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8"/>
  </p:notesMasterIdLst>
  <p:handoutMasterIdLst>
    <p:handoutMasterId r:id="rId119"/>
  </p:handoutMasterIdLst>
  <p:sldIdLst>
    <p:sldId id="256" r:id="rId2"/>
    <p:sldId id="257" r:id="rId3"/>
    <p:sldId id="275" r:id="rId4"/>
    <p:sldId id="259" r:id="rId5"/>
    <p:sldId id="270" r:id="rId6"/>
    <p:sldId id="269" r:id="rId7"/>
    <p:sldId id="273" r:id="rId8"/>
    <p:sldId id="427" r:id="rId9"/>
    <p:sldId id="435" r:id="rId10"/>
    <p:sldId id="327" r:id="rId11"/>
    <p:sldId id="297" r:id="rId12"/>
    <p:sldId id="338" r:id="rId13"/>
    <p:sldId id="389" r:id="rId14"/>
    <p:sldId id="268" r:id="rId15"/>
    <p:sldId id="429" r:id="rId16"/>
    <p:sldId id="428" r:id="rId17"/>
    <p:sldId id="267" r:id="rId18"/>
    <p:sldId id="707" r:id="rId19"/>
    <p:sldId id="708" r:id="rId20"/>
    <p:sldId id="709" r:id="rId21"/>
    <p:sldId id="710" r:id="rId22"/>
    <p:sldId id="711" r:id="rId23"/>
    <p:sldId id="712" r:id="rId24"/>
    <p:sldId id="713" r:id="rId25"/>
    <p:sldId id="277" r:id="rId26"/>
    <p:sldId id="452" r:id="rId27"/>
    <p:sldId id="330" r:id="rId28"/>
    <p:sldId id="457" r:id="rId29"/>
    <p:sldId id="460" r:id="rId30"/>
    <p:sldId id="467" r:id="rId31"/>
    <p:sldId id="461" r:id="rId32"/>
    <p:sldId id="468" r:id="rId33"/>
    <p:sldId id="691" r:id="rId34"/>
    <p:sldId id="462" r:id="rId35"/>
    <p:sldId id="469" r:id="rId36"/>
    <p:sldId id="463" r:id="rId37"/>
    <p:sldId id="470" r:id="rId38"/>
    <p:sldId id="464" r:id="rId39"/>
    <p:sldId id="471" r:id="rId40"/>
    <p:sldId id="465" r:id="rId41"/>
    <p:sldId id="472" r:id="rId42"/>
    <p:sldId id="466" r:id="rId43"/>
    <p:sldId id="473" r:id="rId44"/>
    <p:sldId id="615" r:id="rId45"/>
    <p:sldId id="282" r:id="rId46"/>
    <p:sldId id="455" r:id="rId47"/>
    <p:sldId id="516" r:id="rId48"/>
    <p:sldId id="454" r:id="rId49"/>
    <p:sldId id="278" r:id="rId50"/>
    <p:sldId id="422" r:id="rId51"/>
    <p:sldId id="663" r:id="rId52"/>
    <p:sldId id="279" r:id="rId53"/>
    <p:sldId id="360" r:id="rId54"/>
    <p:sldId id="385" r:id="rId55"/>
    <p:sldId id="286" r:id="rId56"/>
    <p:sldId id="363" r:id="rId57"/>
    <p:sldId id="373" r:id="rId58"/>
    <p:sldId id="371" r:id="rId59"/>
    <p:sldId id="365" r:id="rId60"/>
    <p:sldId id="356" r:id="rId61"/>
    <p:sldId id="690" r:id="rId62"/>
    <p:sldId id="287" r:id="rId63"/>
    <p:sldId id="353" r:id="rId64"/>
    <p:sldId id="336" r:id="rId65"/>
    <p:sldId id="350" r:id="rId66"/>
    <p:sldId id="355" r:id="rId67"/>
    <p:sldId id="614" r:id="rId68"/>
    <p:sldId id="458" r:id="rId69"/>
    <p:sldId id="508" r:id="rId70"/>
    <p:sldId id="714" r:id="rId71"/>
    <p:sldId id="715" r:id="rId72"/>
    <p:sldId id="716" r:id="rId73"/>
    <p:sldId id="717" r:id="rId74"/>
    <p:sldId id="718" r:id="rId75"/>
    <p:sldId id="719" r:id="rId76"/>
    <p:sldId id="720" r:id="rId77"/>
    <p:sldId id="721" r:id="rId78"/>
    <p:sldId id="722" r:id="rId79"/>
    <p:sldId id="723" r:id="rId80"/>
    <p:sldId id="724" r:id="rId81"/>
    <p:sldId id="725" r:id="rId82"/>
    <p:sldId id="726" r:id="rId83"/>
    <p:sldId id="727" r:id="rId84"/>
    <p:sldId id="728" r:id="rId85"/>
    <p:sldId id="729" r:id="rId86"/>
    <p:sldId id="730" r:id="rId87"/>
    <p:sldId id="731" r:id="rId88"/>
    <p:sldId id="732" r:id="rId89"/>
    <p:sldId id="733" r:id="rId90"/>
    <p:sldId id="734" r:id="rId91"/>
    <p:sldId id="735" r:id="rId92"/>
    <p:sldId id="736" r:id="rId93"/>
    <p:sldId id="737" r:id="rId94"/>
    <p:sldId id="738" r:id="rId95"/>
    <p:sldId id="739" r:id="rId96"/>
    <p:sldId id="740" r:id="rId97"/>
    <p:sldId id="741" r:id="rId98"/>
    <p:sldId id="742" r:id="rId99"/>
    <p:sldId id="554" r:id="rId100"/>
    <p:sldId id="555" r:id="rId101"/>
    <p:sldId id="557" r:id="rId102"/>
    <p:sldId id="567" r:id="rId103"/>
    <p:sldId id="560" r:id="rId104"/>
    <p:sldId id="572" r:id="rId105"/>
    <p:sldId id="574" r:id="rId106"/>
    <p:sldId id="566" r:id="rId107"/>
    <p:sldId id="577" r:id="rId108"/>
    <p:sldId id="582" r:id="rId109"/>
    <p:sldId id="583" r:id="rId110"/>
    <p:sldId id="607" r:id="rId111"/>
    <p:sldId id="594" r:id="rId112"/>
    <p:sldId id="584" r:id="rId113"/>
    <p:sldId id="743" r:id="rId114"/>
    <p:sldId id="608" r:id="rId115"/>
    <p:sldId id="609" r:id="rId116"/>
    <p:sldId id="348" r:id="rId117"/>
  </p:sldIdLst>
  <p:sldSz cx="9144000" cy="6858000" type="screen4x3"/>
  <p:notesSz cx="6858000" cy="9144000"/>
  <p:defaultTextStyle>
    <a:defPPr>
      <a:defRPr lang="en-US"/>
    </a:defPPr>
    <a:lvl1pPr algn="ctr" rtl="0" fontAlgn="base">
      <a:spcBef>
        <a:spcPct val="20000"/>
      </a:spcBef>
      <a:spcAft>
        <a:spcPct val="0"/>
      </a:spcAft>
      <a:buChar char="•"/>
      <a:defRPr sz="3200" kern="1200">
        <a:solidFill>
          <a:schemeClr val="tx1"/>
        </a:solidFill>
        <a:latin typeface="Arial" charset="0"/>
        <a:ea typeface="+mn-ea"/>
        <a:cs typeface="+mn-cs"/>
      </a:defRPr>
    </a:lvl1pPr>
    <a:lvl2pPr marL="457200" algn="ctr" rtl="0" fontAlgn="base">
      <a:spcBef>
        <a:spcPct val="20000"/>
      </a:spcBef>
      <a:spcAft>
        <a:spcPct val="0"/>
      </a:spcAft>
      <a:buChar char="•"/>
      <a:defRPr sz="3200" kern="1200">
        <a:solidFill>
          <a:schemeClr val="tx1"/>
        </a:solidFill>
        <a:latin typeface="Arial" charset="0"/>
        <a:ea typeface="+mn-ea"/>
        <a:cs typeface="+mn-cs"/>
      </a:defRPr>
    </a:lvl2pPr>
    <a:lvl3pPr marL="914400" algn="ctr" rtl="0" fontAlgn="base">
      <a:spcBef>
        <a:spcPct val="20000"/>
      </a:spcBef>
      <a:spcAft>
        <a:spcPct val="0"/>
      </a:spcAft>
      <a:buChar char="•"/>
      <a:defRPr sz="3200" kern="1200">
        <a:solidFill>
          <a:schemeClr val="tx1"/>
        </a:solidFill>
        <a:latin typeface="Arial" charset="0"/>
        <a:ea typeface="+mn-ea"/>
        <a:cs typeface="+mn-cs"/>
      </a:defRPr>
    </a:lvl3pPr>
    <a:lvl4pPr marL="1371600" algn="ctr" rtl="0" fontAlgn="base">
      <a:spcBef>
        <a:spcPct val="20000"/>
      </a:spcBef>
      <a:spcAft>
        <a:spcPct val="0"/>
      </a:spcAft>
      <a:buChar char="•"/>
      <a:defRPr sz="3200" kern="1200">
        <a:solidFill>
          <a:schemeClr val="tx1"/>
        </a:solidFill>
        <a:latin typeface="Arial" charset="0"/>
        <a:ea typeface="+mn-ea"/>
        <a:cs typeface="+mn-cs"/>
      </a:defRPr>
    </a:lvl4pPr>
    <a:lvl5pPr marL="1828800" algn="ctr" rtl="0" fontAlgn="base">
      <a:spcBef>
        <a:spcPct val="20000"/>
      </a:spcBef>
      <a:spcAft>
        <a:spcPct val="0"/>
      </a:spcAft>
      <a:buChar char="•"/>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81" autoAdjust="0"/>
    <p:restoredTop sz="69496" autoAdjust="0"/>
  </p:normalViewPr>
  <p:slideViewPr>
    <p:cSldViewPr>
      <p:cViewPr varScale="1">
        <p:scale>
          <a:sx n="75" d="100"/>
          <a:sy n="75" d="100"/>
        </p:scale>
        <p:origin x="-822" y="-8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14748"/>
    </p:cViewPr>
  </p:sorterViewPr>
  <p:notesViewPr>
    <p:cSldViewPr>
      <p:cViewPr varScale="1">
        <p:scale>
          <a:sx n="76" d="100"/>
          <a:sy n="76" d="100"/>
        </p:scale>
        <p:origin x="-181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_rels/viewProps.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200">
                <a:latin typeface="Times New Roman" pitchFamily="18" charset="0"/>
              </a:defRPr>
            </a:lvl1pPr>
          </a:lstStyle>
          <a:p>
            <a:pPr>
              <a:defRPr/>
            </a:pPr>
            <a:endParaRPr lang="en-US"/>
          </a:p>
        </p:txBody>
      </p:sp>
      <p:sp>
        <p:nvSpPr>
          <p:cNvPr id="11981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atin typeface="Times New Roman" pitchFamily="18" charset="0"/>
              </a:defRPr>
            </a:lvl1pPr>
          </a:lstStyle>
          <a:p>
            <a:pPr>
              <a:defRPr/>
            </a:pPr>
            <a:r>
              <a:rPr lang="en-US" smtClean="0"/>
              <a:t>Fall 2010</a:t>
            </a:r>
            <a:endParaRPr lang="en-US" dirty="0"/>
          </a:p>
        </p:txBody>
      </p:sp>
      <p:sp>
        <p:nvSpPr>
          <p:cNvPr id="11981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FontTx/>
              <a:buNone/>
              <a:defRPr sz="1200">
                <a:latin typeface="Times New Roman" pitchFamily="18" charset="0"/>
              </a:defRPr>
            </a:lvl1pPr>
          </a:lstStyle>
          <a:p>
            <a:pPr>
              <a:defRPr/>
            </a:pPr>
            <a:r>
              <a:rPr lang="en-US"/>
              <a:t>Society of American Archivists</a:t>
            </a:r>
          </a:p>
        </p:txBody>
      </p:sp>
      <p:sp>
        <p:nvSpPr>
          <p:cNvPr id="11981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atin typeface="Times New Roman" pitchFamily="18" charset="0"/>
              </a:defRPr>
            </a:lvl1pPr>
          </a:lstStyle>
          <a:p>
            <a:pPr>
              <a:defRPr/>
            </a:pPr>
            <a:fld id="{A0F70D89-61F0-49A6-8E6E-B34EC12178F0}" type="slidenum">
              <a:rPr lang="en-US"/>
              <a:pPr>
                <a:defRPr/>
              </a:pPr>
              <a:t>‹#›</a:t>
            </a:fld>
            <a:endParaRPr lang="en-US"/>
          </a:p>
        </p:txBody>
      </p:sp>
    </p:spTree>
    <p:extLst>
      <p:ext uri="{BB962C8B-B14F-4D97-AF65-F5344CB8AC3E}">
        <p14:creationId xmlns:p14="http://schemas.microsoft.com/office/powerpoint/2010/main" val="18999095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2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200">
                <a:latin typeface="Times New Roman" pitchFamily="18" charset="0"/>
              </a:defRPr>
            </a:lvl1pPr>
          </a:lstStyle>
          <a:p>
            <a:pPr>
              <a:defRPr/>
            </a:pPr>
            <a:r>
              <a:rPr lang="en-US" smtClean="0"/>
              <a:t>Fall 2010</a:t>
            </a:r>
            <a:endParaRPr lang="en-US" dirty="0"/>
          </a:p>
        </p:txBody>
      </p:sp>
      <p:sp>
        <p:nvSpPr>
          <p:cNvPr id="142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FontTx/>
              <a:buNone/>
              <a:defRPr sz="1200">
                <a:latin typeface="Times New Roman" pitchFamily="18" charset="0"/>
              </a:defRPr>
            </a:lvl1pPr>
          </a:lstStyle>
          <a:p>
            <a:pPr>
              <a:defRPr/>
            </a:pPr>
            <a:r>
              <a:rPr lang="en-US"/>
              <a:t>Society of American Archivists</a:t>
            </a:r>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FontTx/>
              <a:buNone/>
              <a:defRPr sz="1200">
                <a:latin typeface="Times New Roman" pitchFamily="18" charset="0"/>
              </a:defRPr>
            </a:lvl1pPr>
          </a:lstStyle>
          <a:p>
            <a:pPr>
              <a:defRPr/>
            </a:pPr>
            <a:fld id="{9D360816-B580-4A34-ADAA-20D5ADB515F4}" type="slidenum">
              <a:rPr lang="en-US"/>
              <a:pPr>
                <a:defRPr/>
              </a:pPr>
              <a:t>‹#›</a:t>
            </a:fld>
            <a:endParaRPr lang="en-US"/>
          </a:p>
        </p:txBody>
      </p:sp>
    </p:spTree>
    <p:extLst>
      <p:ext uri="{BB962C8B-B14F-4D97-AF65-F5344CB8AC3E}">
        <p14:creationId xmlns:p14="http://schemas.microsoft.com/office/powerpoint/2010/main" val="2839225988"/>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arcweb.archives.gov/arc/arch_results_summary.jsp?&amp;pg=1&amp;si=4&amp;sort_by=r&amp;tn=542479&amp;st=b"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8" Type="http://schemas.openxmlformats.org/officeDocument/2006/relationships/hyperlink" Target="http://www.loc.gov/rr/print/tgm1/if.html" TargetMode="External"/><Relationship Id="rId13" Type="http://schemas.openxmlformats.org/officeDocument/2006/relationships/hyperlink" Target="http://www.loc.gov/rr/print/tgm1/iid.html" TargetMode="External"/><Relationship Id="rId18" Type="http://schemas.openxmlformats.org/officeDocument/2006/relationships/hyperlink" Target="http://www.loc.gov/rr/print/tgm1/iiic.html" TargetMode="External"/><Relationship Id="rId3" Type="http://schemas.openxmlformats.org/officeDocument/2006/relationships/hyperlink" Target="http://www.loc.gov/rr/print/tgm1/ia.html" TargetMode="External"/><Relationship Id="rId21" Type="http://schemas.openxmlformats.org/officeDocument/2006/relationships/hyperlink" Target="http://www.loc.gov/rr/print/tgm1/iv.html" TargetMode="External"/><Relationship Id="rId7" Type="http://schemas.openxmlformats.org/officeDocument/2006/relationships/hyperlink" Target="http://www.loc.gov/rr/print/tgm1/ie.html" TargetMode="External"/><Relationship Id="rId12" Type="http://schemas.openxmlformats.org/officeDocument/2006/relationships/hyperlink" Target="http://www.loc.gov/rr/print/tgm1/iic.html" TargetMode="External"/><Relationship Id="rId17" Type="http://schemas.openxmlformats.org/officeDocument/2006/relationships/hyperlink" Target="http://www.loc.gov/rr/print/tgm1/iiib.html" TargetMode="External"/><Relationship Id="rId2" Type="http://schemas.openxmlformats.org/officeDocument/2006/relationships/slide" Target="../slides/slide64.xml"/><Relationship Id="rId16" Type="http://schemas.openxmlformats.org/officeDocument/2006/relationships/hyperlink" Target="http://www.loc.gov/rr/print/tgm1/iiia.html" TargetMode="External"/><Relationship Id="rId20" Type="http://schemas.openxmlformats.org/officeDocument/2006/relationships/hyperlink" Target="http://www.loc.gov/rr/print/tgm1/iiie.html" TargetMode="External"/><Relationship Id="rId1" Type="http://schemas.openxmlformats.org/officeDocument/2006/relationships/notesMaster" Target="../notesMasters/notesMaster1.xml"/><Relationship Id="rId6" Type="http://schemas.openxmlformats.org/officeDocument/2006/relationships/hyperlink" Target="http://www.loc.gov/rr/print/tgm1/id.html" TargetMode="External"/><Relationship Id="rId11" Type="http://schemas.openxmlformats.org/officeDocument/2006/relationships/hyperlink" Target="http://www.loc.gov/rr/print/tgm1/iib.html" TargetMode="External"/><Relationship Id="rId5" Type="http://schemas.openxmlformats.org/officeDocument/2006/relationships/hyperlink" Target="http://www.loc.gov/rr/print/tgm1/ic.html" TargetMode="External"/><Relationship Id="rId15" Type="http://schemas.openxmlformats.org/officeDocument/2006/relationships/hyperlink" Target="http://www.loc.gov/rr/print/tgm1/iii.html" TargetMode="External"/><Relationship Id="rId23" Type="http://schemas.openxmlformats.org/officeDocument/2006/relationships/hyperlink" Target="http://www.loc.gov/rr/print/tgm1/vi.html" TargetMode="External"/><Relationship Id="rId10" Type="http://schemas.openxmlformats.org/officeDocument/2006/relationships/hyperlink" Target="http://www.loc.gov/rr/print/tgm1/iia.html" TargetMode="External"/><Relationship Id="rId19" Type="http://schemas.openxmlformats.org/officeDocument/2006/relationships/hyperlink" Target="http://www.loc.gov/rr/print/tgm1/iiid.html" TargetMode="External"/><Relationship Id="rId4" Type="http://schemas.openxmlformats.org/officeDocument/2006/relationships/hyperlink" Target="http://www.loc.gov/rr/print/tgm1/ib.html" TargetMode="External"/><Relationship Id="rId9" Type="http://schemas.openxmlformats.org/officeDocument/2006/relationships/hyperlink" Target="http://www.loc.gov/rr/print/tgm1/ii.html" TargetMode="External"/><Relationship Id="rId14" Type="http://schemas.openxmlformats.org/officeDocument/2006/relationships/hyperlink" Target="http://www.loc.gov/rr/print/tgm1/iie.html" TargetMode="External"/><Relationship Id="rId22" Type="http://schemas.openxmlformats.org/officeDocument/2006/relationships/hyperlink" Target="http://www.loc.gov/rr/print/tgm1/v.html" TargetMode="Externa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dt" sz="quarter" idx="1"/>
          </p:nvPr>
        </p:nvSpPr>
        <p:spPr>
          <a:noFill/>
        </p:spPr>
        <p:txBody>
          <a:bodyPr/>
          <a:lstStyle/>
          <a:p>
            <a:r>
              <a:rPr lang="en-US" smtClean="0"/>
              <a:t>Fall 2010</a:t>
            </a:r>
          </a:p>
        </p:txBody>
      </p:sp>
      <p:sp>
        <p:nvSpPr>
          <p:cNvPr id="143363" name="Rectangle 6"/>
          <p:cNvSpPr>
            <a:spLocks noGrp="1" noChangeArrowheads="1"/>
          </p:cNvSpPr>
          <p:nvPr>
            <p:ph type="ftr" sz="quarter" idx="4"/>
          </p:nvPr>
        </p:nvSpPr>
        <p:spPr>
          <a:noFill/>
        </p:spPr>
        <p:txBody>
          <a:bodyPr/>
          <a:lstStyle/>
          <a:p>
            <a:r>
              <a:rPr lang="en-US" smtClean="0"/>
              <a:t>Society of American Archivists</a:t>
            </a:r>
          </a:p>
        </p:txBody>
      </p:sp>
      <p:sp>
        <p:nvSpPr>
          <p:cNvPr id="143364" name="Rectangle 7"/>
          <p:cNvSpPr>
            <a:spLocks noGrp="1" noChangeArrowheads="1"/>
          </p:cNvSpPr>
          <p:nvPr>
            <p:ph type="sldNum" sz="quarter" idx="5"/>
          </p:nvPr>
        </p:nvSpPr>
        <p:spPr>
          <a:noFill/>
        </p:spPr>
        <p:txBody>
          <a:bodyPr/>
          <a:lstStyle/>
          <a:p>
            <a:fld id="{754360EF-40A3-46D8-849C-8EA446652DCB}" type="slidenum">
              <a:rPr lang="en-US" smtClean="0"/>
              <a:pPr/>
              <a:t>1</a:t>
            </a:fld>
            <a:endParaRPr lang="en-US" smtClean="0"/>
          </a:p>
        </p:txBody>
      </p:sp>
      <p:sp>
        <p:nvSpPr>
          <p:cNvPr id="143365" name="Rectangle 2"/>
          <p:cNvSpPr>
            <a:spLocks noGrp="1" noRot="1" noChangeAspect="1" noChangeArrowheads="1" noTextEdit="1"/>
          </p:cNvSpPr>
          <p:nvPr>
            <p:ph type="sldImg"/>
          </p:nvPr>
        </p:nvSpPr>
        <p:spPr>
          <a:ln/>
        </p:spPr>
      </p:sp>
      <p:sp>
        <p:nvSpPr>
          <p:cNvPr id="14336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a:spLocks noGrp="1" noChangeArrowheads="1"/>
          </p:cNvSpPr>
          <p:nvPr>
            <p:ph type="dt" sz="quarter" idx="1"/>
          </p:nvPr>
        </p:nvSpPr>
        <p:spPr>
          <a:noFill/>
        </p:spPr>
        <p:txBody>
          <a:bodyPr/>
          <a:lstStyle/>
          <a:p>
            <a:r>
              <a:rPr lang="en-US" smtClean="0"/>
              <a:t>Fall 2010</a:t>
            </a:r>
          </a:p>
        </p:txBody>
      </p:sp>
      <p:sp>
        <p:nvSpPr>
          <p:cNvPr id="153603" name="Rectangle 6"/>
          <p:cNvSpPr>
            <a:spLocks noGrp="1" noChangeArrowheads="1"/>
          </p:cNvSpPr>
          <p:nvPr>
            <p:ph type="ftr" sz="quarter" idx="4"/>
          </p:nvPr>
        </p:nvSpPr>
        <p:spPr>
          <a:noFill/>
        </p:spPr>
        <p:txBody>
          <a:bodyPr/>
          <a:lstStyle/>
          <a:p>
            <a:r>
              <a:rPr lang="en-US" smtClean="0"/>
              <a:t>Society of American Archivists</a:t>
            </a:r>
          </a:p>
        </p:txBody>
      </p:sp>
      <p:sp>
        <p:nvSpPr>
          <p:cNvPr id="153604" name="Rectangle 7"/>
          <p:cNvSpPr>
            <a:spLocks noGrp="1" noChangeArrowheads="1"/>
          </p:cNvSpPr>
          <p:nvPr>
            <p:ph type="sldNum" sz="quarter" idx="5"/>
          </p:nvPr>
        </p:nvSpPr>
        <p:spPr>
          <a:noFill/>
        </p:spPr>
        <p:txBody>
          <a:bodyPr/>
          <a:lstStyle/>
          <a:p>
            <a:fld id="{A31DEDFB-3980-4C64-9B89-382F190C8C13}" type="slidenum">
              <a:rPr lang="en-US" smtClean="0"/>
              <a:pPr/>
              <a:t>10</a:t>
            </a:fld>
            <a:endParaRPr lang="en-US" smtClean="0"/>
          </a:p>
        </p:txBody>
      </p:sp>
      <p:sp>
        <p:nvSpPr>
          <p:cNvPr id="153605" name="Rectangle 2"/>
          <p:cNvSpPr>
            <a:spLocks noGrp="1" noRot="1" noChangeAspect="1" noChangeArrowheads="1" noTextEdit="1"/>
          </p:cNvSpPr>
          <p:nvPr>
            <p:ph type="sldImg"/>
          </p:nvPr>
        </p:nvSpPr>
        <p:spPr>
          <a:ln/>
        </p:spPr>
      </p:sp>
      <p:sp>
        <p:nvSpPr>
          <p:cNvPr id="153606" name="Rectangle 3"/>
          <p:cNvSpPr>
            <a:spLocks noGrp="1" noChangeArrowheads="1"/>
          </p:cNvSpPr>
          <p:nvPr>
            <p:ph type="body" idx="1"/>
          </p:nvPr>
        </p:nvSpPr>
        <p:spPr>
          <a:noFill/>
          <a:ln/>
        </p:spPr>
        <p:txBody>
          <a:bodyPr/>
          <a:lstStyle/>
          <a:p>
            <a:pPr eaLnBrk="1" hangingPunct="1"/>
            <a:r>
              <a:rPr lang="en-US" i="1" smtClean="0">
                <a:latin typeface="Arial" charset="0"/>
              </a:rPr>
              <a:t>Ballet rehearsals, New York City, ca. 1916: Ballet Russe </a:t>
            </a:r>
            <a:r>
              <a:rPr lang="en-US" smtClean="0"/>
              <a:t>Photo by Bain News Service, Library of Congress Prints and Photographs Division [LC-USZ62-63268]; cph 3b10884</a:t>
            </a:r>
          </a:p>
          <a:p>
            <a:pPr eaLnBrk="1" hangingPunct="1"/>
            <a:r>
              <a:rPr lang="en-US" smtClean="0"/>
              <a:t>Outline of proposed steps to arrange and describe material.</a:t>
            </a:r>
          </a:p>
          <a:p>
            <a:pPr eaLnBrk="1" hangingPunct="1"/>
            <a:r>
              <a:rPr lang="en-US" smtClean="0"/>
              <a:t>Can be informal for some repositories or more formal process (similar to a grant proposal if not an actual grant proposal) in other repositories.  Generally crucial to perform this step when planning to undertake the processing of large collections.  Routine processing can work from processing checklists (as in table 5.6, p. 157).</a:t>
            </a:r>
          </a:p>
          <a:p>
            <a:pPr eaLnBrk="1" hangingPunct="1"/>
            <a:endParaRPr lang="en-US" smtClean="0"/>
          </a:p>
          <a:p>
            <a:pPr eaLnBrk="1" hangingPunct="1"/>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a:spLocks noGrp="1" noChangeArrowheads="1"/>
          </p:cNvSpPr>
          <p:nvPr>
            <p:ph type="dt" sz="quarter" idx="1"/>
          </p:nvPr>
        </p:nvSpPr>
        <p:spPr>
          <a:noFill/>
        </p:spPr>
        <p:txBody>
          <a:bodyPr/>
          <a:lstStyle/>
          <a:p>
            <a:r>
              <a:rPr lang="en-US" smtClean="0"/>
              <a:t>Fall 2010</a:t>
            </a:r>
          </a:p>
        </p:txBody>
      </p:sp>
      <p:sp>
        <p:nvSpPr>
          <p:cNvPr id="258051" name="Rectangle 6"/>
          <p:cNvSpPr>
            <a:spLocks noGrp="1" noChangeArrowheads="1"/>
          </p:cNvSpPr>
          <p:nvPr>
            <p:ph type="ftr" sz="quarter" idx="4"/>
          </p:nvPr>
        </p:nvSpPr>
        <p:spPr>
          <a:noFill/>
        </p:spPr>
        <p:txBody>
          <a:bodyPr/>
          <a:lstStyle/>
          <a:p>
            <a:r>
              <a:rPr lang="en-US" smtClean="0"/>
              <a:t>Society of American Archivists</a:t>
            </a:r>
          </a:p>
        </p:txBody>
      </p:sp>
      <p:sp>
        <p:nvSpPr>
          <p:cNvPr id="258052" name="Rectangle 7"/>
          <p:cNvSpPr>
            <a:spLocks noGrp="1" noChangeArrowheads="1"/>
          </p:cNvSpPr>
          <p:nvPr>
            <p:ph type="sldNum" sz="quarter" idx="5"/>
          </p:nvPr>
        </p:nvSpPr>
        <p:spPr>
          <a:noFill/>
        </p:spPr>
        <p:txBody>
          <a:bodyPr/>
          <a:lstStyle/>
          <a:p>
            <a:fld id="{15C9334E-3788-4992-B4AD-EE15BBD470F7}" type="slidenum">
              <a:rPr lang="en-US" smtClean="0"/>
              <a:pPr/>
              <a:t>100</a:t>
            </a:fld>
            <a:endParaRPr lang="en-US" smtClean="0"/>
          </a:p>
        </p:txBody>
      </p:sp>
      <p:sp>
        <p:nvSpPr>
          <p:cNvPr id="258053" name="Rectangle 2"/>
          <p:cNvSpPr>
            <a:spLocks noGrp="1" noRot="1" noChangeAspect="1" noChangeArrowheads="1" noTextEdit="1"/>
          </p:cNvSpPr>
          <p:nvPr>
            <p:ph type="sldImg"/>
          </p:nvPr>
        </p:nvSpPr>
        <p:spPr>
          <a:solidFill>
            <a:srgbClr val="FFFFFF"/>
          </a:solidFill>
          <a:ln/>
        </p:spPr>
      </p:sp>
      <p:sp>
        <p:nvSpPr>
          <p:cNvPr id="25805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000" smtClean="0">
                <a:latin typeface="Arial" charset="0"/>
              </a:rPr>
              <a:t>Interior of café in Philadelphia Bourse, LOT 4923, c1896 Sept. 17 by J. Wesley Allison, cph3b03098</a:t>
            </a:r>
          </a:p>
          <a:p>
            <a:pPr eaLnBrk="1" hangingPunct="1"/>
            <a:endParaRPr lang="en-US" sz="1000" smtClean="0">
              <a:latin typeface="Arial" charset="0"/>
            </a:endParaRPr>
          </a:p>
          <a:p>
            <a:pPr eaLnBrk="1" hangingPunct="1"/>
            <a:r>
              <a:rPr lang="en-US" sz="1000" smtClean="0">
                <a:latin typeface="Arial" charset="0"/>
              </a:rPr>
              <a:t>Deleted Making a sale. Seed store, Marshalltown, Iowa, LC-USF34-060759-D, 1940 Apr., John Vachon, FSA/OWI, fsa8c17264</a:t>
            </a:r>
          </a:p>
          <a:p>
            <a:pPr eaLnBrk="1" hangingPunct="1"/>
            <a:endParaRPr lang="en-US" sz="1000" smtClean="0">
              <a:latin typeface="Arial" charset="0"/>
            </a:endParaRPr>
          </a:p>
          <a:p>
            <a:pPr eaLnBrk="1" hangingPunct="1"/>
            <a:r>
              <a:rPr lang="en-US" sz="1000" smtClean="0">
                <a:latin typeface="Arial" charset="0"/>
              </a:rPr>
              <a:t>(compare to buying groceries/making a transaction with a customer)</a:t>
            </a:r>
          </a:p>
          <a:p>
            <a:pPr eaLnBrk="1" hangingPunct="1"/>
            <a:endParaRPr lang="en-US" sz="1000" smtClean="0">
              <a:latin typeface="Arial" charset="0"/>
            </a:endParaRPr>
          </a:p>
          <a:p>
            <a:pPr eaLnBrk="1" hangingPunct="1"/>
            <a:r>
              <a:rPr lang="en-US" sz="1000" smtClean="0">
                <a:latin typeface="Arial" charset="0"/>
              </a:rPr>
              <a:t>Researchers: compare to customers seeking service/product</a:t>
            </a:r>
          </a:p>
          <a:p>
            <a:pPr eaLnBrk="1" hangingPunct="1"/>
            <a:r>
              <a:rPr lang="en-US" sz="1000" smtClean="0">
                <a:latin typeface="Arial" charset="0"/>
              </a:rPr>
              <a:t>Training: employees and customers (goal to be self-sufficient); for example, teach how to use descriptive tools</a:t>
            </a:r>
          </a:p>
          <a:p>
            <a:pPr eaLnBrk="1" hangingPunct="1"/>
            <a:r>
              <a:rPr lang="en-US" sz="1000" smtClean="0">
                <a:latin typeface="Arial" charset="0"/>
              </a:rPr>
              <a:t>Research room: management of facility, procedures and policies</a:t>
            </a:r>
          </a:p>
          <a:p>
            <a:pPr eaLnBrk="1" hangingPunct="1"/>
            <a:r>
              <a:rPr lang="en-US" sz="1000" smtClean="0">
                <a:latin typeface="Arial" charset="0"/>
              </a:rPr>
              <a:t>Reference activities: service provided and managing risks: emergency, theft, vandalism, protect property, security in a public place</a:t>
            </a:r>
          </a:p>
          <a:p>
            <a:pPr eaLnBrk="1" hangingPunct="1"/>
            <a:endParaRPr lang="en-US" sz="1000" smtClean="0">
              <a:latin typeface="Arial" charset="0"/>
            </a:endParaRPr>
          </a:p>
          <a:p>
            <a:pPr eaLnBrk="1" hangingPunct="1"/>
            <a:endParaRPr lang="en-US" sz="1000" smtClean="0">
              <a:latin typeface="Arial" charset="0"/>
            </a:endParaRPr>
          </a:p>
          <a:p>
            <a:pPr eaLnBrk="1" hangingPunct="1"/>
            <a:endParaRPr lang="en-US" sz="1000" smtClean="0">
              <a:latin typeface="Arial" charset="0"/>
            </a:endParaRPr>
          </a:p>
          <a:p>
            <a:pPr eaLnBrk="1" hangingPunct="1"/>
            <a:endParaRPr lang="en-US" sz="1000" smtClean="0">
              <a:latin typeface="Arial"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3"/>
          <p:cNvSpPr>
            <a:spLocks noGrp="1" noChangeArrowheads="1"/>
          </p:cNvSpPr>
          <p:nvPr>
            <p:ph type="dt" sz="quarter" idx="1"/>
          </p:nvPr>
        </p:nvSpPr>
        <p:spPr>
          <a:noFill/>
        </p:spPr>
        <p:txBody>
          <a:bodyPr/>
          <a:lstStyle/>
          <a:p>
            <a:r>
              <a:rPr lang="en-US" smtClean="0"/>
              <a:t>Fall 2010</a:t>
            </a:r>
          </a:p>
        </p:txBody>
      </p:sp>
      <p:sp>
        <p:nvSpPr>
          <p:cNvPr id="260099" name="Rectangle 6"/>
          <p:cNvSpPr>
            <a:spLocks noGrp="1" noChangeArrowheads="1"/>
          </p:cNvSpPr>
          <p:nvPr>
            <p:ph type="ftr" sz="quarter" idx="4"/>
          </p:nvPr>
        </p:nvSpPr>
        <p:spPr>
          <a:noFill/>
        </p:spPr>
        <p:txBody>
          <a:bodyPr/>
          <a:lstStyle/>
          <a:p>
            <a:r>
              <a:rPr lang="en-US" smtClean="0"/>
              <a:t>Society of American Archivists</a:t>
            </a:r>
          </a:p>
        </p:txBody>
      </p:sp>
      <p:sp>
        <p:nvSpPr>
          <p:cNvPr id="260100" name="Rectangle 7"/>
          <p:cNvSpPr>
            <a:spLocks noGrp="1" noChangeArrowheads="1"/>
          </p:cNvSpPr>
          <p:nvPr>
            <p:ph type="sldNum" sz="quarter" idx="5"/>
          </p:nvPr>
        </p:nvSpPr>
        <p:spPr>
          <a:noFill/>
        </p:spPr>
        <p:txBody>
          <a:bodyPr/>
          <a:lstStyle/>
          <a:p>
            <a:fld id="{42D5C2D0-09C8-47B1-B7BD-40F1DAE0AF2F}" type="slidenum">
              <a:rPr lang="en-US" smtClean="0"/>
              <a:pPr/>
              <a:t>101</a:t>
            </a:fld>
            <a:endParaRPr lang="en-US" smtClean="0"/>
          </a:p>
        </p:txBody>
      </p:sp>
      <p:sp>
        <p:nvSpPr>
          <p:cNvPr id="260101" name="Rectangle 2"/>
          <p:cNvSpPr>
            <a:spLocks noGrp="1" noRot="1" noChangeAspect="1" noChangeArrowheads="1" noTextEdit="1"/>
          </p:cNvSpPr>
          <p:nvPr>
            <p:ph type="sldImg"/>
          </p:nvPr>
        </p:nvSpPr>
        <p:spPr>
          <a:solidFill>
            <a:srgbClr val="FFFFFF"/>
          </a:solidFill>
          <a:ln/>
        </p:spPr>
      </p:sp>
      <p:sp>
        <p:nvSpPr>
          <p:cNvPr id="26010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When it comes to congestion in the public schools, … LOT 12355-2, (</a:t>
            </a:r>
            <a:r>
              <a:rPr lang="en-US" dirty="0" err="1" smtClean="0"/>
              <a:t>Petworth</a:t>
            </a:r>
            <a:r>
              <a:rPr lang="en-US" dirty="0" smtClean="0"/>
              <a:t>? School, WDC), [1920], National Photo Company Collection, cph3c08288, LC P&amp;P.</a:t>
            </a:r>
          </a:p>
          <a:p>
            <a:pPr eaLnBrk="1" hangingPunct="1"/>
            <a:endParaRPr lang="en-US" dirty="0" smtClean="0"/>
          </a:p>
          <a:p>
            <a:pPr eaLnBrk="1" hangingPunct="1"/>
            <a:r>
              <a:rPr lang="en-US" dirty="0" smtClean="0"/>
              <a:t>Ask for participation here. Types of typical researchers.</a:t>
            </a:r>
          </a:p>
          <a:p>
            <a:pPr eaLnBrk="1" hangingPunct="1"/>
            <a:r>
              <a:rPr lang="en-US" dirty="0" smtClean="0"/>
              <a:t>Amateurs include family and local history folks, lighthouse buffs, photo collectors, railroad buffs, and </a:t>
            </a:r>
            <a:r>
              <a:rPr lang="en-US" dirty="0" err="1" smtClean="0"/>
              <a:t>reenactors</a:t>
            </a:r>
            <a:r>
              <a:rPr lang="en-US" dirty="0" smtClean="0"/>
              <a:t>.</a:t>
            </a:r>
          </a:p>
          <a:p>
            <a:pPr eaLnBrk="1" hangingPunct="1"/>
            <a:r>
              <a:rPr lang="en-US" dirty="0" smtClean="0"/>
              <a:t>Contractors include picture researchers and contract legal researchers.</a:t>
            </a:r>
          </a:p>
          <a:p>
            <a:pPr eaLnBrk="1" hangingPunct="1"/>
            <a:r>
              <a:rPr lang="en-US" dirty="0" smtClean="0"/>
              <a:t>Professionals include folks seeking illustrations for an exhibition, film, publication or other work including artists and designers, curators, educators, exhibition </a:t>
            </a:r>
            <a:r>
              <a:rPr lang="en-US" dirty="0" err="1" smtClean="0"/>
              <a:t>preparators</a:t>
            </a:r>
            <a:r>
              <a:rPr lang="en-US" dirty="0" smtClean="0"/>
              <a:t>, filmmakers, historic preservationists, journalists, interpreters, lawyers, and publishers.</a:t>
            </a:r>
          </a:p>
          <a:p>
            <a:pPr eaLnBrk="1" hangingPunct="1"/>
            <a:r>
              <a:rPr lang="en-US" dirty="0" smtClean="0"/>
              <a:t>Scholars include anthropologists and archeologists, curators, historians, social scientists and scientists.  </a:t>
            </a:r>
          </a:p>
          <a:p>
            <a:pPr eaLnBrk="1" hangingPunct="1"/>
            <a:endParaRPr lang="en-US" dirty="0" smtClean="0"/>
          </a:p>
          <a:p>
            <a:pPr eaLnBrk="1" hangingPunct="1"/>
            <a:r>
              <a:rPr lang="en-US" dirty="0" smtClean="0"/>
              <a:t>EX: NARA posts their Customer Service Plan on their website defining both their customers and services.</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3"/>
          <p:cNvSpPr>
            <a:spLocks noGrp="1" noChangeArrowheads="1"/>
          </p:cNvSpPr>
          <p:nvPr>
            <p:ph type="dt" sz="quarter" idx="1"/>
          </p:nvPr>
        </p:nvSpPr>
        <p:spPr>
          <a:noFill/>
        </p:spPr>
        <p:txBody>
          <a:bodyPr/>
          <a:lstStyle/>
          <a:p>
            <a:r>
              <a:rPr lang="en-US" smtClean="0"/>
              <a:t>Fall 2010</a:t>
            </a:r>
          </a:p>
        </p:txBody>
      </p:sp>
      <p:sp>
        <p:nvSpPr>
          <p:cNvPr id="263171" name="Rectangle 6"/>
          <p:cNvSpPr>
            <a:spLocks noGrp="1" noChangeArrowheads="1"/>
          </p:cNvSpPr>
          <p:nvPr>
            <p:ph type="ftr" sz="quarter" idx="4"/>
          </p:nvPr>
        </p:nvSpPr>
        <p:spPr>
          <a:noFill/>
        </p:spPr>
        <p:txBody>
          <a:bodyPr/>
          <a:lstStyle/>
          <a:p>
            <a:r>
              <a:rPr lang="en-US" smtClean="0"/>
              <a:t>Society of American Archivists</a:t>
            </a:r>
          </a:p>
        </p:txBody>
      </p:sp>
      <p:sp>
        <p:nvSpPr>
          <p:cNvPr id="263172" name="Rectangle 7"/>
          <p:cNvSpPr>
            <a:spLocks noGrp="1" noChangeArrowheads="1"/>
          </p:cNvSpPr>
          <p:nvPr>
            <p:ph type="sldNum" sz="quarter" idx="5"/>
          </p:nvPr>
        </p:nvSpPr>
        <p:spPr>
          <a:noFill/>
        </p:spPr>
        <p:txBody>
          <a:bodyPr/>
          <a:lstStyle/>
          <a:p>
            <a:fld id="{F1898A55-46C3-49F8-8F58-DC0209871043}" type="slidenum">
              <a:rPr lang="en-US" smtClean="0"/>
              <a:pPr/>
              <a:t>102</a:t>
            </a:fld>
            <a:endParaRPr lang="en-US" smtClean="0"/>
          </a:p>
        </p:txBody>
      </p:sp>
      <p:sp>
        <p:nvSpPr>
          <p:cNvPr id="263173" name="Rectangle 2"/>
          <p:cNvSpPr>
            <a:spLocks noGrp="1" noRot="1" noChangeAspect="1" noChangeArrowheads="1" noTextEdit="1"/>
          </p:cNvSpPr>
          <p:nvPr>
            <p:ph type="sldImg"/>
          </p:nvPr>
        </p:nvSpPr>
        <p:spPr>
          <a:solidFill>
            <a:srgbClr val="FFFFFF"/>
          </a:solidFill>
          <a:ln/>
        </p:spPr>
      </p:sp>
      <p:sp>
        <p:nvSpPr>
          <p:cNvPr id="26317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000" dirty="0" smtClean="0">
                <a:latin typeface="Arial" charset="0"/>
              </a:rPr>
              <a:t>French journalists visit the National Gallery of Art, Washington, D.C., March 4, 1945. Left to right: Pierre </a:t>
            </a:r>
            <a:r>
              <a:rPr lang="en-US" sz="1000" dirty="0" err="1" smtClean="0">
                <a:latin typeface="Arial" charset="0"/>
              </a:rPr>
              <a:t>Denoyer</a:t>
            </a:r>
            <a:r>
              <a:rPr lang="en-US" sz="1000" dirty="0" smtClean="0">
                <a:latin typeface="Arial" charset="0"/>
              </a:rPr>
              <a:t>; Rene </a:t>
            </a:r>
            <a:r>
              <a:rPr lang="en-US" sz="1000" dirty="0" err="1" smtClean="0">
                <a:latin typeface="Arial" charset="0"/>
              </a:rPr>
              <a:t>Batigne</a:t>
            </a:r>
            <a:r>
              <a:rPr lang="en-US" sz="1000" dirty="0" smtClean="0">
                <a:latin typeface="Arial" charset="0"/>
              </a:rPr>
              <a:t>, Curator of the French Section at the Gallery who </a:t>
            </a:r>
            <a:r>
              <a:rPr lang="en-US" sz="1000" b="1" dirty="0" smtClean="0">
                <a:latin typeface="Arial" charset="0"/>
              </a:rPr>
              <a:t>guided</a:t>
            </a:r>
            <a:r>
              <a:rPr lang="en-US" sz="1000" dirty="0" smtClean="0">
                <a:latin typeface="Arial" charset="0"/>
              </a:rPr>
              <a:t> the guests on their </a:t>
            </a:r>
            <a:r>
              <a:rPr lang="en-US" sz="1000" b="1" dirty="0" smtClean="0">
                <a:latin typeface="Arial" charset="0"/>
              </a:rPr>
              <a:t>tour</a:t>
            </a:r>
            <a:r>
              <a:rPr lang="en-US" sz="1000" dirty="0" smtClean="0">
                <a:latin typeface="Arial" charset="0"/>
              </a:rPr>
              <a:t>; M. Jacques </a:t>
            </a:r>
            <a:r>
              <a:rPr lang="en-US" sz="1000" dirty="0" err="1" smtClean="0">
                <a:latin typeface="Arial" charset="0"/>
              </a:rPr>
              <a:t>Rabut</a:t>
            </a:r>
            <a:r>
              <a:rPr lang="en-US" sz="1000" dirty="0" smtClean="0">
                <a:latin typeface="Arial" charset="0"/>
              </a:rPr>
              <a:t>, Head of the French Construction Mission in Washington; and Mme. Andree </a:t>
            </a:r>
            <a:r>
              <a:rPr lang="en-US" sz="1000" dirty="0" err="1" smtClean="0">
                <a:latin typeface="Arial" charset="0"/>
              </a:rPr>
              <a:t>Viollis</a:t>
            </a:r>
            <a:r>
              <a:rPr lang="en-US" sz="1000" dirty="0" smtClean="0">
                <a:latin typeface="Arial" charset="0"/>
              </a:rPr>
              <a:t>, LC-USW3-057408-C, 1945 Mar., J. </a:t>
            </a:r>
            <a:r>
              <a:rPr lang="en-US" sz="1000" dirty="0" err="1" smtClean="0">
                <a:latin typeface="Arial" charset="0"/>
              </a:rPr>
              <a:t>Sherrel</a:t>
            </a:r>
            <a:r>
              <a:rPr lang="en-US" sz="1000" dirty="0" smtClean="0">
                <a:latin typeface="Arial" charset="0"/>
              </a:rPr>
              <a:t> </a:t>
            </a:r>
            <a:r>
              <a:rPr lang="en-US" sz="1000" dirty="0" err="1" smtClean="0">
                <a:latin typeface="Arial" charset="0"/>
              </a:rPr>
              <a:t>Lakey</a:t>
            </a:r>
            <a:r>
              <a:rPr lang="en-US" sz="1000" dirty="0" smtClean="0">
                <a:latin typeface="Arial" charset="0"/>
              </a:rPr>
              <a:t>, FSA-OWI, fsa8d37760, LC P&amp;P</a:t>
            </a:r>
            <a:br>
              <a:rPr lang="en-US" sz="1000" dirty="0" smtClean="0">
                <a:latin typeface="Arial" charset="0"/>
              </a:rPr>
            </a:br>
            <a:r>
              <a:rPr lang="en-US" sz="1000" dirty="0" smtClean="0">
                <a:latin typeface="Arial" charset="0"/>
              </a:rPr>
              <a:t>The first place all researchers go is the bathroom.  NARA in Kansas City has tried to decorate the rest rooms with photographs and furnishings that help set the tone for the visit.  Other important initial questions you want to be able to answer is good local restaurants/hotels and other photo repositories in the area.</a:t>
            </a:r>
          </a:p>
          <a:p>
            <a:pPr eaLnBrk="1" hangingPunct="1"/>
            <a:r>
              <a:rPr lang="en-US" sz="1000" dirty="0" smtClean="0">
                <a:latin typeface="Arial" charset="0"/>
              </a:rPr>
              <a:t>If this is the researchers first visit to an archives you may want to encourage them to do their basic library research first, so they are not coming to you for an overview on the Civil War, or you can keep a small linked library that you refer staff to in or near the research room.  For new researchers, a basic archival orientation that includes not only handling instructions, but what finding aid is, how archives work generally, why we maintain photographs in their original order, why they may not correct captions or finding aids on the spot, reorganize materials they believe are out-of-order, remove images they do not approve of, or otherwise impose their views or corrections on the collections at hand.  Why they can not remove photographs as they would circulating books from a library.  Some may wish to “borrow” images without your knowledge so they don’t have to pay for copies.  You may have to explain that an archives is more like a museum of unique works than it is like a public library.  Removing the item, means losing the work, while the repository is happy to make copies for anyone.</a:t>
            </a:r>
          </a:p>
          <a:p>
            <a:pPr eaLnBrk="1" hangingPunct="1"/>
            <a:r>
              <a:rPr lang="en-US" sz="1000" dirty="0" smtClean="0">
                <a:latin typeface="Arial" charset="0"/>
              </a:rPr>
              <a:t>Goal is to make researchers as self-sufficient as possible. Clarify services provided and timing/clarify user needs and timing. The key to making the researcher happy is to let them know as fast as possible what you have to offer them in the way of services and appropriate holding to their needs.  They need to know how long each step will take and what they must do. Prepare checklists of popular images</a:t>
            </a:r>
          </a:p>
          <a:p>
            <a:pPr eaLnBrk="1" hangingPunct="1"/>
            <a:r>
              <a:rPr lang="en-US" sz="1000" dirty="0" smtClean="0">
                <a:latin typeface="Arial" charset="0"/>
              </a:rPr>
              <a:t>Think about core users (audience, mission, service levels); equal access vs. varying levels of service (p</a:t>
            </a:r>
            <a:r>
              <a:rPr lang="en-US" sz="1000" dirty="0" smtClean="0">
                <a:latin typeface="Arial" charset="0"/>
                <a:cs typeface="Times New Roman" pitchFamily="18" charset="0"/>
              </a:rPr>
              <a:t>ublic/private). Equal/open access to all.  Services include: copying, citation checking, loans for exhibits or publications, permission or copyright research, level of reference support, level of research</a:t>
            </a:r>
            <a:r>
              <a:rPr lang="en-US" dirty="0" smtClean="0">
                <a:cs typeface="Times New Roman" pitchFamily="18" charset="0"/>
              </a:rPr>
              <a:t> </a:t>
            </a:r>
            <a:r>
              <a:rPr lang="en-US" sz="1000" dirty="0" smtClean="0">
                <a:latin typeface="Arial" charset="0"/>
                <a:cs typeface="Times New Roman" pitchFamily="18" charset="0"/>
              </a:rPr>
              <a:t>provided.</a:t>
            </a:r>
          </a:p>
          <a:p>
            <a:pPr eaLnBrk="1" hangingPunct="1"/>
            <a:r>
              <a:rPr lang="en-US" sz="1000" dirty="0" smtClean="0">
                <a:latin typeface="Arial" charset="0"/>
              </a:rPr>
              <a:t>PACM, pp. 296-297, Appendix 9-B: Sample Procedures to Assist Researchers.</a:t>
            </a:r>
          </a:p>
          <a:p>
            <a:pPr eaLnBrk="1" hangingPunct="1"/>
            <a:r>
              <a:rPr lang="en-US" sz="1000" dirty="0" smtClean="0">
                <a:cs typeface="Times New Roman" pitchFamily="18" charset="0"/>
              </a:rPr>
              <a:t>DELETED: Researcher registration: Registration form, Copy &amp; use agreements, Reproduction info, Picture ID, Locker for belongings, Handling instructions, Requesting access</a:t>
            </a:r>
          </a:p>
          <a:p>
            <a:pPr eaLnBrk="1" hangingPunct="1">
              <a:lnSpc>
                <a:spcPct val="80000"/>
              </a:lnSpc>
            </a:pPr>
            <a:r>
              <a:rPr lang="en-US" sz="900" dirty="0" smtClean="0">
                <a:latin typeface="Arial" charset="0"/>
              </a:rPr>
              <a:t>Check pix ID when you register researchers: </a:t>
            </a:r>
            <a:r>
              <a:rPr lang="en-US" sz="900" dirty="0" smtClean="0">
                <a:latin typeface="Arial" charset="0"/>
                <a:cs typeface="Times New Roman" pitchFamily="18" charset="0"/>
              </a:rPr>
              <a:t>Check and record the researcher’s picture IDs—keep in mind it is not difficult to get a fake ID, so watch for discrepancies in the researcher’s story and id</a:t>
            </a:r>
          </a:p>
          <a:p>
            <a:pPr eaLnBrk="1" hangingPunct="1">
              <a:lnSpc>
                <a:spcPct val="80000"/>
              </a:lnSpc>
            </a:pPr>
            <a:r>
              <a:rPr lang="en-US" sz="900" dirty="0" smtClean="0">
                <a:latin typeface="Arial" charset="0"/>
              </a:rPr>
              <a:t>Place their personal belongings in lockers</a:t>
            </a:r>
          </a:p>
          <a:p>
            <a:pPr eaLnBrk="1" hangingPunct="1"/>
            <a:r>
              <a:rPr lang="en-US" sz="900" dirty="0" smtClean="0">
                <a:latin typeface="Arial" charset="0"/>
                <a:cs typeface="Times New Roman" pitchFamily="18" charset="0"/>
              </a:rPr>
              <a:t>Make the researcher read and sign the agreements regarding registration, handling/ Copying/usage policy.  Save agreements.</a:t>
            </a:r>
          </a:p>
          <a:p>
            <a:pPr eaLnBrk="1" hangingPunct="1"/>
            <a:r>
              <a:rPr lang="en-US" sz="900" dirty="0" smtClean="0">
                <a:latin typeface="Arial" charset="0"/>
                <a:cs typeface="Times New Roman" pitchFamily="18" charset="0"/>
              </a:rPr>
              <a:t>Make the researcher sign any request forms when materials are received</a:t>
            </a:r>
          </a:p>
          <a:p>
            <a:pPr eaLnBrk="1" hangingPunct="1"/>
            <a:r>
              <a:rPr lang="en-US" sz="900" dirty="0" smtClean="0">
                <a:latin typeface="Arial" charset="0"/>
              </a:rPr>
              <a:t>Explain the archival services, including:</a:t>
            </a:r>
            <a:r>
              <a:rPr lang="en-US" sz="900" dirty="0" smtClean="0">
                <a:latin typeface="Arial" charset="0"/>
                <a:cs typeface="Times New Roman" pitchFamily="18" charset="0"/>
              </a:rPr>
              <a:t> Assistive services (e.g., magnifiers, software), Contract researcher services; Copy services; Guidance from staff, Special equipment available (e.g., dust masks, gloves, light tables, magnifying loupes, microfilm readers, public access computers)</a:t>
            </a:r>
          </a:p>
          <a:p>
            <a:pPr eaLnBrk="1" hangingPunct="1"/>
            <a:r>
              <a:rPr lang="en-US" sz="900" dirty="0" smtClean="0">
                <a:latin typeface="Arial" charset="0"/>
              </a:rPr>
              <a:t>EXAMPLE: LC P&amp;P website provides information for researchers about registration and use of the collections; explains when appointments are necessary or when it is necessary to request material ahead because it is stored off-site.</a:t>
            </a:r>
            <a:endParaRPr lang="en-US" sz="1000" dirty="0" smtClean="0">
              <a:latin typeface="Arial" charset="0"/>
            </a:endParaRPr>
          </a:p>
          <a:p>
            <a:pPr eaLnBrk="1" hangingPunct="1"/>
            <a:endParaRPr lang="en-US" dirty="0" smtClean="0"/>
          </a:p>
          <a:p>
            <a:pPr eaLnBrk="1" hangingPunct="1"/>
            <a:r>
              <a:rPr lang="en-US" sz="900" dirty="0" smtClean="0">
                <a:latin typeface="Arial" charset="0"/>
              </a:rPr>
              <a:t>Reminder: Orientation as welcome, not direction!</a:t>
            </a:r>
          </a:p>
          <a:p>
            <a:pPr eaLnBrk="1" hangingPunct="1">
              <a:lnSpc>
                <a:spcPct val="80000"/>
              </a:lnSpc>
            </a:pPr>
            <a:r>
              <a:rPr lang="en-US" dirty="0" smtClean="0"/>
              <a:t>Photo Reference slide</a:t>
            </a:r>
            <a:r>
              <a:rPr lang="en-US" baseline="0" dirty="0" smtClean="0"/>
              <a:t> DELETED: </a:t>
            </a:r>
            <a:r>
              <a:rPr lang="en-US" dirty="0" smtClean="0"/>
              <a:t>Visual literacy; Reproductions ; Restrictions; Cold/off-site storage ; Handling ;Health &amp; safety ;Theft</a:t>
            </a:r>
            <a:r>
              <a:rPr lang="en-US" sz="1000" dirty="0" smtClean="0"/>
              <a:t> </a:t>
            </a:r>
            <a:endParaRPr lang="en-US" sz="1050" dirty="0" smtClean="0"/>
          </a:p>
          <a:p>
            <a:pPr eaLnBrk="1" hangingPunct="1">
              <a:lnSpc>
                <a:spcPct val="90000"/>
              </a:lnSpc>
            </a:pPr>
            <a:r>
              <a:rPr lang="en-US" sz="1200" dirty="0" smtClean="0"/>
              <a:t>No. 28-The Kodak Girl, SSF-Photographers, LC-USZ62-70574, c1909 Feb. 17, cph3b17968, LC P&amp;P.</a:t>
            </a:r>
          </a:p>
          <a:p>
            <a:pPr eaLnBrk="1" hangingPunct="1">
              <a:lnSpc>
                <a:spcPct val="90000"/>
              </a:lnSpc>
            </a:pPr>
            <a:r>
              <a:rPr lang="en-US" sz="1200" dirty="0" smtClean="0"/>
              <a:t>How to explain to researchers special requirements for working with photos.  Need to be able to communicate all the information we’ve been discussing to those without your experience.</a:t>
            </a:r>
          </a:p>
          <a:p>
            <a:pPr eaLnBrk="1" hangingPunct="1">
              <a:lnSpc>
                <a:spcPct val="90000"/>
              </a:lnSpc>
            </a:pPr>
            <a:r>
              <a:rPr lang="en-US" sz="1200" dirty="0" smtClean="0"/>
              <a:t>Review of concepts from Reading Photos module: Many researchers/staff can</a:t>
            </a:r>
            <a:r>
              <a:rPr lang="en-US" sz="1200" dirty="0" smtClean="0">
                <a:latin typeface="Arial" charset="0"/>
              </a:rPr>
              <a:t>’</a:t>
            </a:r>
            <a:r>
              <a:rPr lang="en-US" sz="1200" dirty="0" smtClean="0"/>
              <a:t>t </a:t>
            </a:r>
            <a:r>
              <a:rPr lang="en-US" sz="1200" dirty="0" smtClean="0">
                <a:latin typeface="Arial" charset="0"/>
              </a:rPr>
              <a:t>“</a:t>
            </a:r>
            <a:r>
              <a:rPr lang="en-US" sz="1200" dirty="0" smtClean="0"/>
              <a:t>read</a:t>
            </a:r>
            <a:r>
              <a:rPr lang="en-US" sz="1200" dirty="0" smtClean="0">
                <a:latin typeface="Arial" charset="0"/>
              </a:rPr>
              <a:t>”</a:t>
            </a:r>
            <a:r>
              <a:rPr lang="en-US" sz="1200" dirty="0" smtClean="0"/>
              <a:t> photos or understand how their meanings can change (photo manipulation/photos can </a:t>
            </a:r>
            <a:r>
              <a:rPr lang="en-US" sz="1200" dirty="0" smtClean="0">
                <a:latin typeface="Arial" charset="0"/>
              </a:rPr>
              <a:t>‘</a:t>
            </a:r>
            <a:r>
              <a:rPr lang="en-US" sz="1200" dirty="0" smtClean="0"/>
              <a:t>lie</a:t>
            </a:r>
            <a:r>
              <a:rPr lang="en-US" sz="1200" dirty="0" smtClean="0">
                <a:latin typeface="Arial" charset="0"/>
              </a:rPr>
              <a:t>’</a:t>
            </a:r>
            <a:r>
              <a:rPr lang="en-US" sz="1200" dirty="0" smtClean="0"/>
              <a:t>); conversion of words used in descriptive tools to visual image.</a:t>
            </a:r>
          </a:p>
          <a:p>
            <a:pPr eaLnBrk="1" hangingPunct="1">
              <a:lnSpc>
                <a:spcPct val="90000"/>
              </a:lnSpc>
            </a:pPr>
            <a:r>
              <a:rPr lang="en-US" sz="1200" dirty="0" smtClean="0"/>
              <a:t>Handling includes instruction in using fragile materials, variety of formats and sizes, understanding relationship of multiple generations (using copies instead of originals, </a:t>
            </a:r>
            <a:r>
              <a:rPr lang="en-US" sz="1200" dirty="0" err="1" smtClean="0"/>
              <a:t>negs</a:t>
            </a:r>
            <a:r>
              <a:rPr lang="en-US" sz="1200" dirty="0" smtClean="0"/>
              <a:t>. without prints, digital surrogates).</a:t>
            </a:r>
          </a:p>
          <a:p>
            <a:pPr eaLnBrk="1" hangingPunct="1">
              <a:lnSpc>
                <a:spcPct val="80000"/>
              </a:lnSpc>
            </a:pPr>
            <a:r>
              <a:rPr lang="en-US" sz="1200" dirty="0" smtClean="0"/>
              <a:t>Health &amp; safety risks: film negatives</a:t>
            </a:r>
          </a:p>
          <a:p>
            <a:pPr eaLnBrk="1" hangingPunct="1">
              <a:lnSpc>
                <a:spcPct val="90000"/>
              </a:lnSpc>
            </a:pPr>
            <a:r>
              <a:rPr lang="en-US" sz="1200" dirty="0" smtClean="0"/>
              <a:t>Cold storage acclimatization</a:t>
            </a:r>
          </a:p>
          <a:p>
            <a:pPr eaLnBrk="1" hangingPunct="1">
              <a:lnSpc>
                <a:spcPct val="90000"/>
              </a:lnSpc>
            </a:pPr>
            <a:r>
              <a:rPr lang="en-US" sz="1200" dirty="0" smtClean="0"/>
              <a:t>Unfortunately until repositories begin to retrain or hire more visually literate archivists and librarians, photographic reference effectively will remain a challenge.</a:t>
            </a:r>
          </a:p>
          <a:p>
            <a:pPr eaLnBrk="1" hangingPunct="1">
              <a:lnSpc>
                <a:spcPct val="80000"/>
              </a:lnSpc>
            </a:pPr>
            <a:endParaRPr lang="en-US" sz="1200" dirty="0" smtClean="0"/>
          </a:p>
          <a:p>
            <a:pPr eaLnBrk="1" hangingPunct="1"/>
            <a:endParaRPr lang="en-US" dirty="0"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a:noFill/>
        </p:spPr>
        <p:txBody>
          <a:bodyPr/>
          <a:lstStyle/>
          <a:p>
            <a:r>
              <a:rPr lang="en-US" smtClean="0"/>
              <a:t>Fall 2010</a:t>
            </a:r>
          </a:p>
        </p:txBody>
      </p:sp>
      <p:sp>
        <p:nvSpPr>
          <p:cNvPr id="262147" name="Rectangle 6"/>
          <p:cNvSpPr>
            <a:spLocks noGrp="1" noChangeArrowheads="1"/>
          </p:cNvSpPr>
          <p:nvPr>
            <p:ph type="ftr" sz="quarter" idx="4"/>
          </p:nvPr>
        </p:nvSpPr>
        <p:spPr>
          <a:noFill/>
        </p:spPr>
        <p:txBody>
          <a:bodyPr/>
          <a:lstStyle/>
          <a:p>
            <a:r>
              <a:rPr lang="en-US" smtClean="0"/>
              <a:t>Society of American Archivists</a:t>
            </a:r>
          </a:p>
        </p:txBody>
      </p:sp>
      <p:sp>
        <p:nvSpPr>
          <p:cNvPr id="262148" name="Rectangle 7"/>
          <p:cNvSpPr>
            <a:spLocks noGrp="1" noChangeArrowheads="1"/>
          </p:cNvSpPr>
          <p:nvPr>
            <p:ph type="sldNum" sz="quarter" idx="5"/>
          </p:nvPr>
        </p:nvSpPr>
        <p:spPr>
          <a:noFill/>
        </p:spPr>
        <p:txBody>
          <a:bodyPr/>
          <a:lstStyle/>
          <a:p>
            <a:fld id="{0CF7D369-8B39-45E2-B78B-0CEC323AC955}" type="slidenum">
              <a:rPr lang="en-US" smtClean="0"/>
              <a:pPr/>
              <a:t>103</a:t>
            </a:fld>
            <a:endParaRPr lang="en-US" smtClean="0"/>
          </a:p>
        </p:txBody>
      </p:sp>
      <p:sp>
        <p:nvSpPr>
          <p:cNvPr id="262149" name="Rectangle 2"/>
          <p:cNvSpPr>
            <a:spLocks noGrp="1" noRot="1" noChangeAspect="1" noChangeArrowheads="1" noTextEdit="1"/>
          </p:cNvSpPr>
          <p:nvPr>
            <p:ph type="sldImg"/>
          </p:nvPr>
        </p:nvSpPr>
        <p:spPr>
          <a:solidFill>
            <a:srgbClr val="FFFFFF"/>
          </a:solidFill>
          <a:ln/>
        </p:spPr>
      </p:sp>
      <p:sp>
        <p:nvSpPr>
          <p:cNvPr id="26215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900" smtClean="0">
                <a:latin typeface="Arial" charset="0"/>
              </a:rPr>
              <a:t>Cashier’s desk in department store. San Augustine, Texas, 1939 Apr., Russell Lee, fsa8b21605, LC P&amp;P, FSA-OWI</a:t>
            </a:r>
          </a:p>
          <a:p>
            <a:pPr eaLnBrk="1" hangingPunct="1"/>
            <a:r>
              <a:rPr lang="en-US" sz="1000" smtClean="0">
                <a:latin typeface="Arial" charset="0"/>
              </a:rPr>
              <a:t>Room Design: Welcoming/attractive, “clean”— uncluttered, easy to monitor with clear sight lines (no hidden areas or obstructed views), easy to use due to clear signage and easy to locate elements, such as copy machines.  </a:t>
            </a:r>
          </a:p>
          <a:p>
            <a:pPr eaLnBrk="1" hangingPunct="1"/>
            <a:r>
              <a:rPr lang="en-US" sz="1000" smtClean="0">
                <a:latin typeface="Arial" charset="0"/>
              </a:rPr>
              <a:t>Space/Equipment: </a:t>
            </a:r>
            <a:r>
              <a:rPr lang="en-US" sz="1000" smtClean="0">
                <a:latin typeface="Arial" charset="0"/>
                <a:cs typeface="Times New Roman" pitchFamily="18" charset="0"/>
              </a:rPr>
              <a:t>Lockers immediately outside for holding belongings; </a:t>
            </a:r>
            <a:r>
              <a:rPr lang="en-US" sz="1000" smtClean="0">
                <a:latin typeface="Arial" charset="0"/>
              </a:rPr>
              <a:t>posted signage and registration procedures.</a:t>
            </a:r>
            <a:r>
              <a:rPr lang="en-US" sz="1000" smtClean="0">
                <a:latin typeface="Arial" charset="0"/>
                <a:cs typeface="Times New Roman" pitchFamily="18" charset="0"/>
              </a:rPr>
              <a:t> Signage that covers: warnings of any health and safety issues; prohibitions on carrying weapons, prohibitions on food, drink, and smoking; warning about USA Patriot Act use of research records; reminder that researcher belongings will be checked; Reference desk with trained staff; Space to acquire and fill out researcher registration form;  Security monitoring (CCTV, mirrors, sight lines); A stable environment; Comfortable furniture, preferably not new oak (oak is most acidic of all woods/outgassing problems/must be sealed unless antique), including: Tables and chairs, Reference book shelving.</a:t>
            </a:r>
            <a:r>
              <a:rPr lang="en-US" sz="1000" smtClean="0">
                <a:latin typeface="Arial" charset="0"/>
              </a:rPr>
              <a:t>It needs to be clear if the user may bring in a scanner, digital camera, personal copy machine or if the user can set up and use a facility copy stands, copy machine, or camera.  Adequate lighting placed so it doesn’t interfere with carts or holdings.</a:t>
            </a:r>
            <a:endParaRPr lang="en-US" sz="1000" smtClean="0">
              <a:latin typeface="Arial" charset="0"/>
              <a:cs typeface="Times New Roman" pitchFamily="18" charset="0"/>
            </a:endParaRPr>
          </a:p>
          <a:p>
            <a:pPr eaLnBrk="1" hangingPunct="1"/>
            <a:r>
              <a:rPr lang="en-US" sz="1000" smtClean="0">
                <a:latin typeface="Arial" charset="0"/>
                <a:cs typeface="Times New Roman" pitchFamily="18" charset="0"/>
              </a:rPr>
              <a:t>EXAMPLE: NARA has a web page that provides general information for visitors about the use of photographs and graphic materials at their repository.  Information for researchers, use of copy equipment, and other policies.</a:t>
            </a:r>
          </a:p>
          <a:p>
            <a:pPr eaLnBrk="1" hangingPunct="1"/>
            <a:r>
              <a:rPr lang="en-US" sz="900" smtClean="0">
                <a:latin typeface="Arial" charset="0"/>
                <a:cs typeface="Times New Roman" pitchFamily="18" charset="0"/>
              </a:rPr>
              <a:t>To be ADA compliant, keep the research room: Doors 32+ inches wide; Aisles 36+ inches wide; On the ground floor or accessible via an elevator or ramps; All handles, buttons, and facilities no higher than 40 inches from floor; Reception and reference desks low</a:t>
            </a:r>
          </a:p>
          <a:p>
            <a:pPr eaLnBrk="1" hangingPunct="1"/>
            <a:r>
              <a:rPr lang="en-US" sz="1000" smtClean="0"/>
              <a:t>This Website can be useful in identifying assistive technologies for use in the research room.</a:t>
            </a:r>
          </a:p>
          <a:p>
            <a:pPr eaLnBrk="1" hangingPunct="1"/>
            <a:r>
              <a:rPr lang="en-US" sz="900" smtClean="0">
                <a:latin typeface="Arial" charset="0"/>
                <a:cs typeface="Times New Roman" pitchFamily="18" charset="0"/>
              </a:rPr>
              <a:t>Websites:  CAP (Computer/Electronic Accomodations Program) has special screens for visually impaired.</a:t>
            </a:r>
          </a:p>
          <a:p>
            <a:pPr eaLnBrk="1" hangingPunct="1"/>
            <a:r>
              <a:rPr lang="en-US" sz="900" smtClean="0">
                <a:latin typeface="Arial" charset="0"/>
                <a:cs typeface="Times New Roman" pitchFamily="18" charset="0"/>
              </a:rPr>
              <a:t>	ADA home page (ADA Standards for Accessible Design) and PACM p. 278: How to Create an Americans with Disabilities Act Compliant Research Room (www.usdoj.gov/crt/ada/adahom1.htm)</a:t>
            </a:r>
          </a:p>
          <a:p>
            <a:pPr eaLnBrk="1" hangingPunct="1"/>
            <a:r>
              <a:rPr lang="en-US" sz="900" smtClean="0">
                <a:latin typeface="Arial" charset="0"/>
                <a:cs typeface="Times New Roman" pitchFamily="18" charset="0"/>
              </a:rPr>
              <a:t>DELETED: Equipment &amp; Tools: </a:t>
            </a:r>
            <a:r>
              <a:rPr lang="en-US" sz="1000" smtClean="0">
                <a:cs typeface="Times New Roman" pitchFamily="18" charset="0"/>
              </a:rPr>
              <a:t>Book cradles, Book trucks, Lamps, Light tables</a:t>
            </a:r>
            <a:r>
              <a:rPr lang="en-US" sz="1000" smtClean="0"/>
              <a:t>, </a:t>
            </a:r>
            <a:r>
              <a:rPr lang="en-US" sz="1000" smtClean="0">
                <a:cs typeface="Times New Roman" pitchFamily="18" charset="0"/>
              </a:rPr>
              <a:t>Microfilm reader printers, Public access computers, Gloves, Magnifying glasses, Viewing loupes, Pencils, Handouts, Reference tools, Literature rack, Reference tools—books, brochures, and pathfinders, Researcher registration forms, including rules for researchers, Repository produced, permission to publish information sheet</a:t>
            </a:r>
          </a:p>
          <a:p>
            <a:pPr eaLnBrk="1" hangingPunct="1"/>
            <a:r>
              <a:rPr lang="en-US" sz="1000" smtClean="0"/>
              <a:t>SEE PACM, p. 276</a:t>
            </a:r>
          </a:p>
          <a:p>
            <a:pPr eaLnBrk="1" hangingPunct="1"/>
            <a:endParaRPr lang="en-US" sz="1000" smtClean="0">
              <a:cs typeface="Times New Roman" pitchFamily="18"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3"/>
          <p:cNvSpPr>
            <a:spLocks noGrp="1" noChangeArrowheads="1"/>
          </p:cNvSpPr>
          <p:nvPr>
            <p:ph type="dt" sz="quarter" idx="1"/>
          </p:nvPr>
        </p:nvSpPr>
        <p:spPr>
          <a:noFill/>
        </p:spPr>
        <p:txBody>
          <a:bodyPr/>
          <a:lstStyle/>
          <a:p>
            <a:r>
              <a:rPr lang="en-US" smtClean="0"/>
              <a:t>Fall 2010</a:t>
            </a:r>
          </a:p>
        </p:txBody>
      </p:sp>
      <p:sp>
        <p:nvSpPr>
          <p:cNvPr id="264195" name="Rectangle 6"/>
          <p:cNvSpPr>
            <a:spLocks noGrp="1" noChangeArrowheads="1"/>
          </p:cNvSpPr>
          <p:nvPr>
            <p:ph type="ftr" sz="quarter" idx="4"/>
          </p:nvPr>
        </p:nvSpPr>
        <p:spPr>
          <a:noFill/>
        </p:spPr>
        <p:txBody>
          <a:bodyPr/>
          <a:lstStyle/>
          <a:p>
            <a:r>
              <a:rPr lang="en-US" smtClean="0"/>
              <a:t>Society of American Archivists</a:t>
            </a:r>
          </a:p>
        </p:txBody>
      </p:sp>
      <p:sp>
        <p:nvSpPr>
          <p:cNvPr id="264196" name="Rectangle 7"/>
          <p:cNvSpPr>
            <a:spLocks noGrp="1" noChangeArrowheads="1"/>
          </p:cNvSpPr>
          <p:nvPr>
            <p:ph type="sldNum" sz="quarter" idx="5"/>
          </p:nvPr>
        </p:nvSpPr>
        <p:spPr>
          <a:noFill/>
        </p:spPr>
        <p:txBody>
          <a:bodyPr/>
          <a:lstStyle/>
          <a:p>
            <a:fld id="{AD947FF8-377E-47FB-928F-3FC3093FF94A}" type="slidenum">
              <a:rPr lang="en-US" smtClean="0"/>
              <a:pPr/>
              <a:t>104</a:t>
            </a:fld>
            <a:endParaRPr lang="en-US" smtClean="0"/>
          </a:p>
        </p:txBody>
      </p:sp>
      <p:sp>
        <p:nvSpPr>
          <p:cNvPr id="264197" name="Rectangle 2"/>
          <p:cNvSpPr>
            <a:spLocks noGrp="1" noRot="1" noChangeAspect="1" noChangeArrowheads="1" noTextEdit="1"/>
          </p:cNvSpPr>
          <p:nvPr>
            <p:ph type="sldImg"/>
          </p:nvPr>
        </p:nvSpPr>
        <p:spPr>
          <a:solidFill>
            <a:srgbClr val="FFFFFF"/>
          </a:solidFill>
          <a:ln/>
        </p:spPr>
      </p:sp>
      <p:sp>
        <p:nvSpPr>
          <p:cNvPr id="264198" name="Rectangle 3"/>
          <p:cNvSpPr>
            <a:spLocks noGrp="1" noChangeArrowheads="1"/>
          </p:cNvSpPr>
          <p:nvPr>
            <p:ph type="body" idx="1"/>
          </p:nvPr>
        </p:nvSpPr>
        <p:spPr>
          <a:solidFill>
            <a:srgbClr val="FFFFFF"/>
          </a:solidFill>
          <a:ln>
            <a:solidFill>
              <a:srgbClr val="000000"/>
            </a:solidFill>
          </a:ln>
        </p:spPr>
        <p:txBody>
          <a:bodyPr/>
          <a:lstStyle/>
          <a:p>
            <a:pPr eaLnBrk="1" hangingPunct="1">
              <a:lnSpc>
                <a:spcPct val="90000"/>
              </a:lnSpc>
            </a:pPr>
            <a:r>
              <a:rPr lang="en-US" dirty="0" smtClean="0"/>
              <a:t>Emotional intelligence / Empathetic listening / Refining queries / Familiar with holdings / Visual literacy / Strategizing / Follow-up</a:t>
            </a:r>
          </a:p>
          <a:p>
            <a:pPr eaLnBrk="1" hangingPunct="1"/>
            <a:r>
              <a:rPr lang="en-US" dirty="0" smtClean="0"/>
              <a:t>Rephrase, discuss &amp; refine query: Actively rephrase and repeat what you hear, “Let me see if I understand what you want.  You would like to see views of coal mining operations between 1900-1975 in the Erie Pennsylvania region, particularly those that show minorities and working conditions including mining disasters.  You are also interested in the living conditions of miners and their families, particularly in Erie, Pennsylvania.  You would particularly like domestic interiors with mining families and funerals of miners.  You need to find the images this week and order copies for delivery no later than two months from now.  You plan on using the images in a book and an exhibit so you want copyright free images if possible with little in the way of permission requirements necessary.   Is this right?</a:t>
            </a:r>
          </a:p>
          <a:p>
            <a:pPr eaLnBrk="1" hangingPunct="1">
              <a:spcBef>
                <a:spcPct val="50000"/>
              </a:spcBef>
            </a:pPr>
            <a:r>
              <a:rPr lang="en-US" dirty="0" smtClean="0">
                <a:latin typeface="Arial" charset="0"/>
                <a:cs typeface="Times New Roman" pitchFamily="18" charset="0"/>
              </a:rPr>
              <a:t>President Lyndon Johnson with Senator Richard Russell at the White House, December 7, 1963, Washington D.C., Print.  (W98-30).Courtesy of the Lyndon Baines Johnson Presidential Library at the National Archives and Records Administration.</a:t>
            </a:r>
          </a:p>
          <a:p>
            <a:pPr eaLnBrk="1" hangingPunct="1"/>
            <a:r>
              <a:rPr lang="en-US" dirty="0" smtClean="0">
                <a:ea typeface="Symbol" pitchFamily="18" charset="2"/>
                <a:cs typeface="Symbol" pitchFamily="18" charset="2"/>
              </a:rPr>
              <a:t>President Gerald Ford and foreign correspondents preparing for a television interview at the White House, Washington, D.C.], 1975 May 23, Marion S. </a:t>
            </a:r>
            <a:r>
              <a:rPr lang="en-US" dirty="0" err="1" smtClean="0">
                <a:ea typeface="Symbol" pitchFamily="18" charset="2"/>
                <a:cs typeface="Symbol" pitchFamily="18" charset="2"/>
              </a:rPr>
              <a:t>Trikosko</a:t>
            </a:r>
            <a:r>
              <a:rPr lang="en-US" dirty="0" smtClean="0">
                <a:ea typeface="Symbol" pitchFamily="18" charset="2"/>
                <a:cs typeface="Symbol" pitchFamily="18" charset="2"/>
              </a:rPr>
              <a:t>, U.S. News &amp; World Report Magazine Photograph Collection, LC P&amp;P, ppmsca08476</a:t>
            </a:r>
          </a:p>
          <a:p>
            <a:pPr eaLnBrk="1" hangingPunct="1"/>
            <a:r>
              <a:rPr lang="en-US" dirty="0" smtClean="0">
                <a:cs typeface="Times New Roman" pitchFamily="18" charset="0"/>
              </a:rPr>
              <a:t>DELETED: REFERENCE INTERVIEW Be welcoming, but realistic about what can be done: </a:t>
            </a:r>
            <a:r>
              <a:rPr lang="en-US" dirty="0" smtClean="0">
                <a:ea typeface="Symbol" pitchFamily="18" charset="2"/>
                <a:cs typeface="Symbol" pitchFamily="18" charset="2"/>
              </a:rPr>
              <a:t>·</a:t>
            </a:r>
            <a:r>
              <a:rPr lang="en-US" dirty="0" smtClean="0">
                <a:cs typeface="Times New Roman" pitchFamily="18" charset="0"/>
              </a:rPr>
              <a:t>        Subject matter and discipline (scientific images), including genre (cityscape, landscape)-- Provenance, and purpose----Time period, temporality, and genre (</a:t>
            </a:r>
            <a:r>
              <a:rPr lang="en-US" dirty="0" err="1" smtClean="0">
                <a:cs typeface="Times New Roman" pitchFamily="18" charset="0"/>
              </a:rPr>
              <a:t>e,g</a:t>
            </a:r>
            <a:r>
              <a:rPr lang="en-US" dirty="0" smtClean="0">
                <a:cs typeface="Times New Roman" pitchFamily="18" charset="0"/>
              </a:rPr>
              <a:t>, Victorian winter cityscapes)-- Visual characteristics (e.g., color, composition, image orientation, polarity, focus, presentation format [</a:t>
            </a:r>
            <a:r>
              <a:rPr lang="en-US" dirty="0" err="1" smtClean="0">
                <a:cs typeface="Times New Roman" pitchFamily="18" charset="0"/>
              </a:rPr>
              <a:t>e,g</a:t>
            </a:r>
            <a:r>
              <a:rPr lang="en-US" dirty="0" smtClean="0">
                <a:cs typeface="Times New Roman" pitchFamily="18" charset="0"/>
              </a:rPr>
              <a:t>, framed], format [e.g., stereograph], style, and vantage point [e.g., aerial])--Usage history</a:t>
            </a:r>
            <a:r>
              <a:rPr lang="en-US" dirty="0" smtClean="0"/>
              <a:t> </a:t>
            </a:r>
          </a:p>
          <a:p>
            <a:pPr eaLnBrk="1" hangingPunct="1"/>
            <a:r>
              <a:rPr lang="en-US" dirty="0" smtClean="0"/>
              <a:t>Other reference strategies: Composition; Presentation; Context; Contrast; Generation; Genre; Format</a:t>
            </a:r>
          </a:p>
          <a:p>
            <a:pPr eaLnBrk="1" hangingPunct="1"/>
            <a:r>
              <a:rPr lang="en-US" dirty="0" smtClean="0"/>
              <a:t>Specific application to photos here, enhancements. When  trying to narrow a search, also consider the following photographic features: </a:t>
            </a:r>
          </a:p>
          <a:p>
            <a:pPr eaLnBrk="1" hangingPunct="1"/>
            <a:r>
              <a:rPr lang="en-US" dirty="0" smtClean="0"/>
              <a:t>captions (e.g., availability, completeness, language)--composition (e.g., layout of the visual elements)--contextual information (e.g., signatures, studio markings)--contrast (e.g., the degree of difference between the darkest and lightest areas of an image), as designers may care about this--formats (e.g., </a:t>
            </a:r>
            <a:r>
              <a:rPr lang="en-US" dirty="0" err="1" smtClean="0"/>
              <a:t>cartes</a:t>
            </a:r>
            <a:r>
              <a:rPr lang="en-US" dirty="0" smtClean="0"/>
              <a:t> de </a:t>
            </a:r>
            <a:r>
              <a:rPr lang="en-US" dirty="0" err="1" smtClean="0"/>
              <a:t>visite</a:t>
            </a:r>
            <a:r>
              <a:rPr lang="en-US" dirty="0" smtClean="0"/>
              <a:t> or stereographs) ; generation (e.g., original or reproduction)  ; image genres (e.g., abstract, cityscape, landscape, or portrait)--image orientation/presentation (e.g., horizontal or vertical); image polarity (e.g., positive or negative); image resolution (e.g., level of sharpness and detail, depth of field) ; image purpose (e.g., who the material was created for, why, and how); style</a:t>
            </a:r>
            <a:r>
              <a:rPr lang="en-US" i="1" dirty="0" smtClean="0"/>
              <a:t> </a:t>
            </a:r>
            <a:r>
              <a:rPr lang="en-US" dirty="0" smtClean="0"/>
              <a:t>(e.g., amateur or commercial, straight photographs or </a:t>
            </a:r>
            <a:r>
              <a:rPr lang="en-US" dirty="0" err="1" smtClean="0"/>
              <a:t>Pictorialist</a:t>
            </a:r>
            <a:r>
              <a:rPr lang="en-US" dirty="0" smtClean="0"/>
              <a:t> soft focus images)--image temporality (e.g., era, season, or time of day) such as winter cityscapes at dawn); special presentations (e.g., cases, frames, mats) --provenance (e.g., who acquired, created, or used the photographs in the past) </a:t>
            </a:r>
          </a:p>
          <a:p>
            <a:pPr eaLnBrk="1" hangingPunct="1"/>
            <a:r>
              <a:rPr lang="en-US" dirty="0" smtClean="0"/>
              <a:t>Discuss the researcher’s goals, intended products, and timeframes. Ask about the depth, length, nature, and purpose of the researcher’s work.  </a:t>
            </a:r>
          </a:p>
          <a:p>
            <a:pPr eaLnBrk="1" hangingPunct="1"/>
            <a:r>
              <a:rPr lang="en-US" dirty="0" smtClean="0"/>
              <a:t>Negatives are not used for reference, but instead are kept for preservation and duplications purposes.  However, if no prints or transparencies exist and digital copies can’t be readily made, some repositories will make an exception for certain significant usages.</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3"/>
          <p:cNvSpPr>
            <a:spLocks noGrp="1" noChangeArrowheads="1"/>
          </p:cNvSpPr>
          <p:nvPr>
            <p:ph type="dt" sz="quarter" idx="1"/>
          </p:nvPr>
        </p:nvSpPr>
        <p:spPr>
          <a:noFill/>
        </p:spPr>
        <p:txBody>
          <a:bodyPr/>
          <a:lstStyle/>
          <a:p>
            <a:r>
              <a:rPr lang="en-US" smtClean="0"/>
              <a:t>Fall 2010</a:t>
            </a:r>
          </a:p>
        </p:txBody>
      </p:sp>
      <p:sp>
        <p:nvSpPr>
          <p:cNvPr id="265219" name="Rectangle 6"/>
          <p:cNvSpPr>
            <a:spLocks noGrp="1" noChangeArrowheads="1"/>
          </p:cNvSpPr>
          <p:nvPr>
            <p:ph type="ftr" sz="quarter" idx="4"/>
          </p:nvPr>
        </p:nvSpPr>
        <p:spPr>
          <a:noFill/>
        </p:spPr>
        <p:txBody>
          <a:bodyPr/>
          <a:lstStyle/>
          <a:p>
            <a:r>
              <a:rPr lang="en-US" smtClean="0"/>
              <a:t>Society of American Archivists</a:t>
            </a:r>
          </a:p>
        </p:txBody>
      </p:sp>
      <p:sp>
        <p:nvSpPr>
          <p:cNvPr id="265220" name="Rectangle 7"/>
          <p:cNvSpPr>
            <a:spLocks noGrp="1" noChangeArrowheads="1"/>
          </p:cNvSpPr>
          <p:nvPr>
            <p:ph type="sldNum" sz="quarter" idx="5"/>
          </p:nvPr>
        </p:nvSpPr>
        <p:spPr>
          <a:noFill/>
        </p:spPr>
        <p:txBody>
          <a:bodyPr/>
          <a:lstStyle/>
          <a:p>
            <a:fld id="{4005E901-C0CC-40B4-8932-7216852171DE}" type="slidenum">
              <a:rPr lang="en-US" smtClean="0"/>
              <a:pPr/>
              <a:t>105</a:t>
            </a:fld>
            <a:endParaRPr lang="en-US" smtClean="0"/>
          </a:p>
        </p:txBody>
      </p:sp>
      <p:sp>
        <p:nvSpPr>
          <p:cNvPr id="265221" name="Rectangle 2"/>
          <p:cNvSpPr>
            <a:spLocks noGrp="1" noRot="1" noChangeAspect="1" noChangeArrowheads="1" noTextEdit="1"/>
          </p:cNvSpPr>
          <p:nvPr>
            <p:ph type="sldImg"/>
          </p:nvPr>
        </p:nvSpPr>
        <p:spPr>
          <a:solidFill>
            <a:srgbClr val="FFFFFF"/>
          </a:solidFill>
          <a:ln/>
        </p:spPr>
      </p:sp>
      <p:sp>
        <p:nvSpPr>
          <p:cNvPr id="26522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000" smtClean="0">
                <a:latin typeface="Arial" charset="0"/>
                <a:cs typeface="Times New Roman" pitchFamily="18" charset="0"/>
              </a:rPr>
              <a:t>Wellington, Kansas. Atchinson, Topeka and Santa Fe engineer going off to work stops in the locker room for his tool kit, LC-USW3-020103-D, 1943 Mar., Jack Delano, OWI-FSA, LC P&amp;P, fsa8d15270.</a:t>
            </a:r>
          </a:p>
          <a:p>
            <a:pPr eaLnBrk="1" hangingPunct="1"/>
            <a:r>
              <a:rPr lang="en-US" sz="1000" smtClean="0">
                <a:latin typeface="Arial" charset="0"/>
                <a:cs typeface="Times New Roman" pitchFamily="18" charset="0"/>
              </a:rPr>
              <a:t>Biggest bang for the buck. Self-service options. Describe search results positively, even if modest</a:t>
            </a:r>
          </a:p>
          <a:p>
            <a:pPr eaLnBrk="1" hangingPunct="1"/>
            <a:r>
              <a:rPr lang="en-US" sz="1000" smtClean="0">
                <a:latin typeface="Arial" charset="0"/>
                <a:cs typeface="Times New Roman" pitchFamily="18" charset="0"/>
              </a:rPr>
              <a:t>Analyze and translate the query into collections: Show the researcher how to use finding aids; help the researcher rank collections by their relevance to his query given the amount of time he has; </a:t>
            </a:r>
          </a:p>
          <a:p>
            <a:pPr eaLnBrk="1" hangingPunct="1"/>
            <a:r>
              <a:rPr lang="en-US" sz="1000" smtClean="0">
                <a:latin typeface="Arial" charset="0"/>
                <a:cs typeface="Times New Roman" pitchFamily="18" charset="0"/>
              </a:rPr>
              <a:t>Call slips: explain how to fill out and sign call slips to request collections. </a:t>
            </a:r>
            <a:r>
              <a:rPr lang="en-US" sz="1000" smtClean="0">
                <a:latin typeface="Arial" charset="0"/>
              </a:rPr>
              <a:t>Pull slips, also known as call slips, researcher request slips, or refile slips, should have a place for researchers to sign when they receive the collection and for staff to sign when the collection has been checked for completeness and gone back on the shelf.  This is a very powerful security took and can be helpful when trying to prove who may have walked with a vanished photograph. File multiple copies of the pull slips by the last name of the researcher, the date of use, and the collection if possible to facilitate later searching. </a:t>
            </a:r>
          </a:p>
          <a:p>
            <a:pPr eaLnBrk="1" hangingPunct="1"/>
            <a:endParaRPr lang="en-US" sz="1000" smtClean="0">
              <a:latin typeface="Arial" charset="0"/>
            </a:endParaRPr>
          </a:p>
          <a:p>
            <a:pPr eaLnBrk="1" hangingPunct="1"/>
            <a:r>
              <a:rPr lang="en-US" sz="1000" smtClean="0">
                <a:latin typeface="Arial" charset="0"/>
              </a:rPr>
              <a:t>Also, reiterate information on handling, viewing &amp; use</a:t>
            </a:r>
          </a:p>
          <a:p>
            <a:pPr eaLnBrk="1" hangingPunct="1"/>
            <a:endParaRPr lang="en-US" sz="1000" smtClean="0">
              <a:latin typeface="Arial" charset="0"/>
            </a:endParaRPr>
          </a:p>
          <a:p>
            <a:pPr eaLnBrk="1" hangingPunct="1"/>
            <a:endParaRPr lang="en-US" sz="1000" smtClean="0">
              <a:latin typeface="Arial"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3"/>
          <p:cNvSpPr>
            <a:spLocks noGrp="1" noChangeArrowheads="1"/>
          </p:cNvSpPr>
          <p:nvPr>
            <p:ph type="dt" sz="quarter" idx="1"/>
          </p:nvPr>
        </p:nvSpPr>
        <p:spPr>
          <a:noFill/>
        </p:spPr>
        <p:txBody>
          <a:bodyPr/>
          <a:lstStyle/>
          <a:p>
            <a:r>
              <a:rPr lang="en-US" smtClean="0"/>
              <a:t>Fall 2010</a:t>
            </a:r>
          </a:p>
        </p:txBody>
      </p:sp>
      <p:sp>
        <p:nvSpPr>
          <p:cNvPr id="266243" name="Rectangle 6"/>
          <p:cNvSpPr>
            <a:spLocks noGrp="1" noChangeArrowheads="1"/>
          </p:cNvSpPr>
          <p:nvPr>
            <p:ph type="ftr" sz="quarter" idx="4"/>
          </p:nvPr>
        </p:nvSpPr>
        <p:spPr>
          <a:noFill/>
        </p:spPr>
        <p:txBody>
          <a:bodyPr/>
          <a:lstStyle/>
          <a:p>
            <a:r>
              <a:rPr lang="en-US" smtClean="0"/>
              <a:t>Society of American Archivists</a:t>
            </a:r>
          </a:p>
        </p:txBody>
      </p:sp>
      <p:sp>
        <p:nvSpPr>
          <p:cNvPr id="266244" name="Rectangle 7"/>
          <p:cNvSpPr>
            <a:spLocks noGrp="1" noChangeArrowheads="1"/>
          </p:cNvSpPr>
          <p:nvPr>
            <p:ph type="sldNum" sz="quarter" idx="5"/>
          </p:nvPr>
        </p:nvSpPr>
        <p:spPr>
          <a:noFill/>
        </p:spPr>
        <p:txBody>
          <a:bodyPr/>
          <a:lstStyle/>
          <a:p>
            <a:fld id="{C64FAF48-7C99-4A62-AE36-E1D9EA05B11C}" type="slidenum">
              <a:rPr lang="en-US" smtClean="0"/>
              <a:pPr/>
              <a:t>106</a:t>
            </a:fld>
            <a:endParaRPr lang="en-US" smtClean="0"/>
          </a:p>
        </p:txBody>
      </p:sp>
      <p:sp>
        <p:nvSpPr>
          <p:cNvPr id="266245" name="Rectangle 2"/>
          <p:cNvSpPr>
            <a:spLocks noGrp="1" noRot="1" noChangeAspect="1" noChangeArrowheads="1" noTextEdit="1"/>
          </p:cNvSpPr>
          <p:nvPr>
            <p:ph type="sldImg"/>
          </p:nvPr>
        </p:nvSpPr>
        <p:spPr>
          <a:solidFill>
            <a:srgbClr val="FFFFFF"/>
          </a:solidFill>
          <a:ln/>
        </p:spPr>
      </p:sp>
      <p:sp>
        <p:nvSpPr>
          <p:cNvPr id="26624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000" dirty="0" err="1" smtClean="0">
                <a:latin typeface="Arial" charset="0"/>
              </a:rPr>
              <a:t>Vallecita’s</a:t>
            </a:r>
            <a:r>
              <a:rPr lang="en-US" sz="1000" dirty="0" smtClean="0">
                <a:latin typeface="Arial" charset="0"/>
              </a:rPr>
              <a:t> leopards, SSF-Circus &amp; shows—Animal acts—1906, c1906 from the Photo Crafts Shop of Denver, cph3c17923.</a:t>
            </a:r>
            <a:r>
              <a:rPr lang="en-US" sz="1000" dirty="0" smtClean="0"/>
              <a:t> </a:t>
            </a:r>
          </a:p>
          <a:p>
            <a:pPr eaLnBrk="1" hangingPunct="1"/>
            <a:r>
              <a:rPr lang="en-US" sz="1000" dirty="0" smtClean="0"/>
              <a:t>Train Staff and Researchers: Rules &amp; behavior; Handling; Access &amp; use; Copying; Citing references; Special storage;</a:t>
            </a:r>
            <a:r>
              <a:rPr lang="en-US" sz="1000" baseline="0" dirty="0" smtClean="0"/>
              <a:t> </a:t>
            </a:r>
            <a:r>
              <a:rPr lang="en-US" sz="1000" dirty="0" smtClean="0"/>
              <a:t>Pulling &amp; </a:t>
            </a:r>
            <a:r>
              <a:rPr lang="en-US" sz="1000" dirty="0" err="1" smtClean="0"/>
              <a:t>refiling</a:t>
            </a:r>
            <a:endParaRPr lang="en-US" sz="1000" dirty="0" smtClean="0"/>
          </a:p>
          <a:p>
            <a:pPr eaLnBrk="1" hangingPunct="1"/>
            <a:r>
              <a:rPr lang="en-US" sz="1000" dirty="0" smtClean="0">
                <a:latin typeface="Arial" charset="0"/>
              </a:rPr>
              <a:t>Not much different than basic archival procedures, esp. in terms of b</a:t>
            </a:r>
            <a:r>
              <a:rPr lang="en-US" sz="1000" dirty="0" smtClean="0">
                <a:latin typeface="Arial" charset="0"/>
                <a:cs typeface="Times New Roman" pitchFamily="18" charset="0"/>
              </a:rPr>
              <a:t>ehavioral requirements (registration, no cell phone); Need to do basic publications research elsewhere; Finding aids, Rules for personal belongings and equipment, Schedule information, when pulling occurs and remote storage issues</a:t>
            </a:r>
          </a:p>
          <a:p>
            <a:pPr eaLnBrk="1" hangingPunct="1"/>
            <a:r>
              <a:rPr lang="en-US" sz="1000" dirty="0" smtClean="0">
                <a:latin typeface="Arial" charset="0"/>
                <a:cs typeface="Times New Roman" pitchFamily="18" charset="0"/>
              </a:rPr>
              <a:t>Some differences: caption and credit line policy, Requirement to use copies for research, Restrictions, Handling requirements, Rules for personal equipment for copying, </a:t>
            </a:r>
          </a:p>
          <a:p>
            <a:pPr eaLnBrk="1" hangingPunct="1"/>
            <a:r>
              <a:rPr lang="en-US" sz="1000" dirty="0" smtClean="0">
                <a:latin typeface="Arial" charset="0"/>
              </a:rPr>
              <a:t>Explain why policies are in place, for example, often researchers and staff do not want to be bothered signing request slips when they receive and return items.  If this is not done and photographs are discovered to be missing from materials that researchers have used, it is that much harder to prove who had the opportunity to steal an image and when it was last used and seen in repository for purposes of theft recovery through the courts.</a:t>
            </a:r>
          </a:p>
          <a:p>
            <a:pPr eaLnBrk="1" hangingPunct="1"/>
            <a:r>
              <a:rPr lang="en-US" sz="1000" dirty="0" smtClean="0">
                <a:latin typeface="Arial" charset="0"/>
              </a:rPr>
              <a:t>Special storage = off-site or cold</a:t>
            </a:r>
          </a:p>
          <a:p>
            <a:pPr eaLnBrk="1" hangingPunct="1"/>
            <a:r>
              <a:rPr lang="en-US" sz="1000" dirty="0" smtClean="0">
                <a:latin typeface="Arial" charset="0"/>
              </a:rPr>
              <a:t>Your reference room manual and training should cover all of these issues and more.  For example in security procedures some research room manuals explain in great detail how personal scanners may be brought into a research room, what types of scanners are acceptable, how scanning must be done, what may not be scanned, and how scanners are to be registered upon arrival, cleaned during operation, and checked upon departure.  Having a reference manual makes it clear what is and is not appropriate, taking some of the stress out of the reference interaction as the decisions have already been thought through and must now be followed.</a:t>
            </a:r>
          </a:p>
          <a:p>
            <a:pPr eaLnBrk="1" hangingPunct="1"/>
            <a:r>
              <a:rPr lang="en-US" sz="1000" dirty="0" smtClean="0">
                <a:latin typeface="Arial" charset="0"/>
                <a:cs typeface="Times New Roman" pitchFamily="18" charset="0"/>
              </a:rPr>
              <a:t>On demand handling training via the Web or in person, (</a:t>
            </a:r>
            <a:r>
              <a:rPr lang="en-US" sz="1000" dirty="0" err="1" smtClean="0">
                <a:latin typeface="Arial" charset="0"/>
                <a:cs typeface="Times New Roman" pitchFamily="18" charset="0"/>
              </a:rPr>
              <a:t>indiv</a:t>
            </a:r>
            <a:r>
              <a:rPr lang="en-US" sz="1000" dirty="0" smtClean="0">
                <a:latin typeface="Arial" charset="0"/>
                <a:cs typeface="Times New Roman" pitchFamily="18" charset="0"/>
              </a:rPr>
              <a:t> or group sessions), videotape, written guidelines</a:t>
            </a:r>
          </a:p>
          <a:p>
            <a:pPr eaLnBrk="1" hangingPunct="1"/>
            <a:r>
              <a:rPr lang="en-US" sz="900" dirty="0" smtClean="0">
                <a:latin typeface="Arial" charset="0"/>
              </a:rPr>
              <a:t>PACM, p. 278: How to Teach Safe Handling of Photographs in the Research Room</a:t>
            </a:r>
            <a:endParaRPr lang="en-US" sz="1000" dirty="0" smtClean="0">
              <a:latin typeface="Arial" charset="0"/>
              <a:cs typeface="Times New Roman" pitchFamily="18" charset="0"/>
            </a:endParaRPr>
          </a:p>
          <a:p>
            <a:pPr eaLnBrk="1" hangingPunct="1"/>
            <a:r>
              <a:rPr lang="en-US" sz="1000" dirty="0" smtClean="0">
                <a:latin typeface="Arial" charset="0"/>
                <a:cs typeface="Times New Roman" pitchFamily="18" charset="0"/>
              </a:rPr>
              <a:t>DELETED: Handling, viewing &amp; use: </a:t>
            </a:r>
            <a:r>
              <a:rPr lang="en-US" sz="1000" dirty="0" smtClean="0"/>
              <a:t>Procedures for proper pulling &amp; paging, Handling instruction (special, oversize, fragile), Procedures for photocopying, Reproduction information, Restrictions on use &amp; access (supervise photocopying, restrictions on use and access)</a:t>
            </a:r>
            <a:endParaRPr lang="en-US" sz="1000" dirty="0" smtClean="0">
              <a:latin typeface="Arial" charset="0"/>
              <a:cs typeface="Times New Roman" pitchFamily="18" charset="0"/>
            </a:endParaRPr>
          </a:p>
          <a:p>
            <a:pPr eaLnBrk="1" hangingPunct="1"/>
            <a:r>
              <a:rPr lang="en-US" sz="1000" dirty="0" smtClean="0">
                <a:latin typeface="Arial" charset="0"/>
                <a:cs typeface="Times New Roman" pitchFamily="18" charset="0"/>
              </a:rPr>
              <a:t>Tactfully handle photographic mishandling.  Know what to do when situations arise.; Monitor the research room ; Manage restrictions while supervising copying; </a:t>
            </a:r>
            <a:r>
              <a:rPr lang="en-US" sz="1000" dirty="0" smtClean="0">
                <a:latin typeface="Arial" charset="0"/>
              </a:rPr>
              <a:t>Signed copyright and use agreements.; </a:t>
            </a:r>
            <a:r>
              <a:rPr lang="en-US" sz="1000" dirty="0" smtClean="0">
                <a:latin typeface="Arial" charset="0"/>
                <a:cs typeface="Times New Roman" pitchFamily="18" charset="0"/>
              </a:rPr>
              <a:t>Request copies and cite collections; Obtain caption approval (if necessary); Obtain permission to publish (if necessary); </a:t>
            </a:r>
            <a:r>
              <a:rPr lang="en-US" sz="1000" dirty="0" smtClean="0">
                <a:latin typeface="Arial" charset="0"/>
              </a:rPr>
              <a:t>One book truck at a time; </a:t>
            </a:r>
            <a:r>
              <a:rPr lang="en-US" sz="1000" dirty="0" smtClean="0">
                <a:latin typeface="Arial" charset="0"/>
                <a:cs typeface="Times New Roman" pitchFamily="18" charset="0"/>
              </a:rPr>
              <a:t>one image from one folder from one box at a time; policy for number of boxes available from one book truck at one time; frequency allowed for requesting another cart; Copy request procedure; citation and caption requirements, permission to publish</a:t>
            </a:r>
          </a:p>
          <a:p>
            <a:pPr eaLnBrk="1" hangingPunct="1"/>
            <a:r>
              <a:rPr lang="en-US" sz="1000" dirty="0" smtClean="0">
                <a:latin typeface="Arial" charset="0"/>
              </a:rPr>
              <a:t>Staff check for restrictions (use and access) and preservation warnings before pulling collections. If there is an access restriction, do not pull it unless the materials have been screened and made safe for use or special permission has been obtained and shown by the researcher from the equity holders. </a:t>
            </a:r>
          </a:p>
          <a:p>
            <a:pPr eaLnBrk="1" hangingPunct="1"/>
            <a:r>
              <a:rPr lang="en-US" sz="1000" dirty="0" smtClean="0">
                <a:latin typeface="Arial" charset="0"/>
              </a:rPr>
              <a:t>Staff load boxed collections onto book carts</a:t>
            </a:r>
          </a:p>
          <a:p>
            <a:pPr eaLnBrk="1" hangingPunct="1"/>
            <a:r>
              <a:rPr lang="en-US" sz="1000" dirty="0" smtClean="0">
                <a:latin typeface="Arial" charset="0"/>
              </a:rPr>
              <a:t>Staff store book carts in secure staging areas</a:t>
            </a:r>
          </a:p>
          <a:p>
            <a:pPr eaLnBrk="1" hangingPunct="1"/>
            <a:r>
              <a:rPr lang="en-US" sz="1000" dirty="0" smtClean="0">
                <a:latin typeface="Arial" charset="0"/>
              </a:rPr>
              <a:t>Special handling requirements for oversize, fragile or damaged materials. If oversized, use an adequately sized cart.</a:t>
            </a:r>
          </a:p>
          <a:p>
            <a:pPr eaLnBrk="1" hangingPunct="1"/>
            <a:r>
              <a:rPr lang="en-US" sz="1000" dirty="0" smtClean="0">
                <a:latin typeface="Arial" charset="0"/>
              </a:rPr>
              <a:t>EXAMPLE:  There are many ways to get </a:t>
            </a:r>
            <a:r>
              <a:rPr lang="en-US" sz="1000" dirty="0" err="1" smtClean="0">
                <a:latin typeface="Arial" charset="0"/>
              </a:rPr>
              <a:t>repros</a:t>
            </a:r>
            <a:r>
              <a:rPr lang="en-US" sz="1000" dirty="0" smtClean="0">
                <a:latin typeface="Arial" charset="0"/>
              </a:rPr>
              <a:t>.  LC P&amp;P website provides a vendor list that includes option of ordering duplication in-house as well as a listing of other outside vendors that can supply reproductions of select collection holdings (zazzle.com for </a:t>
            </a:r>
            <a:r>
              <a:rPr lang="en-US" sz="1000" dirty="0" err="1" smtClean="0">
                <a:latin typeface="Arial" charset="0"/>
              </a:rPr>
              <a:t>facsimilies</a:t>
            </a:r>
            <a:r>
              <a:rPr lang="en-US" sz="1000" dirty="0" smtClean="0">
                <a:latin typeface="Arial" charset="0"/>
              </a:rPr>
              <a:t> and Found Art—for Curtis images)</a:t>
            </a:r>
          </a:p>
          <a:p>
            <a:pPr eaLnBrk="1" hangingPunct="1"/>
            <a:r>
              <a:rPr lang="en-US" sz="1000" dirty="0" smtClean="0">
                <a:latin typeface="Arial" charset="0"/>
              </a:rPr>
              <a:t>Dialog with Laura, return to Handling…</a:t>
            </a:r>
          </a:p>
          <a:p>
            <a:pPr eaLnBrk="1" hangingPunct="1"/>
            <a:endParaRPr lang="en-US" sz="1000" dirty="0" smtClean="0">
              <a:latin typeface="Arial" charset="0"/>
            </a:endParaRPr>
          </a:p>
          <a:p>
            <a:pPr eaLnBrk="1" hangingPunct="1"/>
            <a:endParaRPr lang="en-US" sz="1000" dirty="0" smtClean="0">
              <a:latin typeface="Arial" charset="0"/>
            </a:endParaRPr>
          </a:p>
          <a:p>
            <a:pPr eaLnBrk="1" hangingPunct="1"/>
            <a:r>
              <a:rPr lang="en-US" sz="1000" dirty="0" smtClean="0">
                <a:latin typeface="Arial" charset="0"/>
              </a:rPr>
              <a:t>DELETED: Brooklyn Public Library (</a:t>
            </a:r>
            <a:r>
              <a:rPr lang="en-US" sz="1000" dirty="0" err="1" smtClean="0">
                <a:latin typeface="Arial" charset="0"/>
              </a:rPr>
              <a:t>Intersoll</a:t>
            </a:r>
            <a:r>
              <a:rPr lang="en-US" sz="1000" dirty="0" smtClean="0">
                <a:latin typeface="Arial" charset="0"/>
              </a:rPr>
              <a:t> Memorial), Prospect Park Plaza, Brooklyn. Children’s Room, from librarians’ desk, LC-G612-39216-B, 1941 Feb. 1, </a:t>
            </a:r>
            <a:r>
              <a:rPr lang="en-US" sz="1000" dirty="0" err="1" smtClean="0">
                <a:latin typeface="Arial" charset="0"/>
              </a:rPr>
              <a:t>Gottscho-Schleisner</a:t>
            </a:r>
            <a:r>
              <a:rPr lang="en-US" sz="1000" dirty="0" smtClean="0">
                <a:latin typeface="Arial" charset="0"/>
              </a:rPr>
              <a:t>, Inc., gsc5a16989, LC P&amp;P.</a:t>
            </a:r>
          </a:p>
          <a:p>
            <a:pPr eaLnBrk="1" hangingPunct="1"/>
            <a:endParaRPr lang="en-US" sz="1000" dirty="0" smtClean="0">
              <a:latin typeface="Arial" charset="0"/>
            </a:endParaRPr>
          </a:p>
          <a:p>
            <a:pPr eaLnBrk="1" hangingPunct="1"/>
            <a:r>
              <a:rPr lang="en-US" sz="1000" dirty="0" smtClean="0">
                <a:latin typeface="Arial" charset="0"/>
              </a:rPr>
              <a:t>If there is a usage restriction, please let the researchers know up front.</a:t>
            </a:r>
          </a:p>
          <a:p>
            <a:pPr eaLnBrk="1" hangingPunct="1"/>
            <a:r>
              <a:rPr lang="en-US" sz="1000" dirty="0" smtClean="0">
                <a:latin typeface="Arial" charset="0"/>
              </a:rPr>
              <a:t>A lack of effective secure staging areas is one of the great weaknesses in many archival buildings.</a:t>
            </a:r>
          </a:p>
          <a:p>
            <a:pPr eaLnBrk="1" hangingPunct="1"/>
            <a:endParaRPr lang="en-US" sz="1000" dirty="0" smtClean="0">
              <a:latin typeface="Arial" charset="0"/>
            </a:endParaRPr>
          </a:p>
          <a:p>
            <a:pPr eaLnBrk="1" hangingPunct="1"/>
            <a:endParaRPr lang="en-US" sz="1000" dirty="0" smtClean="0">
              <a:latin typeface="Arial"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dt" sz="quarter" idx="1"/>
          </p:nvPr>
        </p:nvSpPr>
        <p:spPr>
          <a:noFill/>
        </p:spPr>
        <p:txBody>
          <a:bodyPr/>
          <a:lstStyle/>
          <a:p>
            <a:r>
              <a:rPr lang="en-US" smtClean="0"/>
              <a:t>Fall 2010</a:t>
            </a:r>
          </a:p>
        </p:txBody>
      </p:sp>
      <p:sp>
        <p:nvSpPr>
          <p:cNvPr id="267267" name="Rectangle 6"/>
          <p:cNvSpPr>
            <a:spLocks noGrp="1" noChangeArrowheads="1"/>
          </p:cNvSpPr>
          <p:nvPr>
            <p:ph type="ftr" sz="quarter" idx="4"/>
          </p:nvPr>
        </p:nvSpPr>
        <p:spPr>
          <a:noFill/>
        </p:spPr>
        <p:txBody>
          <a:bodyPr/>
          <a:lstStyle/>
          <a:p>
            <a:r>
              <a:rPr lang="en-US" smtClean="0"/>
              <a:t>Society of American Archivists</a:t>
            </a:r>
          </a:p>
        </p:txBody>
      </p:sp>
      <p:sp>
        <p:nvSpPr>
          <p:cNvPr id="267268" name="Rectangle 7"/>
          <p:cNvSpPr>
            <a:spLocks noGrp="1" noChangeArrowheads="1"/>
          </p:cNvSpPr>
          <p:nvPr>
            <p:ph type="sldNum" sz="quarter" idx="5"/>
          </p:nvPr>
        </p:nvSpPr>
        <p:spPr>
          <a:noFill/>
        </p:spPr>
        <p:txBody>
          <a:bodyPr/>
          <a:lstStyle/>
          <a:p>
            <a:fld id="{682B026A-D996-4624-BB6B-B44FCAF9933D}" type="slidenum">
              <a:rPr lang="en-US" smtClean="0"/>
              <a:pPr/>
              <a:t>107</a:t>
            </a:fld>
            <a:endParaRPr lang="en-US" smtClean="0"/>
          </a:p>
        </p:txBody>
      </p:sp>
      <p:sp>
        <p:nvSpPr>
          <p:cNvPr id="267269" name="Rectangle 2"/>
          <p:cNvSpPr>
            <a:spLocks noGrp="1" noRot="1" noChangeAspect="1" noChangeArrowheads="1" noTextEdit="1"/>
          </p:cNvSpPr>
          <p:nvPr>
            <p:ph type="sldImg"/>
          </p:nvPr>
        </p:nvSpPr>
        <p:spPr>
          <a:solidFill>
            <a:srgbClr val="FFFFFF"/>
          </a:solidFill>
          <a:ln/>
        </p:spPr>
      </p:sp>
      <p:sp>
        <p:nvSpPr>
          <p:cNvPr id="26727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[Interior of Piggly Wiggly store, Tenn., showing entrance turnstile with small wicker shopping baskets, and </a:t>
            </a:r>
            <a:r>
              <a:rPr lang="en-US" b="1" smtClean="0"/>
              <a:t>check</a:t>
            </a:r>
            <a:r>
              <a:rPr lang="en-US" smtClean="0"/>
              <a:t>-</a:t>
            </a:r>
            <a:r>
              <a:rPr lang="en-US" b="1" smtClean="0"/>
              <a:t>out</a:t>
            </a:r>
            <a:r>
              <a:rPr lang="en-US" smtClean="0"/>
              <a:t> counter; 1st self-service grocery store in U.S.], LOT 9998, LC-USZ62-55462, c1917, photo by Clifford H. Poland copyrighted by Clarence Saunders, LC P&amp;P, cph3b03349.</a:t>
            </a:r>
          </a:p>
          <a:p>
            <a:pPr eaLnBrk="1" hangingPunct="1"/>
            <a:r>
              <a:rPr lang="en-US" smtClean="0">
                <a:cs typeface="Times New Roman" pitchFamily="18" charset="0"/>
              </a:rPr>
              <a:t>Capture usage metrics by retaining request slips and registration forms.</a:t>
            </a:r>
          </a:p>
          <a:p>
            <a:pPr eaLnBrk="1" hangingPunct="1"/>
            <a:r>
              <a:rPr lang="en-US" smtClean="0">
                <a:cs typeface="Times New Roman" pitchFamily="18" charset="0"/>
              </a:rPr>
              <a:t>Spot check to look for missing, mishandled or misfiled items, sign for return and refile asap.</a:t>
            </a:r>
          </a:p>
          <a:p>
            <a:pPr eaLnBrk="1" hangingPunct="1"/>
            <a:r>
              <a:rPr lang="en-US" smtClean="0">
                <a:cs typeface="Times New Roman" pitchFamily="18" charset="0"/>
              </a:rPr>
              <a:t>Ask if problems.</a:t>
            </a:r>
          </a:p>
          <a:p>
            <a:pPr eaLnBrk="1" hangingPunct="1"/>
            <a:r>
              <a:rPr lang="en-US" smtClean="0">
                <a:cs typeface="Times New Roman" pitchFamily="18" charset="0"/>
              </a:rPr>
              <a:t>Emergency preparedness: Have an emergency evacuation procedure, practice drills, stay safe without security breakdown, bring sign-in log, know evacuation route, watch what people take.  </a:t>
            </a:r>
          </a:p>
          <a:p>
            <a:pPr eaLnBrk="1" hangingPunct="1"/>
            <a:r>
              <a:rPr lang="en-US" smtClean="0">
                <a:cs typeface="Times New Roman" pitchFamily="18" charset="0"/>
              </a:rPr>
              <a:t>Document incidents of security breakdowns, theft and vandalism. </a:t>
            </a:r>
          </a:p>
          <a:p>
            <a:pPr eaLnBrk="1" hangingPunct="1"/>
            <a:r>
              <a:rPr lang="en-US" smtClean="0">
                <a:cs typeface="Times New Roman" pitchFamily="18" charset="0"/>
              </a:rPr>
              <a:t>Handout: Security/Theft.</a:t>
            </a: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3"/>
          <p:cNvSpPr>
            <a:spLocks noGrp="1" noChangeArrowheads="1"/>
          </p:cNvSpPr>
          <p:nvPr>
            <p:ph type="dt" sz="quarter" idx="1"/>
          </p:nvPr>
        </p:nvSpPr>
        <p:spPr>
          <a:noFill/>
        </p:spPr>
        <p:txBody>
          <a:bodyPr/>
          <a:lstStyle/>
          <a:p>
            <a:r>
              <a:rPr lang="en-US" smtClean="0"/>
              <a:t>Fall 2010</a:t>
            </a:r>
          </a:p>
        </p:txBody>
      </p:sp>
      <p:sp>
        <p:nvSpPr>
          <p:cNvPr id="268291" name="Rectangle 6"/>
          <p:cNvSpPr>
            <a:spLocks noGrp="1" noChangeArrowheads="1"/>
          </p:cNvSpPr>
          <p:nvPr>
            <p:ph type="ftr" sz="quarter" idx="4"/>
          </p:nvPr>
        </p:nvSpPr>
        <p:spPr>
          <a:noFill/>
        </p:spPr>
        <p:txBody>
          <a:bodyPr/>
          <a:lstStyle/>
          <a:p>
            <a:r>
              <a:rPr lang="en-US" smtClean="0"/>
              <a:t>Society of American Archivists</a:t>
            </a:r>
          </a:p>
        </p:txBody>
      </p:sp>
      <p:sp>
        <p:nvSpPr>
          <p:cNvPr id="268292" name="Rectangle 7"/>
          <p:cNvSpPr>
            <a:spLocks noGrp="1" noChangeArrowheads="1"/>
          </p:cNvSpPr>
          <p:nvPr>
            <p:ph type="sldNum" sz="quarter" idx="5"/>
          </p:nvPr>
        </p:nvSpPr>
        <p:spPr>
          <a:noFill/>
        </p:spPr>
        <p:txBody>
          <a:bodyPr/>
          <a:lstStyle/>
          <a:p>
            <a:fld id="{3A5BFAE9-D8C4-4520-A766-8E4F8F3FD6C4}" type="slidenum">
              <a:rPr lang="en-US" smtClean="0"/>
              <a:pPr/>
              <a:t>108</a:t>
            </a:fld>
            <a:endParaRPr lang="en-US" smtClean="0"/>
          </a:p>
        </p:txBody>
      </p:sp>
      <p:sp>
        <p:nvSpPr>
          <p:cNvPr id="268293" name="Rectangle 2050"/>
          <p:cNvSpPr>
            <a:spLocks noGrp="1" noRot="1" noChangeAspect="1" noChangeArrowheads="1" noTextEdit="1"/>
          </p:cNvSpPr>
          <p:nvPr>
            <p:ph type="sldImg"/>
          </p:nvPr>
        </p:nvSpPr>
        <p:spPr>
          <a:solidFill>
            <a:srgbClr val="FFFFFF"/>
          </a:solidFill>
          <a:ln/>
        </p:spPr>
      </p:sp>
      <p:sp>
        <p:nvSpPr>
          <p:cNvPr id="268294" name="Rectangle 2051"/>
          <p:cNvSpPr>
            <a:spLocks noGrp="1" noChangeArrowheads="1"/>
          </p:cNvSpPr>
          <p:nvPr>
            <p:ph type="body" idx="1"/>
          </p:nvPr>
        </p:nvSpPr>
        <p:spPr>
          <a:solidFill>
            <a:srgbClr val="FFFFFF"/>
          </a:solidFill>
          <a:ln>
            <a:solidFill>
              <a:srgbClr val="000000"/>
            </a:solidFill>
          </a:ln>
        </p:spPr>
        <p:txBody>
          <a:bodyPr/>
          <a:lstStyle/>
          <a:p>
            <a:pPr eaLnBrk="1" hangingPunct="1"/>
            <a:r>
              <a:rPr lang="en-US" sz="1000" smtClean="0">
                <a:latin typeface="Arial" charset="0"/>
              </a:rPr>
              <a:t>[Man holding large camera photographing a cataclysmic event, possibly a volcano erupting], SSF-Photography-Photographers, LC-USZ62-115987, c1908, Underwood &amp; Underwood, cph3c15987, LCP&amp;P.</a:t>
            </a:r>
          </a:p>
          <a:p>
            <a:pPr eaLnBrk="1" hangingPunct="1"/>
            <a:r>
              <a:rPr lang="en-US" sz="1000" smtClean="0">
                <a:latin typeface="Arial" charset="0"/>
              </a:rPr>
              <a:t>Researcher visits to archives now down nationwide by as much as 20% a year. Searchers using web.  Outreach attracts both general visitors and researchers.</a:t>
            </a:r>
          </a:p>
          <a:p>
            <a:pPr eaLnBrk="1" hangingPunct="1"/>
            <a:r>
              <a:rPr lang="en-US" sz="1000" smtClean="0">
                <a:latin typeface="Arial" charset="0"/>
              </a:rPr>
              <a:t>Outreach to Attract new interest (donors, funding sources, partnerships &amp; stakeholders)Gather and organize project planning information, share it with funding sources.  Planning data becomes an essential tool for project management and for press releases as the project proceeds.  Once the event or activity is completed, project documentation should be prepared for placement in the repository’s own archives or records center, depending upon the repository record schedule. Look for an option that will help distinguish your repository from other local cultural organizations.  Determine the type of program that will best serve not only the repository and the general community, but the repository’s major stakeholders.  Look for partnerships, collaborations, and cooperative efforts that will support your repository using shared resources.  Raise the profile of the archives in your community.  Look for potential opportunities that will help serve the archives’ goals. Deciding what kind of outreach to do may be as simple as looking at your local opportunities and needs.</a:t>
            </a:r>
          </a:p>
          <a:p>
            <a:pPr eaLnBrk="1" hangingPunct="1"/>
            <a:r>
              <a:rPr lang="en-US" sz="1000" smtClean="0">
                <a:cs typeface="Times New Roman" pitchFamily="18" charset="0"/>
              </a:rPr>
              <a:t>DELETED: Attracting Researchers: Maps, Signage, Brochures, Reference sources, Talk to colleagues, Basic phone &amp; web info, Guides, Low-cost parking</a:t>
            </a:r>
            <a:endParaRPr lang="en-US" sz="1000" smtClean="0">
              <a:latin typeface="Arial" charset="0"/>
            </a:endParaRPr>
          </a:p>
          <a:p>
            <a:pPr eaLnBrk="1" hangingPunct="1"/>
            <a:r>
              <a:rPr lang="en-US" sz="1000" smtClean="0"/>
              <a:t>[Crowd on the boardwalk, Atlantic City, New Jersey], SSF-Crowds, LC-USZ62-98786, c1910, George A. McKeague Co, cph3b44864, LC P&amp;P. Staff needs to be friendly and welcoming (customer relations skills) Follow the basic public relations steps described later in this presentation.  Too often photographic repositories are humble and self-effacing organizations that make no attempt to reach out to the larger communities that might find them useful.  Know your repository’s core audience and communities of users.  Reach out to them.  Make certain they know who you are, what you have, and how you might serve them. </a:t>
            </a:r>
            <a:r>
              <a:rPr lang="en-US" sz="900" smtClean="0">
                <a:cs typeface="Times New Roman" pitchFamily="18" charset="0"/>
              </a:rPr>
              <a:t>Maps; Signage (streets and public transport); Brochures; Reference books; Promote organization to information professionals; Basic phone and web info (photo archive has different hours than library); Guide; Website registered with search engines (moved to web outreach page); Low-cost parking</a:t>
            </a:r>
            <a:endParaRPr lang="en-US" sz="900" smtClean="0"/>
          </a:p>
          <a:p>
            <a:pPr eaLnBrk="1" hangingPunct="1"/>
            <a:endParaRPr lang="en-US" sz="1000" smtClean="0"/>
          </a:p>
          <a:p>
            <a:pPr eaLnBrk="1" hangingPunct="1"/>
            <a:endParaRPr lang="en-US" sz="1000" smtClean="0">
              <a:latin typeface="Arial"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3"/>
          <p:cNvSpPr>
            <a:spLocks noGrp="1" noChangeArrowheads="1"/>
          </p:cNvSpPr>
          <p:nvPr>
            <p:ph type="dt" sz="quarter" idx="1"/>
          </p:nvPr>
        </p:nvSpPr>
        <p:spPr>
          <a:noFill/>
        </p:spPr>
        <p:txBody>
          <a:bodyPr/>
          <a:lstStyle/>
          <a:p>
            <a:r>
              <a:rPr lang="en-US" smtClean="0"/>
              <a:t>Fall 2010</a:t>
            </a:r>
          </a:p>
        </p:txBody>
      </p:sp>
      <p:sp>
        <p:nvSpPr>
          <p:cNvPr id="269315" name="Rectangle 6"/>
          <p:cNvSpPr>
            <a:spLocks noGrp="1" noChangeArrowheads="1"/>
          </p:cNvSpPr>
          <p:nvPr>
            <p:ph type="ftr" sz="quarter" idx="4"/>
          </p:nvPr>
        </p:nvSpPr>
        <p:spPr>
          <a:noFill/>
        </p:spPr>
        <p:txBody>
          <a:bodyPr/>
          <a:lstStyle/>
          <a:p>
            <a:r>
              <a:rPr lang="en-US" smtClean="0"/>
              <a:t>Society of American Archivists</a:t>
            </a:r>
          </a:p>
        </p:txBody>
      </p:sp>
      <p:sp>
        <p:nvSpPr>
          <p:cNvPr id="269316" name="Rectangle 7"/>
          <p:cNvSpPr>
            <a:spLocks noGrp="1" noChangeArrowheads="1"/>
          </p:cNvSpPr>
          <p:nvPr>
            <p:ph type="sldNum" sz="quarter" idx="5"/>
          </p:nvPr>
        </p:nvSpPr>
        <p:spPr>
          <a:noFill/>
        </p:spPr>
        <p:txBody>
          <a:bodyPr/>
          <a:lstStyle/>
          <a:p>
            <a:fld id="{F5D60ECA-E9A0-4983-A813-E704F6FBD732}" type="slidenum">
              <a:rPr lang="en-US" smtClean="0"/>
              <a:pPr/>
              <a:t>109</a:t>
            </a:fld>
            <a:endParaRPr lang="en-US" smtClean="0"/>
          </a:p>
        </p:txBody>
      </p:sp>
      <p:sp>
        <p:nvSpPr>
          <p:cNvPr id="269317" name="Rectangle 2"/>
          <p:cNvSpPr>
            <a:spLocks noGrp="1" noRot="1" noChangeAspect="1" noChangeArrowheads="1" noTextEdit="1"/>
          </p:cNvSpPr>
          <p:nvPr>
            <p:ph type="sldImg"/>
          </p:nvPr>
        </p:nvSpPr>
        <p:spPr>
          <a:solidFill>
            <a:srgbClr val="FFFFFF"/>
          </a:solidFill>
          <a:ln/>
        </p:spPr>
      </p:sp>
      <p:sp>
        <p:nvSpPr>
          <p:cNvPr id="26931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000" dirty="0" smtClean="0">
                <a:latin typeface="Arial" charset="0"/>
              </a:rPr>
              <a:t>Choosing outreach projects:</a:t>
            </a:r>
          </a:p>
          <a:p>
            <a:pPr eaLnBrk="1" hangingPunct="1"/>
            <a:r>
              <a:rPr lang="en-US" sz="1000" dirty="0" smtClean="0">
                <a:latin typeface="Arial" charset="0"/>
                <a:cs typeface="Times New Roman" pitchFamily="18" charset="0"/>
              </a:rPr>
              <a:t>A format, genre or viewpoint</a:t>
            </a:r>
          </a:p>
          <a:p>
            <a:pPr eaLnBrk="1" hangingPunct="1"/>
            <a:r>
              <a:rPr lang="en-US" sz="1000" dirty="0" smtClean="0">
                <a:latin typeface="Arial" charset="0"/>
                <a:cs typeface="Times New Roman" pitchFamily="18" charset="0"/>
              </a:rPr>
              <a:t>A photographer, school, studio, collection or group</a:t>
            </a:r>
          </a:p>
          <a:p>
            <a:pPr eaLnBrk="1" hangingPunct="1"/>
            <a:r>
              <a:rPr lang="en-US" sz="1000" dirty="0" smtClean="0">
                <a:latin typeface="Arial" charset="0"/>
                <a:cs typeface="Times New Roman" pitchFamily="18" charset="0"/>
              </a:rPr>
              <a:t>An event, place or era</a:t>
            </a:r>
          </a:p>
          <a:p>
            <a:pPr eaLnBrk="1" hangingPunct="1"/>
            <a:r>
              <a:rPr lang="en-US" sz="1000" dirty="0" smtClean="0">
                <a:latin typeface="Arial" charset="0"/>
                <a:cs typeface="Times New Roman" pitchFamily="18" charset="0"/>
              </a:rPr>
              <a:t>A theme or topic</a:t>
            </a:r>
            <a:endParaRPr lang="en-US" sz="1000" dirty="0" smtClean="0">
              <a:latin typeface="Arial" charset="0"/>
            </a:endParaRPr>
          </a:p>
          <a:p>
            <a:pPr eaLnBrk="1" hangingPunct="1">
              <a:buFontTx/>
              <a:buChar char="•"/>
            </a:pPr>
            <a:r>
              <a:rPr lang="en-US" sz="1000" dirty="0" smtClean="0">
                <a:latin typeface="Arial" charset="0"/>
                <a:cs typeface="Times New Roman" pitchFamily="18" charset="0"/>
              </a:rPr>
              <a:t>one viewpoint,  genre, or format, such as aerial photographs or Birds eye perspective. A format such as stereographs or </a:t>
            </a:r>
            <a:r>
              <a:rPr lang="en-US" sz="1000" dirty="0" err="1" smtClean="0">
                <a:latin typeface="Arial" charset="0"/>
                <a:cs typeface="Times New Roman" pitchFamily="18" charset="0"/>
              </a:rPr>
              <a:t>cartes</a:t>
            </a:r>
            <a:r>
              <a:rPr lang="en-US" sz="1000" dirty="0" smtClean="0">
                <a:latin typeface="Arial" charset="0"/>
                <a:cs typeface="Times New Roman" pitchFamily="18" charset="0"/>
              </a:rPr>
              <a:t> de </a:t>
            </a:r>
            <a:r>
              <a:rPr lang="en-US" sz="1000" dirty="0" err="1" smtClean="0">
                <a:latin typeface="Arial" charset="0"/>
                <a:cs typeface="Times New Roman" pitchFamily="18" charset="0"/>
              </a:rPr>
              <a:t>visite</a:t>
            </a:r>
            <a:r>
              <a:rPr lang="en-US" sz="1000" dirty="0" smtClean="0">
                <a:latin typeface="Arial" charset="0"/>
                <a:cs typeface="Times New Roman" pitchFamily="18" charset="0"/>
              </a:rPr>
              <a:t>,</a:t>
            </a:r>
          </a:p>
          <a:p>
            <a:pPr eaLnBrk="1" hangingPunct="1"/>
            <a:r>
              <a:rPr lang="en-US" sz="1000" dirty="0" smtClean="0">
                <a:latin typeface="Arial" charset="0"/>
                <a:cs typeface="Times New Roman" pitchFamily="18" charset="0"/>
              </a:rPr>
              <a:t>A genre such as cityscapes, harbor scenes, or portraits.</a:t>
            </a:r>
          </a:p>
          <a:p>
            <a:pPr eaLnBrk="1" hangingPunct="1">
              <a:buFontTx/>
              <a:buChar char="•"/>
            </a:pPr>
            <a:r>
              <a:rPr lang="en-US" sz="1000" dirty="0" smtClean="0">
                <a:latin typeface="Arial" charset="0"/>
                <a:cs typeface="Times New Roman" pitchFamily="18" charset="0"/>
              </a:rPr>
              <a:t>Images from a single photographer, collection, or group, such as a particular studio such as Studio 323 in New York, a school of photographers such as the </a:t>
            </a:r>
            <a:r>
              <a:rPr lang="en-US" sz="1000" dirty="0" err="1" smtClean="0">
                <a:latin typeface="Arial" charset="0"/>
                <a:cs typeface="Times New Roman" pitchFamily="18" charset="0"/>
              </a:rPr>
              <a:t>Pictorialists</a:t>
            </a:r>
            <a:r>
              <a:rPr lang="en-US" sz="1000" dirty="0" smtClean="0">
                <a:latin typeface="Arial" charset="0"/>
                <a:cs typeface="Times New Roman" pitchFamily="18" charset="0"/>
              </a:rPr>
              <a:t> or the a group of amateurs on a particular event, such as San Francisco Earthquake, The Chicago Fire, The American Bicentennial in New York</a:t>
            </a:r>
          </a:p>
          <a:p>
            <a:pPr eaLnBrk="1" hangingPunct="1">
              <a:buFontTx/>
              <a:buChar char="•"/>
            </a:pPr>
            <a:r>
              <a:rPr lang="en-US" sz="1000" dirty="0" smtClean="0">
                <a:latin typeface="Arial" charset="0"/>
                <a:cs typeface="Times New Roman" pitchFamily="18" charset="0"/>
              </a:rPr>
              <a:t>work documenting a particular place and time, such as 19</a:t>
            </a:r>
            <a:r>
              <a:rPr lang="en-US" sz="1000" baseline="30000" dirty="0" smtClean="0">
                <a:latin typeface="Arial" charset="0"/>
                <a:cs typeface="Times New Roman" pitchFamily="18" charset="0"/>
              </a:rPr>
              <a:t>th</a:t>
            </a:r>
            <a:r>
              <a:rPr lang="en-US" sz="1000" dirty="0" smtClean="0">
                <a:latin typeface="Arial" charset="0"/>
                <a:cs typeface="Times New Roman" pitchFamily="18" charset="0"/>
              </a:rPr>
              <a:t> century sailing ships in Boston Harbor,  Round-up in 19</a:t>
            </a:r>
            <a:r>
              <a:rPr lang="en-US" sz="1000" baseline="30000" dirty="0" smtClean="0">
                <a:latin typeface="Arial" charset="0"/>
                <a:cs typeface="Times New Roman" pitchFamily="18" charset="0"/>
              </a:rPr>
              <a:t>th</a:t>
            </a:r>
            <a:r>
              <a:rPr lang="en-US" sz="1000" dirty="0" smtClean="0">
                <a:latin typeface="Arial" charset="0"/>
                <a:cs typeface="Times New Roman" pitchFamily="18" charset="0"/>
              </a:rPr>
              <a:t> century Fort Worth</a:t>
            </a:r>
          </a:p>
          <a:p>
            <a:pPr eaLnBrk="1" hangingPunct="1">
              <a:buFontTx/>
              <a:buChar char="•"/>
            </a:pPr>
            <a:r>
              <a:rPr lang="en-US" sz="1000" dirty="0" smtClean="0">
                <a:latin typeface="Arial" charset="0"/>
                <a:cs typeface="Times New Roman" pitchFamily="18" charset="0"/>
              </a:rPr>
              <a:t>particular themes, such as: Immigration and naturalization in the American West, Farming during the Great Depression, American Interior Design during the 19</a:t>
            </a:r>
            <a:r>
              <a:rPr lang="en-US" sz="1000" baseline="30000" dirty="0" smtClean="0">
                <a:latin typeface="Arial" charset="0"/>
                <a:cs typeface="Times New Roman" pitchFamily="18" charset="0"/>
              </a:rPr>
              <a:t>th</a:t>
            </a:r>
            <a:r>
              <a:rPr lang="en-US" sz="1000" dirty="0" smtClean="0">
                <a:latin typeface="Arial" charset="0"/>
                <a:cs typeface="Times New Roman" pitchFamily="18" charset="0"/>
              </a:rPr>
              <a:t> century, Childhood in Philadelphia in the 1920s.</a:t>
            </a:r>
          </a:p>
          <a:p>
            <a:pPr eaLnBrk="1" hangingPunct="1"/>
            <a:r>
              <a:rPr lang="en-US" sz="1000" dirty="0" smtClean="0">
                <a:latin typeface="Arial" charset="0"/>
              </a:rPr>
              <a:t>Examples from deleted slide examples (screen shots):  Getty Research Institute’s 19</a:t>
            </a:r>
            <a:r>
              <a:rPr lang="en-US" sz="1000" baseline="30000" dirty="0" smtClean="0">
                <a:latin typeface="Arial" charset="0"/>
              </a:rPr>
              <a:t>th</a:t>
            </a:r>
            <a:r>
              <a:rPr lang="en-US" sz="1000" dirty="0" smtClean="0">
                <a:latin typeface="Arial" charset="0"/>
              </a:rPr>
              <a:t> century photography of ancient </a:t>
            </a:r>
            <a:r>
              <a:rPr lang="en-US" sz="1000" dirty="0" err="1" smtClean="0">
                <a:latin typeface="Arial" charset="0"/>
              </a:rPr>
              <a:t>greece</a:t>
            </a:r>
            <a:r>
              <a:rPr lang="en-US" sz="1000" dirty="0" smtClean="0">
                <a:latin typeface="Arial" charset="0"/>
              </a:rPr>
              <a:t> or Brandeis University’s online exhibit of Carl Van </a:t>
            </a:r>
            <a:r>
              <a:rPr lang="en-US" sz="1000" dirty="0" err="1" smtClean="0">
                <a:latin typeface="Arial" charset="0"/>
              </a:rPr>
              <a:t>Vechten’s</a:t>
            </a:r>
            <a:r>
              <a:rPr lang="en-US" sz="1000" dirty="0" smtClean="0">
                <a:latin typeface="Arial" charset="0"/>
              </a:rPr>
              <a:t> African-American portrait photographs</a:t>
            </a:r>
          </a:p>
          <a:p>
            <a:pPr eaLnBrk="1" hangingPunct="1"/>
            <a:r>
              <a:rPr lang="en-US" sz="1000" dirty="0" smtClean="0">
                <a:latin typeface="Arial" charset="0"/>
              </a:rPr>
              <a:t>Lewis Carroll Centenary at Harry Ransom Center, </a:t>
            </a:r>
            <a:r>
              <a:rPr lang="en-US" sz="1000" dirty="0" err="1" smtClean="0">
                <a:latin typeface="Arial" charset="0"/>
              </a:rPr>
              <a:t>UT@Austin</a:t>
            </a:r>
            <a:endParaRPr lang="en-US" sz="1000" dirty="0" smtClean="0">
              <a:latin typeface="Arial" charset="0"/>
            </a:endParaRPr>
          </a:p>
          <a:p>
            <a:pPr eaLnBrk="1" hangingPunct="1"/>
            <a:r>
              <a:rPr lang="en-US" sz="1000" dirty="0" smtClean="0">
                <a:latin typeface="Arial" charset="0"/>
              </a:rPr>
              <a:t>http://www.hrc.utexas.edu/exhibitions/online/carroll/</a:t>
            </a:r>
          </a:p>
          <a:p>
            <a:pPr eaLnBrk="1" hangingPunct="1"/>
            <a:endParaRPr lang="en-US" sz="1000" dirty="0" smtClean="0">
              <a:latin typeface="Arial" charset="0"/>
            </a:endParaRPr>
          </a:p>
          <a:p>
            <a:pPr eaLnBrk="1" hangingPunct="1"/>
            <a:r>
              <a:rPr lang="en-US" sz="1000" dirty="0" smtClean="0">
                <a:latin typeface="Arial" charset="0"/>
              </a:rPr>
              <a:t>http://www.archivists.org/archivesmonth/AAM2008/2008_ilarchivesmonthposter.pdf</a:t>
            </a:r>
          </a:p>
          <a:p>
            <a:pPr eaLnBrk="1" hangingPunct="1"/>
            <a:r>
              <a:rPr lang="en-US" sz="1000" dirty="0" smtClean="0">
                <a:latin typeface="Arial" charset="0"/>
              </a:rPr>
              <a:t>http://www.archivesmonth.org/2008-poster-large.pdf</a:t>
            </a:r>
          </a:p>
          <a:p>
            <a:pPr eaLnBrk="1" hangingPunct="1"/>
            <a:endParaRPr lang="en-US" sz="1000"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3"/>
          <p:cNvSpPr>
            <a:spLocks noGrp="1" noChangeArrowheads="1"/>
          </p:cNvSpPr>
          <p:nvPr>
            <p:ph type="dt" sz="quarter" idx="1"/>
          </p:nvPr>
        </p:nvSpPr>
        <p:spPr>
          <a:noFill/>
        </p:spPr>
        <p:txBody>
          <a:bodyPr/>
          <a:lstStyle/>
          <a:p>
            <a:r>
              <a:rPr lang="en-US" smtClean="0"/>
              <a:t>Fall 2010</a:t>
            </a:r>
          </a:p>
        </p:txBody>
      </p:sp>
      <p:sp>
        <p:nvSpPr>
          <p:cNvPr id="158723" name="Rectangle 6"/>
          <p:cNvSpPr>
            <a:spLocks noGrp="1" noChangeArrowheads="1"/>
          </p:cNvSpPr>
          <p:nvPr>
            <p:ph type="ftr" sz="quarter" idx="4"/>
          </p:nvPr>
        </p:nvSpPr>
        <p:spPr>
          <a:noFill/>
        </p:spPr>
        <p:txBody>
          <a:bodyPr/>
          <a:lstStyle/>
          <a:p>
            <a:r>
              <a:rPr lang="en-US" smtClean="0"/>
              <a:t>Society of American Archivists</a:t>
            </a:r>
          </a:p>
        </p:txBody>
      </p:sp>
      <p:sp>
        <p:nvSpPr>
          <p:cNvPr id="158724" name="Rectangle 7"/>
          <p:cNvSpPr>
            <a:spLocks noGrp="1" noChangeArrowheads="1"/>
          </p:cNvSpPr>
          <p:nvPr>
            <p:ph type="sldNum" sz="quarter" idx="5"/>
          </p:nvPr>
        </p:nvSpPr>
        <p:spPr>
          <a:noFill/>
        </p:spPr>
        <p:txBody>
          <a:bodyPr/>
          <a:lstStyle/>
          <a:p>
            <a:fld id="{746B64AB-ED52-4A79-881B-15D4D48E392B}" type="slidenum">
              <a:rPr lang="en-US" smtClean="0"/>
              <a:pPr/>
              <a:t>11</a:t>
            </a:fld>
            <a:endParaRPr lang="en-US" smtClean="0"/>
          </a:p>
        </p:txBody>
      </p:sp>
      <p:sp>
        <p:nvSpPr>
          <p:cNvPr id="158725" name="Rectangle 2"/>
          <p:cNvSpPr>
            <a:spLocks noGrp="1" noRot="1" noChangeAspect="1" noChangeArrowheads="1" noTextEdit="1"/>
          </p:cNvSpPr>
          <p:nvPr>
            <p:ph type="sldImg"/>
          </p:nvPr>
        </p:nvSpPr>
        <p:spPr>
          <a:ln/>
        </p:spPr>
      </p:sp>
      <p:sp>
        <p:nvSpPr>
          <p:cNvPr id="158726" name="Rectangle 3"/>
          <p:cNvSpPr>
            <a:spLocks noGrp="1" noChangeArrowheads="1"/>
          </p:cNvSpPr>
          <p:nvPr>
            <p:ph type="body" idx="1"/>
          </p:nvPr>
        </p:nvSpPr>
        <p:spPr>
          <a:noFill/>
          <a:ln/>
        </p:spPr>
        <p:txBody>
          <a:bodyPr/>
          <a:lstStyle/>
          <a:p>
            <a:pPr eaLnBrk="1" hangingPunct="1"/>
            <a:r>
              <a:rPr lang="en-US" dirty="0" smtClean="0"/>
              <a:t>Last load, c1903 by Taber Prang Art Co., Library of Congress Prints and Photographs Division, SSF-Farm Crops-Hay [LC-USZ62-113455] </a:t>
            </a:r>
            <a:r>
              <a:rPr lang="en-US" dirty="0" err="1" smtClean="0"/>
              <a:t>cph</a:t>
            </a:r>
            <a:r>
              <a:rPr lang="en-US" dirty="0" smtClean="0"/>
              <a:t> 3c13455</a:t>
            </a:r>
          </a:p>
          <a:p>
            <a:pPr eaLnBrk="1" hangingPunct="1"/>
            <a:r>
              <a:rPr lang="en-US" dirty="0" smtClean="0"/>
              <a:t>Na </a:t>
            </a:r>
            <a:r>
              <a:rPr lang="en-US" dirty="0" err="1" smtClean="0"/>
              <a:t>zhnitvie</a:t>
            </a:r>
            <a:r>
              <a:rPr lang="en-US" dirty="0" smtClean="0"/>
              <a:t>. [</a:t>
            </a:r>
            <a:r>
              <a:rPr lang="en-US" dirty="0" err="1" smtClean="0"/>
              <a:t>Rossiiskaia</a:t>
            </a:r>
            <a:r>
              <a:rPr lang="en-US" dirty="0" smtClean="0"/>
              <a:t> </a:t>
            </a:r>
            <a:r>
              <a:rPr lang="en-US" dirty="0" err="1" smtClean="0"/>
              <a:t>imperiia</a:t>
            </a:r>
            <a:r>
              <a:rPr lang="en-US" dirty="0" smtClean="0"/>
              <a:t>], translation: At harvest time [Russian Empire], LC-P87-5235, digital color composite from digital file from glass neg., 3 color separation neg., [1909], Sergei </a:t>
            </a:r>
            <a:r>
              <a:rPr lang="en-US" dirty="0" err="1" smtClean="0"/>
              <a:t>Mikhailovich</a:t>
            </a:r>
            <a:r>
              <a:rPr lang="en-US" dirty="0" smtClean="0"/>
              <a:t> </a:t>
            </a:r>
            <a:r>
              <a:rPr lang="en-US" dirty="0" err="1" smtClean="0"/>
              <a:t>Prokudin-Gorskii</a:t>
            </a:r>
            <a:r>
              <a:rPr lang="en-US" dirty="0" smtClean="0"/>
              <a:t>, Library of Congress Prints and Photographs Division, prokc21027.</a:t>
            </a:r>
          </a:p>
          <a:p>
            <a:pPr eaLnBrk="1" hangingPunct="1"/>
            <a:r>
              <a:rPr lang="en-US" dirty="0" smtClean="0"/>
              <a:t>Typically, if photographs are in some kind of order, it is numerical (like by negative or job number), alphabetical (by name or by subject, sometimes with several series and sub-series) or chronological.</a:t>
            </a:r>
          </a:p>
          <a:p>
            <a:pPr eaLnBrk="1" hangingPunct="1"/>
            <a:r>
              <a:rPr lang="en-US" i="1" dirty="0" smtClean="0"/>
              <a:t>SAA Glossary:  Arrangement: </a:t>
            </a:r>
            <a:r>
              <a:rPr lang="en-US" dirty="0" smtClean="0"/>
              <a:t>“The process of organizing with respect to their provenance and original order, to protect their context and to achieve physical and intellectual control over the materials.”</a:t>
            </a:r>
          </a:p>
          <a:p>
            <a:pPr eaLnBrk="1" hangingPunct="1"/>
            <a:endParaRPr lang="en-US" dirty="0" smtClean="0"/>
          </a:p>
          <a:p>
            <a:pPr eaLnBrk="1" hangingPunct="1"/>
            <a:r>
              <a:rPr lang="en-US" dirty="0" smtClean="0"/>
              <a:t>Arrangement of photos follows similar principles for arranging text, but there are also special considerations due to condition, multiple generations, preservation/storage requirements, lack of captions, lack of original order. Often physical format is the main criterion for establishing a series.</a:t>
            </a:r>
          </a:p>
          <a:p>
            <a:pPr eaLnBrk="1" hangingPunct="1"/>
            <a:endParaRPr lang="en-US" dirty="0" smtClean="0"/>
          </a:p>
          <a:p>
            <a:pPr eaLnBrk="1" hangingPunct="1"/>
            <a:r>
              <a:rPr lang="en-US" dirty="0" smtClean="0"/>
              <a:t>Determine most practical arrangement based on anticipated</a:t>
            </a:r>
            <a:r>
              <a:rPr lang="en-US" baseline="0" dirty="0" smtClean="0"/>
              <a:t> value, use and risk.</a:t>
            </a:r>
            <a:endParaRPr lang="en-US" dirty="0" smtClean="0"/>
          </a:p>
          <a:p>
            <a:pPr eaLnBrk="1" hangingPunct="1"/>
            <a:endParaRPr lang="en-US" dirty="0"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dt" sz="quarter" idx="1"/>
          </p:nvPr>
        </p:nvSpPr>
        <p:spPr>
          <a:noFill/>
        </p:spPr>
        <p:txBody>
          <a:bodyPr/>
          <a:lstStyle/>
          <a:p>
            <a:r>
              <a:rPr lang="en-US" smtClean="0"/>
              <a:t>Fall 2010</a:t>
            </a:r>
          </a:p>
        </p:txBody>
      </p:sp>
      <p:sp>
        <p:nvSpPr>
          <p:cNvPr id="270339" name="Rectangle 6"/>
          <p:cNvSpPr>
            <a:spLocks noGrp="1" noChangeArrowheads="1"/>
          </p:cNvSpPr>
          <p:nvPr>
            <p:ph type="ftr" sz="quarter" idx="4"/>
          </p:nvPr>
        </p:nvSpPr>
        <p:spPr>
          <a:noFill/>
        </p:spPr>
        <p:txBody>
          <a:bodyPr/>
          <a:lstStyle/>
          <a:p>
            <a:r>
              <a:rPr lang="en-US" smtClean="0"/>
              <a:t>Society of American Archivists</a:t>
            </a:r>
          </a:p>
        </p:txBody>
      </p:sp>
      <p:sp>
        <p:nvSpPr>
          <p:cNvPr id="270340" name="Rectangle 7"/>
          <p:cNvSpPr>
            <a:spLocks noGrp="1" noChangeArrowheads="1"/>
          </p:cNvSpPr>
          <p:nvPr>
            <p:ph type="sldNum" sz="quarter" idx="5"/>
          </p:nvPr>
        </p:nvSpPr>
        <p:spPr>
          <a:noFill/>
        </p:spPr>
        <p:txBody>
          <a:bodyPr/>
          <a:lstStyle/>
          <a:p>
            <a:fld id="{87CE491F-0BAC-4F64-8852-F5C1A748A247}" type="slidenum">
              <a:rPr lang="en-US" smtClean="0"/>
              <a:pPr/>
              <a:t>110</a:t>
            </a:fld>
            <a:endParaRPr lang="en-US" smtClean="0"/>
          </a:p>
        </p:txBody>
      </p:sp>
      <p:sp>
        <p:nvSpPr>
          <p:cNvPr id="270341" name="Rectangle 2"/>
          <p:cNvSpPr>
            <a:spLocks noGrp="1" noRot="1" noChangeAspect="1" noChangeArrowheads="1" noTextEdit="1"/>
          </p:cNvSpPr>
          <p:nvPr>
            <p:ph type="sldImg"/>
          </p:nvPr>
        </p:nvSpPr>
        <p:spPr>
          <a:solidFill>
            <a:srgbClr val="FFFFFF"/>
          </a:solidFill>
          <a:ln/>
        </p:spPr>
      </p:sp>
      <p:sp>
        <p:nvSpPr>
          <p:cNvPr id="270342" name="Rectangle 3"/>
          <p:cNvSpPr>
            <a:spLocks noGrp="1" noChangeArrowheads="1"/>
          </p:cNvSpPr>
          <p:nvPr>
            <p:ph type="body" idx="1"/>
          </p:nvPr>
        </p:nvSpPr>
        <p:spPr>
          <a:solidFill>
            <a:srgbClr val="FFFFFF"/>
          </a:solidFill>
          <a:ln>
            <a:solidFill>
              <a:srgbClr val="000000"/>
            </a:solidFill>
          </a:ln>
        </p:spPr>
        <p:txBody>
          <a:bodyPr/>
          <a:lstStyle/>
          <a:p>
            <a:pPr eaLnBrk="1" hangingPunct="1">
              <a:lnSpc>
                <a:spcPct val="90000"/>
              </a:lnSpc>
            </a:pPr>
            <a:r>
              <a:rPr lang="en-US" sz="1000" smtClean="0">
                <a:latin typeface="Arial" charset="0"/>
              </a:rPr>
              <a:t>[Man and woman in middle of </a:t>
            </a:r>
            <a:r>
              <a:rPr lang="en-US" sz="1000" b="1" smtClean="0">
                <a:latin typeface="Arial" charset="0"/>
              </a:rPr>
              <a:t>spider</a:t>
            </a:r>
            <a:r>
              <a:rPr lang="en-US" sz="1000" smtClean="0">
                <a:latin typeface="Arial" charset="0"/>
              </a:rPr>
              <a:t> </a:t>
            </a:r>
            <a:r>
              <a:rPr lang="en-US" sz="1000" b="1" smtClean="0">
                <a:latin typeface="Arial" charset="0"/>
              </a:rPr>
              <a:t>web</a:t>
            </a:r>
            <a:r>
              <a:rPr lang="en-US" sz="1000" smtClean="0">
                <a:latin typeface="Arial" charset="0"/>
              </a:rPr>
              <a:t> to illustrate the popular song, "The </a:t>
            </a:r>
            <a:r>
              <a:rPr lang="en-US" sz="1000" b="1" smtClean="0">
                <a:latin typeface="Arial" charset="0"/>
              </a:rPr>
              <a:t>Spider</a:t>
            </a:r>
            <a:r>
              <a:rPr lang="en-US" sz="1000" smtClean="0">
                <a:latin typeface="Arial" charset="0"/>
              </a:rPr>
              <a:t> and the Fly"], LOT 10243, c1901 by J.D. Cress, cph3b20726, LC P&amp;P.</a:t>
            </a:r>
          </a:p>
          <a:p>
            <a:pPr eaLnBrk="1" hangingPunct="1">
              <a:lnSpc>
                <a:spcPct val="90000"/>
              </a:lnSpc>
            </a:pPr>
            <a:r>
              <a:rPr lang="en-US" sz="1000" smtClean="0">
                <a:latin typeface="Arial" charset="0"/>
              </a:rPr>
              <a:t>Incorporate the web into everything: Cooperative heritage projects, Catalogs &amp; databases, Collections or individual images on-line, which can feature an on-line public access catalog (OPAC) or on-line finding aids; samplers or greatest hits of “born-digital” or scanned archival photographic holdings and captions on-line; entire digitized collections of photographs on-line with captions and context; and cooperative heritage projects featuring historical photographs</a:t>
            </a:r>
            <a:endParaRPr lang="en-US" sz="1000" i="1" smtClean="0">
              <a:latin typeface="Arial" charset="0"/>
            </a:endParaRPr>
          </a:p>
          <a:p>
            <a:pPr eaLnBrk="1" hangingPunct="1">
              <a:lnSpc>
                <a:spcPct val="80000"/>
              </a:lnSpc>
            </a:pPr>
            <a:r>
              <a:rPr lang="en-US" sz="1000" i="1" smtClean="0">
                <a:latin typeface="Arial" charset="0"/>
              </a:rPr>
              <a:t>Example:</a:t>
            </a:r>
            <a:r>
              <a:rPr lang="en-US" sz="1000" smtClean="0">
                <a:latin typeface="Arial" charset="0"/>
              </a:rPr>
              <a:t>  The King County, Seattle, Washington, area’s database holds the photograph collections from twelve county repositories including archives, heritage centers, historical societies, libraries, and museums, in a single, comprehensive, searchable database.</a:t>
            </a:r>
          </a:p>
          <a:p>
            <a:pPr eaLnBrk="1" hangingPunct="1">
              <a:lnSpc>
                <a:spcPct val="80000"/>
              </a:lnSpc>
            </a:pPr>
            <a:r>
              <a:rPr lang="en-US" sz="1000" smtClean="0">
                <a:latin typeface="Arial" charset="0"/>
              </a:rPr>
              <a:t>Distance learning courses provide researchers with the convenience of learning about a new topic via their home or office computers; On-line conference proceeding and streaming video or still images of virtual conferences; On-line exhibits provide virtual galleries with digital objects and metadata designed to explore a topic or theme or illustrate a story that the user can navigate like a real space, or linked series of photographs with metadata; On-line publications, such as e-books or e-zines; outreach features contemporary or historical photographs as content.  Photographs add color, dimension, human interest, and texture to these Web sites, attracting and holding viewers’ interest.</a:t>
            </a:r>
          </a:p>
          <a:p>
            <a:pPr eaLnBrk="1" hangingPunct="1">
              <a:lnSpc>
                <a:spcPct val="80000"/>
              </a:lnSpc>
            </a:pPr>
            <a:endParaRPr lang="en-US" sz="1000" smtClean="0">
              <a:latin typeface="Arial" charset="0"/>
            </a:endParaRPr>
          </a:p>
          <a:p>
            <a:pPr eaLnBrk="1" hangingPunct="1">
              <a:lnSpc>
                <a:spcPct val="80000"/>
              </a:lnSpc>
            </a:pPr>
            <a:r>
              <a:rPr lang="en-US" sz="1000" smtClean="0">
                <a:latin typeface="Arial" charset="0"/>
              </a:rPr>
              <a:t>EX: NARA </a:t>
            </a:r>
            <a:r>
              <a:rPr lang="en-US" smtClean="0"/>
              <a:t>http://www.archives.gov/locations/ web site redirects to specific regional calendars with information about exhibits, broadcasts and events.</a:t>
            </a:r>
          </a:p>
          <a:p>
            <a:pPr eaLnBrk="1" hangingPunct="1"/>
            <a:endParaRPr lang="en-US" sz="1000" smtClean="0">
              <a:latin typeface="Arial"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3"/>
          <p:cNvSpPr>
            <a:spLocks noGrp="1" noChangeArrowheads="1"/>
          </p:cNvSpPr>
          <p:nvPr>
            <p:ph type="dt" sz="quarter" idx="1"/>
          </p:nvPr>
        </p:nvSpPr>
        <p:spPr>
          <a:noFill/>
        </p:spPr>
        <p:txBody>
          <a:bodyPr/>
          <a:lstStyle/>
          <a:p>
            <a:r>
              <a:rPr lang="en-US" smtClean="0"/>
              <a:t>Fall 2010</a:t>
            </a:r>
          </a:p>
        </p:txBody>
      </p:sp>
      <p:sp>
        <p:nvSpPr>
          <p:cNvPr id="271363" name="Rectangle 6"/>
          <p:cNvSpPr>
            <a:spLocks noGrp="1" noChangeArrowheads="1"/>
          </p:cNvSpPr>
          <p:nvPr>
            <p:ph type="ftr" sz="quarter" idx="4"/>
          </p:nvPr>
        </p:nvSpPr>
        <p:spPr>
          <a:noFill/>
        </p:spPr>
        <p:txBody>
          <a:bodyPr/>
          <a:lstStyle/>
          <a:p>
            <a:r>
              <a:rPr lang="en-US" smtClean="0"/>
              <a:t>Society of American Archivists</a:t>
            </a:r>
          </a:p>
        </p:txBody>
      </p:sp>
      <p:sp>
        <p:nvSpPr>
          <p:cNvPr id="271364" name="Rectangle 7"/>
          <p:cNvSpPr>
            <a:spLocks noGrp="1" noChangeArrowheads="1"/>
          </p:cNvSpPr>
          <p:nvPr>
            <p:ph type="sldNum" sz="quarter" idx="5"/>
          </p:nvPr>
        </p:nvSpPr>
        <p:spPr>
          <a:noFill/>
        </p:spPr>
        <p:txBody>
          <a:bodyPr/>
          <a:lstStyle/>
          <a:p>
            <a:fld id="{914936C0-1585-491E-BC51-348F81F74CB8}" type="slidenum">
              <a:rPr lang="en-US" smtClean="0"/>
              <a:pPr/>
              <a:t>111</a:t>
            </a:fld>
            <a:endParaRPr lang="en-US" smtClean="0"/>
          </a:p>
        </p:txBody>
      </p:sp>
      <p:sp>
        <p:nvSpPr>
          <p:cNvPr id="271365" name="Rectangle 2"/>
          <p:cNvSpPr>
            <a:spLocks noGrp="1" noRot="1" noChangeAspect="1" noChangeArrowheads="1" noTextEdit="1"/>
          </p:cNvSpPr>
          <p:nvPr>
            <p:ph type="sldImg"/>
          </p:nvPr>
        </p:nvSpPr>
        <p:spPr>
          <a:solidFill>
            <a:srgbClr val="FFFFFF"/>
          </a:solidFill>
          <a:ln/>
        </p:spPr>
      </p:sp>
      <p:sp>
        <p:nvSpPr>
          <p:cNvPr id="27136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[Woman selling produce in market, Hungary], LOT 11463-2, LC-USZ62-113787, [1923], Frank and Frances Carpenter Collection, LC P&amp;P, cph3c13787.</a:t>
            </a:r>
          </a:p>
          <a:p>
            <a:pPr eaLnBrk="1" hangingPunct="1"/>
            <a:r>
              <a:rPr lang="en-US" smtClean="0"/>
              <a:t>Make preliminary contact and connections (network).</a:t>
            </a:r>
          </a:p>
          <a:p>
            <a:pPr eaLnBrk="1" hangingPunct="1"/>
            <a:r>
              <a:rPr lang="en-US" smtClean="0"/>
              <a:t>Manage project and funds, report back to funding source and publicize accomplishments.</a:t>
            </a:r>
          </a:p>
          <a:p>
            <a:pPr eaLnBrk="1" hangingPunct="1"/>
            <a:r>
              <a:rPr lang="en-US" smtClean="0"/>
              <a:t>Fundraising includes any efforts you make to get the needed or desired resources for photo care, programs and outreach. You can solicit money in several ways: corporate giving, direct mail campaigns, foundation funding applications, and traditional programmatic grant applications (e.g., Institute for Museum and Library Services, National Historical Publications and Records Commission, and National Endowment for the Humanities). Photographs take up little of the proposal’s precious word or space allotment.  Use photographs as section dividers, cover illustrations, and samples to help make your proposal stand out. </a:t>
            </a:r>
          </a:p>
          <a:p>
            <a:pPr eaLnBrk="1" hangingPunct="1"/>
            <a:r>
              <a:rPr lang="en-US" smtClean="0"/>
              <a:t>PACM, pp. 468-470, Funding Sources</a:t>
            </a:r>
          </a:p>
          <a:p>
            <a:pPr eaLnBrk="1" hangingPunct="1"/>
            <a:endParaRPr lang="en-US" smtClean="0"/>
          </a:p>
          <a:p>
            <a:pPr eaLnBrk="1" hangingPunct="1"/>
            <a:r>
              <a:rPr lang="en-US" smtClean="0"/>
              <a:t>Foundation Center: http://foundationcenter.org/ Can search by name/location (region)</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a:spLocks noGrp="1" noChangeArrowheads="1"/>
          </p:cNvSpPr>
          <p:nvPr>
            <p:ph type="dt" sz="quarter" idx="1"/>
          </p:nvPr>
        </p:nvSpPr>
        <p:spPr>
          <a:noFill/>
        </p:spPr>
        <p:txBody>
          <a:bodyPr/>
          <a:lstStyle/>
          <a:p>
            <a:r>
              <a:rPr lang="en-US" smtClean="0"/>
              <a:t>Fall 2010</a:t>
            </a:r>
          </a:p>
        </p:txBody>
      </p:sp>
      <p:sp>
        <p:nvSpPr>
          <p:cNvPr id="273411" name="Rectangle 6"/>
          <p:cNvSpPr>
            <a:spLocks noGrp="1" noChangeArrowheads="1"/>
          </p:cNvSpPr>
          <p:nvPr>
            <p:ph type="ftr" sz="quarter" idx="4"/>
          </p:nvPr>
        </p:nvSpPr>
        <p:spPr>
          <a:noFill/>
        </p:spPr>
        <p:txBody>
          <a:bodyPr/>
          <a:lstStyle/>
          <a:p>
            <a:r>
              <a:rPr lang="en-US" smtClean="0"/>
              <a:t>Society of American Archivists</a:t>
            </a:r>
          </a:p>
        </p:txBody>
      </p:sp>
      <p:sp>
        <p:nvSpPr>
          <p:cNvPr id="273412" name="Rectangle 7"/>
          <p:cNvSpPr>
            <a:spLocks noGrp="1" noChangeArrowheads="1"/>
          </p:cNvSpPr>
          <p:nvPr>
            <p:ph type="sldNum" sz="quarter" idx="5"/>
          </p:nvPr>
        </p:nvSpPr>
        <p:spPr>
          <a:noFill/>
        </p:spPr>
        <p:txBody>
          <a:bodyPr/>
          <a:lstStyle/>
          <a:p>
            <a:fld id="{AD73F49E-2D89-427E-B0CC-4BE1CDD4F72B}" type="slidenum">
              <a:rPr lang="en-US" smtClean="0"/>
              <a:pPr/>
              <a:t>112</a:t>
            </a:fld>
            <a:endParaRPr lang="en-US" smtClean="0"/>
          </a:p>
        </p:txBody>
      </p:sp>
      <p:sp>
        <p:nvSpPr>
          <p:cNvPr id="273413" name="Rectangle 2"/>
          <p:cNvSpPr>
            <a:spLocks noGrp="1" noRot="1" noChangeAspect="1" noChangeArrowheads="1" noTextEdit="1"/>
          </p:cNvSpPr>
          <p:nvPr>
            <p:ph type="sldImg"/>
          </p:nvPr>
        </p:nvSpPr>
        <p:spPr>
          <a:solidFill>
            <a:srgbClr val="FFFFFF"/>
          </a:solidFill>
          <a:ln/>
        </p:spPr>
      </p:sp>
      <p:sp>
        <p:nvSpPr>
          <p:cNvPr id="273414" name="Rectangle 3"/>
          <p:cNvSpPr>
            <a:spLocks noGrp="1" noChangeArrowheads="1"/>
          </p:cNvSpPr>
          <p:nvPr>
            <p:ph type="body" idx="1"/>
          </p:nvPr>
        </p:nvSpPr>
        <p:spPr>
          <a:solidFill>
            <a:srgbClr val="FFFFFF"/>
          </a:solidFill>
          <a:ln>
            <a:solidFill>
              <a:srgbClr val="000000"/>
            </a:solidFill>
          </a:ln>
        </p:spPr>
        <p:txBody>
          <a:bodyPr/>
          <a:lstStyle/>
          <a:p>
            <a:pPr marL="228600" marR="0" indent="-22860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8" charset="0"/>
                <a:ea typeface="+mn-ea"/>
                <a:cs typeface="+mn-cs"/>
              </a:rPr>
              <a:t>Glossary: n. ~ The process of identifying and providing services to constituencies with needs relevant to the repository's mission, especially underserved groups, and tailoring services to meet those needs.</a:t>
            </a:r>
          </a:p>
          <a:p>
            <a:pPr marL="228600" marR="0" indent="-228600" algn="l" defTabSz="914400" rtl="0" eaLnBrk="1" fontAlgn="base" latinLnBrk="0" hangingPunct="1">
              <a:lnSpc>
                <a:spcPct val="100000"/>
              </a:lnSpc>
              <a:spcBef>
                <a:spcPct val="30000"/>
              </a:spcBef>
              <a:spcAft>
                <a:spcPct val="0"/>
              </a:spcAft>
              <a:buClrTx/>
              <a:buSzTx/>
              <a:buFontTx/>
              <a:buNone/>
              <a:tabLst/>
              <a:defRPr/>
            </a:pPr>
            <a:endParaRPr lang="en-US" sz="1000" dirty="0" smtClean="0">
              <a:latin typeface="Arial" charset="0"/>
            </a:endParaRPr>
          </a:p>
          <a:p>
            <a:pPr marL="228600" marR="0" indent="-228600" algn="l" defTabSz="914400" rtl="0" eaLnBrk="1" fontAlgn="base" latinLnBrk="0" hangingPunct="1">
              <a:lnSpc>
                <a:spcPct val="100000"/>
              </a:lnSpc>
              <a:spcBef>
                <a:spcPct val="30000"/>
              </a:spcBef>
              <a:spcAft>
                <a:spcPct val="0"/>
              </a:spcAft>
              <a:buClrTx/>
              <a:buSzTx/>
              <a:buFontTx/>
              <a:buNone/>
              <a:tabLst/>
              <a:defRPr/>
            </a:pPr>
            <a:r>
              <a:rPr lang="en-US" sz="1000" dirty="0" smtClean="0">
                <a:latin typeface="Arial" charset="0"/>
              </a:rPr>
              <a:t>[Boxer Tut Jackson clothed in boxing trunks, full-length portrait, standing, facing front, with his arms extended out from his sides, showing his reach], BIOG FILE – Jackson, Tut, LC-USZ62-105319, c1922, Ace News Features, cph3c05319, LCP&amp;P.</a:t>
            </a:r>
          </a:p>
          <a:p>
            <a:pPr marL="228600" indent="-228600" eaLnBrk="1" hangingPunct="1"/>
            <a:r>
              <a:rPr lang="en-US" sz="1000" dirty="0" smtClean="0">
                <a:latin typeface="Arial" charset="0"/>
              </a:rPr>
              <a:t>DELETED: A Marine Corps glider being towed by a power plane from Page Field, at Parris Island, S.C., 1942 May, Alfred T. Palmer, FSA-OWI, LC P&amp;P, fsac1a35168.</a:t>
            </a:r>
          </a:p>
          <a:p>
            <a:pPr marL="228600" indent="-228600" eaLnBrk="1" hangingPunct="1"/>
            <a:r>
              <a:rPr lang="en-US" sz="1000" dirty="0" smtClean="0">
                <a:latin typeface="Arial" charset="0"/>
              </a:rPr>
              <a:t>Increase visibility: find potential contributors of photos</a:t>
            </a:r>
          </a:p>
          <a:p>
            <a:pPr marL="228600" indent="-228600" eaLnBrk="1" hangingPunct="1"/>
            <a:r>
              <a:rPr lang="en-US" sz="1000" dirty="0" smtClean="0">
                <a:latin typeface="Arial" charset="0"/>
              </a:rPr>
              <a:t>Sometimes, the last thing photo collections managers have time to think about is outreach programs, but let’s pretend we have the time and resources to engage in this.</a:t>
            </a:r>
          </a:p>
          <a:p>
            <a:pPr marL="228600" indent="-228600" eaLnBrk="1" hangingPunct="1"/>
            <a:r>
              <a:rPr lang="en-US" sz="1000" dirty="0" smtClean="0">
                <a:latin typeface="Arial" charset="0"/>
                <a:cs typeface="Times New Roman" pitchFamily="18" charset="0"/>
              </a:rPr>
              <a:t>Web-based outreach; Fundraising; Collections development campaigns; Conferences/symposia; Cultural tourism listings; Educational programs; Exhibitions; External publications listings;  Marketing; Partnerships; Partnership product development; Publications; Publicity; Special events; Support groups</a:t>
            </a:r>
          </a:p>
          <a:p>
            <a:pPr marL="228600" indent="-228600" eaLnBrk="1" hangingPunct="1"/>
            <a:r>
              <a:rPr lang="en-US" sz="1000" dirty="0" smtClean="0">
                <a:latin typeface="Arial" charset="0"/>
              </a:rPr>
              <a:t>Conduct interviews; Contact photographers via professional groups; Create a direct mail or email campaign; List photographs explicitly in records schedules; Meet donors face-to-face at community events and exhibit openings (research donors in advance: credit lines, publications and citations); look for donors in targeted departments and programs; Hold events: Offer presentations, tours &amp; open houses; Go on public service programs on the radio and </a:t>
            </a:r>
            <a:r>
              <a:rPr lang="en-US" sz="1000" dirty="0" err="1" smtClean="0">
                <a:latin typeface="Arial" charset="0"/>
              </a:rPr>
              <a:t>tv</a:t>
            </a:r>
            <a:r>
              <a:rPr lang="en-US" sz="1000" dirty="0" smtClean="0">
                <a:latin typeface="Arial" charset="0"/>
              </a:rPr>
              <a:t> and with local journalists and Conduct interviews; Contact photographers via professional groups, create a direct mail and email donations campaign,</a:t>
            </a:r>
            <a:r>
              <a:rPr lang="en-US" sz="1000" b="1" i="1" dirty="0" smtClean="0">
                <a:latin typeface="Arial" charset="0"/>
              </a:rPr>
              <a:t> </a:t>
            </a:r>
            <a:r>
              <a:rPr lang="en-US" sz="1000" dirty="0" smtClean="0">
                <a:latin typeface="Arial" charset="0"/>
              </a:rPr>
              <a:t>list photographs explicitly in records schedules so that staff know where they are likely to occur (e.g., pr photos, etc); meet donors face-to-face at community events and exhibit openings; offer presentations on your photos and needs in the community; offer tours and open houses; Post descriptions of bequests on your website and in your annual report; Print bookmarks and brochures featuring your photos; Provide naming opportunities; Raise funds to purchase indirectly via web auctions; Research donors via credit lines, publications, and citation indices; Visit departments and programs that could become donors; Write articles and develop Websites</a:t>
            </a:r>
          </a:p>
          <a:p>
            <a:pPr marL="228600" indent="-228600" eaLnBrk="1" hangingPunct="1"/>
            <a:r>
              <a:rPr lang="en-US" sz="1000" dirty="0" smtClean="0">
                <a:latin typeface="Arial" charset="0"/>
                <a:cs typeface="Times New Roman" pitchFamily="18" charset="0"/>
              </a:rPr>
              <a:t>When Resources Are Limited, PACM, p. 411; Appendix 10-D: Sample Licensing Agreement (with credit), PACM, pp. 338-339.</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3"/>
          <p:cNvSpPr>
            <a:spLocks noGrp="1" noChangeArrowheads="1"/>
          </p:cNvSpPr>
          <p:nvPr>
            <p:ph type="dt" sz="quarter" idx="1"/>
          </p:nvPr>
        </p:nvSpPr>
        <p:spPr>
          <a:noFill/>
        </p:spPr>
        <p:txBody>
          <a:bodyPr/>
          <a:lstStyle/>
          <a:p>
            <a:r>
              <a:rPr lang="en-US" smtClean="0"/>
              <a:t>Fall 2010</a:t>
            </a:r>
          </a:p>
        </p:txBody>
      </p:sp>
      <p:sp>
        <p:nvSpPr>
          <p:cNvPr id="280579" name="Rectangle 6"/>
          <p:cNvSpPr>
            <a:spLocks noGrp="1" noChangeArrowheads="1"/>
          </p:cNvSpPr>
          <p:nvPr>
            <p:ph type="ftr" sz="quarter" idx="4"/>
          </p:nvPr>
        </p:nvSpPr>
        <p:spPr>
          <a:noFill/>
        </p:spPr>
        <p:txBody>
          <a:bodyPr/>
          <a:lstStyle/>
          <a:p>
            <a:r>
              <a:rPr lang="en-US" smtClean="0"/>
              <a:t>Society of American Archivists</a:t>
            </a:r>
          </a:p>
        </p:txBody>
      </p:sp>
      <p:sp>
        <p:nvSpPr>
          <p:cNvPr id="280580" name="Rectangle 7"/>
          <p:cNvSpPr>
            <a:spLocks noGrp="1" noChangeArrowheads="1"/>
          </p:cNvSpPr>
          <p:nvPr>
            <p:ph type="sldNum" sz="quarter" idx="5"/>
          </p:nvPr>
        </p:nvSpPr>
        <p:spPr>
          <a:noFill/>
        </p:spPr>
        <p:txBody>
          <a:bodyPr/>
          <a:lstStyle/>
          <a:p>
            <a:fld id="{DAEE0D01-6BCC-420B-98EC-6798226D1A60}" type="slidenum">
              <a:rPr lang="en-US" smtClean="0"/>
              <a:pPr/>
              <a:t>114</a:t>
            </a:fld>
            <a:endParaRPr lang="en-US" smtClean="0"/>
          </a:p>
        </p:txBody>
      </p:sp>
      <p:sp>
        <p:nvSpPr>
          <p:cNvPr id="280581" name="Rectangle 2"/>
          <p:cNvSpPr>
            <a:spLocks noGrp="1" noRot="1" noChangeAspect="1" noChangeArrowheads="1" noTextEdit="1"/>
          </p:cNvSpPr>
          <p:nvPr>
            <p:ph type="sldImg"/>
          </p:nvPr>
        </p:nvSpPr>
        <p:spPr>
          <a:solidFill>
            <a:srgbClr val="FFFFFF"/>
          </a:solidFill>
          <a:ln/>
        </p:spPr>
      </p:sp>
      <p:sp>
        <p:nvSpPr>
          <p:cNvPr id="28058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000" smtClean="0">
                <a:latin typeface="Arial" charset="0"/>
              </a:rPr>
              <a:t>Washington, D.C. Checking over purchases while waiting in line to pay the cashier…, 1942 June-July, Marjory Collins, FSA-OWI, LC P&amp;P, fsa8c36424</a:t>
            </a:r>
          </a:p>
          <a:p>
            <a:pPr eaLnBrk="1" hangingPunct="1"/>
            <a:r>
              <a:rPr lang="en-US" sz="1000" smtClean="0">
                <a:latin typeface="Arial" charset="0"/>
              </a:rPr>
              <a:t>Attracting more users and donors than the archives can effectively handle</a:t>
            </a:r>
          </a:p>
          <a:p>
            <a:pPr eaLnBrk="1" hangingPunct="1"/>
            <a:r>
              <a:rPr lang="en-US" sz="1000" smtClean="0">
                <a:latin typeface="Arial" charset="0"/>
              </a:rPr>
              <a:t>Diverting all of the archival resources to a noncore activity, thus slowing down archival accessioning, appraisal, arrangement, description, and reference work</a:t>
            </a:r>
          </a:p>
          <a:p>
            <a:pPr eaLnBrk="1" hangingPunct="1"/>
            <a:r>
              <a:rPr lang="en-US" sz="1000" smtClean="0">
                <a:latin typeface="Arial" charset="0"/>
              </a:rPr>
              <a:t>Causing lawsuits due to improper use of materials with copyright, privacy, or other statutory protections</a:t>
            </a:r>
          </a:p>
          <a:p>
            <a:pPr eaLnBrk="1" hangingPunct="1"/>
            <a:r>
              <a:rPr lang="en-US" sz="1000" smtClean="0">
                <a:latin typeface="Arial" charset="0"/>
              </a:rPr>
              <a:t>Offending a community or group of donors, sponsors, or providers by an inappropriate or impolitic focus, emphasis, or interpretation (damaging relations/reputation)</a:t>
            </a:r>
          </a:p>
          <a:p>
            <a:pPr eaLnBrk="1" hangingPunct="1"/>
            <a:r>
              <a:rPr lang="en-US" sz="1000" smtClean="0">
                <a:latin typeface="Arial" charset="0"/>
              </a:rPr>
              <a:t>Providing inaccurate information that may damage the repository’s reputation (damaging reputation)</a:t>
            </a:r>
          </a:p>
          <a:p>
            <a:pPr eaLnBrk="1" hangingPunct="1"/>
            <a:r>
              <a:rPr lang="en-US" sz="1000" smtClean="0">
                <a:latin typeface="Arial" charset="0"/>
              </a:rPr>
              <a:t>Damaging original photographs</a:t>
            </a:r>
            <a:r>
              <a:rPr lang="en-US" sz="1000" b="1" i="1" smtClean="0">
                <a:latin typeface="Arial" charset="0"/>
              </a:rPr>
              <a:t> </a:t>
            </a:r>
            <a:r>
              <a:rPr lang="en-US" sz="1000" smtClean="0">
                <a:latin typeface="Arial" charset="0"/>
              </a:rPr>
              <a:t>due to poor handling or overuse (damaging holdings)</a:t>
            </a:r>
          </a:p>
          <a:p>
            <a:pPr eaLnBrk="1" hangingPunct="1"/>
            <a:r>
              <a:rPr lang="en-US" sz="1000" smtClean="0">
                <a:latin typeface="Arial" charset="0"/>
              </a:rPr>
              <a:t>Careful management, planning, and review should minimize the likelihood of these problems, while maximizing the visibility and increasing the customers for your collections and services.  Consult with your stakeholders.  Involve your community in the work.  Plan ahead.  Give yourself enough time and acquire enough resources to completely plan and carry out your outreach project in a fully professional manner. </a:t>
            </a:r>
          </a:p>
          <a:p>
            <a:pPr eaLnBrk="1" hangingPunct="1"/>
            <a:endParaRPr lang="en-US" sz="1000" smtClean="0">
              <a:latin typeface="Arial"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3"/>
          <p:cNvSpPr>
            <a:spLocks noGrp="1" noChangeArrowheads="1"/>
          </p:cNvSpPr>
          <p:nvPr>
            <p:ph type="dt" sz="quarter" idx="1"/>
          </p:nvPr>
        </p:nvSpPr>
        <p:spPr>
          <a:noFill/>
        </p:spPr>
        <p:txBody>
          <a:bodyPr/>
          <a:lstStyle/>
          <a:p>
            <a:r>
              <a:rPr lang="en-US" smtClean="0"/>
              <a:t>Fall 2010</a:t>
            </a:r>
          </a:p>
        </p:txBody>
      </p:sp>
      <p:sp>
        <p:nvSpPr>
          <p:cNvPr id="281603" name="Rectangle 6"/>
          <p:cNvSpPr>
            <a:spLocks noGrp="1" noChangeArrowheads="1"/>
          </p:cNvSpPr>
          <p:nvPr>
            <p:ph type="ftr" sz="quarter" idx="4"/>
          </p:nvPr>
        </p:nvSpPr>
        <p:spPr>
          <a:noFill/>
        </p:spPr>
        <p:txBody>
          <a:bodyPr/>
          <a:lstStyle/>
          <a:p>
            <a:r>
              <a:rPr lang="en-US" smtClean="0"/>
              <a:t>Society of American Archivists</a:t>
            </a:r>
          </a:p>
        </p:txBody>
      </p:sp>
      <p:sp>
        <p:nvSpPr>
          <p:cNvPr id="281604" name="Rectangle 7"/>
          <p:cNvSpPr>
            <a:spLocks noGrp="1" noChangeArrowheads="1"/>
          </p:cNvSpPr>
          <p:nvPr>
            <p:ph type="sldNum" sz="quarter" idx="5"/>
          </p:nvPr>
        </p:nvSpPr>
        <p:spPr>
          <a:noFill/>
        </p:spPr>
        <p:txBody>
          <a:bodyPr/>
          <a:lstStyle/>
          <a:p>
            <a:fld id="{A8C58C0A-0E23-4DF1-BA24-3B34A82D217F}" type="slidenum">
              <a:rPr lang="en-US" smtClean="0"/>
              <a:pPr/>
              <a:t>115</a:t>
            </a:fld>
            <a:endParaRPr lang="en-US" smtClean="0"/>
          </a:p>
        </p:txBody>
      </p:sp>
      <p:sp>
        <p:nvSpPr>
          <p:cNvPr id="281605" name="Rectangle 2"/>
          <p:cNvSpPr>
            <a:spLocks noGrp="1" noRot="1" noChangeAspect="1" noChangeArrowheads="1" noTextEdit="1"/>
          </p:cNvSpPr>
          <p:nvPr>
            <p:ph type="sldImg"/>
          </p:nvPr>
        </p:nvSpPr>
        <p:spPr>
          <a:solidFill>
            <a:srgbClr val="FFFFFF"/>
          </a:solidFill>
          <a:ln/>
        </p:spPr>
      </p:sp>
      <p:sp>
        <p:nvSpPr>
          <p:cNvPr id="28160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Winner of the plant suggestion award. David Danzig, an employee of American Locomotive Company, Schenectady, New York, drops her suggestion for improving</a:t>
            </a:r>
            <a:r>
              <a:rPr lang="en-US" baseline="0" dirty="0" smtClean="0"/>
              <a:t> efficiency in the plant’s suggestion box, 1943 Jan. by Howard R. </a:t>
            </a:r>
            <a:r>
              <a:rPr lang="en-US" baseline="0" dirty="0" err="1" smtClean="0"/>
              <a:t>Hollem</a:t>
            </a:r>
            <a:r>
              <a:rPr lang="en-US" baseline="0" dirty="0" smtClean="0"/>
              <a:t>, FSA-OWI, LC P&amp;P, fsa8b05693</a:t>
            </a:r>
          </a:p>
          <a:p>
            <a:pPr eaLnBrk="1" hangingPunct="1"/>
            <a:endParaRPr lang="en-US" dirty="0" smtClean="0"/>
          </a:p>
          <a:p>
            <a:pPr eaLnBrk="1" hangingPunct="1"/>
            <a:r>
              <a:rPr lang="en-US" dirty="0" smtClean="0"/>
              <a:t>Capturing audience feedback information ensures that the repository will learn from the experience so that future efforts can be more polished and effective.</a:t>
            </a:r>
          </a:p>
          <a:p>
            <a:pPr eaLnBrk="1" hangingPunct="1"/>
            <a:endParaRPr lang="en-US" dirty="0" smtClean="0"/>
          </a:p>
          <a:p>
            <a:pPr eaLnBrk="1" hangingPunct="1"/>
            <a:r>
              <a:rPr lang="en-US" dirty="0" smtClean="0"/>
              <a:t>EXAMPLE:  NARA website includes page on Customer Service and area where you can elect to respond to surveys or give feedback/comments or review annual reports, performance and accountability records. </a:t>
            </a:r>
          </a:p>
          <a:p>
            <a:pPr eaLnBrk="1" hangingPunct="1"/>
            <a:endParaRPr lang="en-US" dirty="0" smtClean="0"/>
          </a:p>
          <a:p>
            <a:pPr eaLnBrk="1" hangingPunct="1"/>
            <a:r>
              <a:rPr lang="en-US" b="1" dirty="0" smtClean="0"/>
              <a:t>DELETED: Continuing education slide: </a:t>
            </a:r>
            <a:r>
              <a:rPr lang="en-US" dirty="0" smtClean="0"/>
              <a:t>Conferences; Professional organizations; Universities; Distance learning; NARA</a:t>
            </a:r>
            <a:r>
              <a:rPr lang="en-US" dirty="0" smtClean="0">
                <a:latin typeface="Arial" charset="0"/>
              </a:rPr>
              <a:t>’</a:t>
            </a:r>
            <a:r>
              <a:rPr lang="en-US" dirty="0" smtClean="0"/>
              <a:t>s Archival Training Calendar; BACE</a:t>
            </a:r>
          </a:p>
          <a:p>
            <a:pPr eaLnBrk="1" hangingPunct="1"/>
            <a:r>
              <a:rPr lang="en-US" b="1" dirty="0" smtClean="0"/>
              <a:t>Archival Training Calendar Continuing Education Opportunities: </a:t>
            </a:r>
            <a:br>
              <a:rPr lang="en-US" b="1" dirty="0" smtClean="0"/>
            </a:br>
            <a:r>
              <a:rPr lang="en-US" b="1" dirty="0" smtClean="0"/>
              <a:t>Courtesy of the NARA Office of Regional Records Services</a:t>
            </a:r>
          </a:p>
          <a:p>
            <a:pPr eaLnBrk="1" hangingPunct="1"/>
            <a:r>
              <a:rPr lang="en-US" b="1" dirty="0" smtClean="0"/>
              <a:t>Other Listings</a:t>
            </a:r>
            <a:endParaRPr lang="en-US" dirty="0" smtClean="0"/>
          </a:p>
          <a:p>
            <a:pPr eaLnBrk="1" hangingPunct="1">
              <a:buFontTx/>
              <a:buChar char="•"/>
            </a:pPr>
            <a:r>
              <a:rPr lang="en-US" dirty="0" smtClean="0"/>
              <a:t>Funding Sources - Grants, Scholarships, and Fellowships </a:t>
            </a:r>
          </a:p>
          <a:p>
            <a:pPr eaLnBrk="1" hangingPunct="1">
              <a:buFontTx/>
              <a:buChar char="•"/>
            </a:pPr>
            <a:r>
              <a:rPr lang="en-US" dirty="0" smtClean="0"/>
              <a:t>Regularly Occurring Courses or Multiple Listings by One Organization </a:t>
            </a:r>
          </a:p>
          <a:p>
            <a:pPr eaLnBrk="1" hangingPunct="1">
              <a:buFontTx/>
              <a:buChar char="•"/>
            </a:pPr>
            <a:r>
              <a:rPr lang="en-US" dirty="0" smtClean="0"/>
              <a:t>Virtual or Distance Learning Programs </a:t>
            </a:r>
          </a:p>
          <a:p>
            <a:pPr eaLnBrk="1" hangingPunct="1">
              <a:buFontTx/>
              <a:buChar char="•"/>
            </a:pPr>
            <a:r>
              <a:rPr lang="en-US" dirty="0" smtClean="0"/>
              <a:t>Electronic Mailing Lists (</a:t>
            </a:r>
            <a:r>
              <a:rPr lang="en-US" dirty="0" err="1" smtClean="0"/>
              <a:t>Listservs</a:t>
            </a:r>
            <a:r>
              <a:rPr lang="en-US" dirty="0" smtClean="0"/>
              <a:t>) for Archivists </a:t>
            </a:r>
          </a:p>
          <a:p>
            <a:pPr eaLnBrk="1" hangingPunct="1">
              <a:buFontTx/>
              <a:buChar char="•"/>
            </a:pPr>
            <a:r>
              <a:rPr lang="en-US" dirty="0" smtClean="0"/>
              <a:t>Other Training Calendars </a:t>
            </a:r>
          </a:p>
          <a:p>
            <a:pPr eaLnBrk="1" hangingPunct="1">
              <a:buFontTx/>
              <a:buChar char="•"/>
            </a:pPr>
            <a:r>
              <a:rPr lang="en-US" dirty="0" smtClean="0"/>
              <a:t>United States: University-based Training Programs </a:t>
            </a:r>
          </a:p>
          <a:p>
            <a:pPr eaLnBrk="1" hangingPunct="1">
              <a:buFontTx/>
              <a:buChar char="•"/>
            </a:pPr>
            <a:r>
              <a:rPr lang="en-US" dirty="0" smtClean="0"/>
              <a:t>English University-Based Courses</a:t>
            </a:r>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3"/>
          <p:cNvSpPr>
            <a:spLocks noGrp="1" noChangeArrowheads="1"/>
          </p:cNvSpPr>
          <p:nvPr>
            <p:ph type="dt" sz="quarter" idx="1"/>
          </p:nvPr>
        </p:nvSpPr>
        <p:spPr>
          <a:noFill/>
        </p:spPr>
        <p:txBody>
          <a:bodyPr/>
          <a:lstStyle/>
          <a:p>
            <a:r>
              <a:rPr lang="en-US" smtClean="0"/>
              <a:t>Fall 2010</a:t>
            </a:r>
          </a:p>
        </p:txBody>
      </p:sp>
      <p:sp>
        <p:nvSpPr>
          <p:cNvPr id="282627" name="Rectangle 6"/>
          <p:cNvSpPr>
            <a:spLocks noGrp="1" noChangeArrowheads="1"/>
          </p:cNvSpPr>
          <p:nvPr>
            <p:ph type="ftr" sz="quarter" idx="4"/>
          </p:nvPr>
        </p:nvSpPr>
        <p:spPr>
          <a:noFill/>
        </p:spPr>
        <p:txBody>
          <a:bodyPr/>
          <a:lstStyle/>
          <a:p>
            <a:r>
              <a:rPr lang="en-US" smtClean="0"/>
              <a:t>Society of American Archivists</a:t>
            </a:r>
          </a:p>
        </p:txBody>
      </p:sp>
      <p:sp>
        <p:nvSpPr>
          <p:cNvPr id="282628" name="Rectangle 7"/>
          <p:cNvSpPr>
            <a:spLocks noGrp="1" noChangeArrowheads="1"/>
          </p:cNvSpPr>
          <p:nvPr>
            <p:ph type="sldNum" sz="quarter" idx="5"/>
          </p:nvPr>
        </p:nvSpPr>
        <p:spPr>
          <a:noFill/>
        </p:spPr>
        <p:txBody>
          <a:bodyPr/>
          <a:lstStyle/>
          <a:p>
            <a:fld id="{C505A1E7-96E3-4E77-88A5-BCFA1415BE1B}" type="slidenum">
              <a:rPr lang="en-US" smtClean="0"/>
              <a:pPr/>
              <a:t>116</a:t>
            </a:fld>
            <a:endParaRPr lang="en-US" smtClean="0"/>
          </a:p>
        </p:txBody>
      </p:sp>
      <p:sp>
        <p:nvSpPr>
          <p:cNvPr id="282629" name="Rectangle 2"/>
          <p:cNvSpPr>
            <a:spLocks noGrp="1" noRot="1" noChangeAspect="1" noChangeArrowheads="1" noTextEdit="1"/>
          </p:cNvSpPr>
          <p:nvPr>
            <p:ph type="sldImg"/>
          </p:nvPr>
        </p:nvSpPr>
        <p:spPr>
          <a:ln/>
        </p:spPr>
      </p:sp>
      <p:sp>
        <p:nvSpPr>
          <p:cNvPr id="282630" name="Rectangle 3"/>
          <p:cNvSpPr>
            <a:spLocks noGrp="1" noChangeArrowheads="1"/>
          </p:cNvSpPr>
          <p:nvPr>
            <p:ph type="body" idx="1"/>
          </p:nvPr>
        </p:nvSpPr>
        <p:spPr>
          <a:noFill/>
          <a:ln/>
        </p:spPr>
        <p:txBody>
          <a:bodyPr/>
          <a:lstStyle/>
          <a:p>
            <a:pPr eaLnBrk="1" hangingPunct="1"/>
            <a:r>
              <a:rPr lang="en-US" dirty="0" smtClean="0"/>
              <a:t>[</a:t>
            </a:r>
            <a:r>
              <a:rPr lang="en-US" dirty="0" err="1" smtClean="0"/>
              <a:t>Cissy</a:t>
            </a:r>
            <a:r>
              <a:rPr lang="en-US" dirty="0" smtClean="0"/>
              <a:t> Fitzgerald, full length, standing, </a:t>
            </a:r>
            <a:r>
              <a:rPr lang="en-US" b="1" dirty="0" smtClean="0"/>
              <a:t>curtsying</a:t>
            </a:r>
            <a:r>
              <a:rPr lang="en-US" dirty="0" smtClean="0"/>
              <a:t>, facing right; coquettishly holding up skirts to show fancy slips], BIOG FILE, c1895 Mar. 11 by W.M. Morrison, cph3b05414, LC P&amp;P</a:t>
            </a:r>
          </a:p>
          <a:p>
            <a:pPr eaLnBrk="1" hangingPunct="1"/>
            <a:endParaRPr lang="en-US" dirty="0" smtClean="0"/>
          </a:p>
          <a:p>
            <a:pPr eaLnBrk="1" hangingPunct="1"/>
            <a:r>
              <a:rPr lang="en-US" dirty="0" smtClean="0"/>
              <a:t>Plug upcoming annual </a:t>
            </a:r>
            <a:r>
              <a:rPr lang="en-US" smtClean="0"/>
              <a:t>meeting in DC.</a:t>
            </a:r>
            <a:endParaRPr lang="en-US" dirty="0" smtClean="0"/>
          </a:p>
          <a:p>
            <a:pPr eaLnBrk="1" hangingPunct="1"/>
            <a:endParaRPr lang="en-US" dirty="0" smtClean="0"/>
          </a:p>
          <a:p>
            <a:pPr eaLnBrk="1" hangingPunct="1"/>
            <a:r>
              <a:rPr lang="en-US" dirty="0" smtClean="0"/>
              <a:t>Wrap-up: </a:t>
            </a:r>
          </a:p>
          <a:p>
            <a:pPr eaLnBrk="1" hangingPunct="1"/>
            <a:r>
              <a:rPr lang="en-US" dirty="0" smtClean="0"/>
              <a:t>Questions &amp; Comments</a:t>
            </a:r>
          </a:p>
          <a:p>
            <a:pPr eaLnBrk="1" hangingPunct="1"/>
            <a:r>
              <a:rPr lang="en-US" dirty="0" smtClean="0"/>
              <a:t>Evaluation forms</a:t>
            </a:r>
          </a:p>
          <a:p>
            <a:pPr eaLnBrk="1" hangingPunct="1"/>
            <a:r>
              <a:rPr lang="en-US" dirty="0" smtClean="0"/>
              <a:t>Certificates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3"/>
          <p:cNvSpPr>
            <a:spLocks noGrp="1" noChangeArrowheads="1"/>
          </p:cNvSpPr>
          <p:nvPr>
            <p:ph type="dt" sz="quarter" idx="1"/>
          </p:nvPr>
        </p:nvSpPr>
        <p:spPr>
          <a:noFill/>
        </p:spPr>
        <p:txBody>
          <a:bodyPr/>
          <a:lstStyle/>
          <a:p>
            <a:r>
              <a:rPr lang="en-US" smtClean="0"/>
              <a:t>Fall 2010</a:t>
            </a:r>
          </a:p>
        </p:txBody>
      </p:sp>
      <p:sp>
        <p:nvSpPr>
          <p:cNvPr id="160771" name="Rectangle 6"/>
          <p:cNvSpPr>
            <a:spLocks noGrp="1" noChangeArrowheads="1"/>
          </p:cNvSpPr>
          <p:nvPr>
            <p:ph type="ftr" sz="quarter" idx="4"/>
          </p:nvPr>
        </p:nvSpPr>
        <p:spPr>
          <a:noFill/>
        </p:spPr>
        <p:txBody>
          <a:bodyPr/>
          <a:lstStyle/>
          <a:p>
            <a:r>
              <a:rPr lang="en-US" smtClean="0"/>
              <a:t>Society of American Archivists</a:t>
            </a:r>
          </a:p>
        </p:txBody>
      </p:sp>
      <p:sp>
        <p:nvSpPr>
          <p:cNvPr id="160772" name="Rectangle 7"/>
          <p:cNvSpPr>
            <a:spLocks noGrp="1" noChangeArrowheads="1"/>
          </p:cNvSpPr>
          <p:nvPr>
            <p:ph type="sldNum" sz="quarter" idx="5"/>
          </p:nvPr>
        </p:nvSpPr>
        <p:spPr>
          <a:noFill/>
        </p:spPr>
        <p:txBody>
          <a:bodyPr/>
          <a:lstStyle/>
          <a:p>
            <a:fld id="{B05AE582-EF6E-4455-8C57-C161F3F29177}" type="slidenum">
              <a:rPr lang="en-US" smtClean="0"/>
              <a:pPr/>
              <a:t>12</a:t>
            </a:fld>
            <a:endParaRPr lang="en-US" smtClean="0"/>
          </a:p>
        </p:txBody>
      </p:sp>
      <p:sp>
        <p:nvSpPr>
          <p:cNvPr id="160773" name="Rectangle 2"/>
          <p:cNvSpPr>
            <a:spLocks noGrp="1" noRot="1" noChangeAspect="1" noChangeArrowheads="1" noTextEdit="1"/>
          </p:cNvSpPr>
          <p:nvPr>
            <p:ph type="sldImg"/>
          </p:nvPr>
        </p:nvSpPr>
        <p:spPr>
          <a:ln/>
        </p:spPr>
      </p:sp>
      <p:sp>
        <p:nvSpPr>
          <p:cNvPr id="160774" name="Rectangle 3"/>
          <p:cNvSpPr>
            <a:spLocks noGrp="1" noChangeArrowheads="1"/>
          </p:cNvSpPr>
          <p:nvPr>
            <p:ph type="body" idx="1"/>
          </p:nvPr>
        </p:nvSpPr>
        <p:spPr>
          <a:noFill/>
          <a:ln/>
        </p:spPr>
        <p:txBody>
          <a:bodyPr/>
          <a:lstStyle/>
          <a:p>
            <a:pPr eaLnBrk="1" hangingPunct="1"/>
            <a:r>
              <a:rPr lang="en-US" dirty="0" smtClean="0"/>
              <a:t>When physical separation is required due to preservation and access considerations, provenance and original order can be maintained with documentation (intellectual control).</a:t>
            </a:r>
          </a:p>
          <a:p>
            <a:pPr eaLnBrk="1" hangingPunct="1"/>
            <a:r>
              <a:rPr lang="en-US" i="1" dirty="0" smtClean="0"/>
              <a:t>SAA Glossary:  Original Order </a:t>
            </a:r>
            <a:r>
              <a:rPr lang="en-US" dirty="0" smtClean="0"/>
              <a:t>definition: “The organization and sequence of records established by the records’ creator.”</a:t>
            </a:r>
            <a:endParaRPr lang="en-US" i="1" dirty="0" smtClean="0"/>
          </a:p>
          <a:p>
            <a:pPr eaLnBrk="1" hangingPunct="1"/>
            <a:r>
              <a:rPr lang="en-US" dirty="0" smtClean="0"/>
              <a:t>Relationship between physical and intellectual arrangement; can maintained by intellectual control without physically keeping photographs as they were. Intellectual arrangement as a conceptual grouping.  Physical separation can help to improve preservation. </a:t>
            </a:r>
          </a:p>
          <a:p>
            <a:pPr eaLnBrk="1" hangingPunct="1"/>
            <a:endParaRPr lang="en-US" dirty="0" smtClean="0"/>
          </a:p>
          <a:p>
            <a:pPr eaLnBrk="1" hangingPunct="1"/>
            <a:r>
              <a:rPr lang="en-US" dirty="0" smtClean="0"/>
              <a:t>Fruit auctioneer and clerk eating peaches in front of livestock pavilion, Sikeston, Missouri, LC-USF33-011563-M4, from nitrate negative, 1938 May, by Russell Lee, OWI Overseas Picture Division, FSA-OWI Photograph Collection, Library of Congress Prints and Photographs Division, fsa8a23306</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3"/>
          <p:cNvSpPr>
            <a:spLocks noGrp="1" noChangeArrowheads="1"/>
          </p:cNvSpPr>
          <p:nvPr>
            <p:ph type="dt" sz="quarter" idx="1"/>
          </p:nvPr>
        </p:nvSpPr>
        <p:spPr>
          <a:noFill/>
        </p:spPr>
        <p:txBody>
          <a:bodyPr/>
          <a:lstStyle/>
          <a:p>
            <a:r>
              <a:rPr lang="en-US" smtClean="0"/>
              <a:t>Fall 2010</a:t>
            </a:r>
          </a:p>
        </p:txBody>
      </p:sp>
      <p:sp>
        <p:nvSpPr>
          <p:cNvPr id="161795" name="Rectangle 6"/>
          <p:cNvSpPr>
            <a:spLocks noGrp="1" noChangeArrowheads="1"/>
          </p:cNvSpPr>
          <p:nvPr>
            <p:ph type="ftr" sz="quarter" idx="4"/>
          </p:nvPr>
        </p:nvSpPr>
        <p:spPr>
          <a:noFill/>
        </p:spPr>
        <p:txBody>
          <a:bodyPr/>
          <a:lstStyle/>
          <a:p>
            <a:r>
              <a:rPr lang="en-US" smtClean="0"/>
              <a:t>Society of American Archivists</a:t>
            </a:r>
          </a:p>
        </p:txBody>
      </p:sp>
      <p:sp>
        <p:nvSpPr>
          <p:cNvPr id="161796" name="Rectangle 7"/>
          <p:cNvSpPr>
            <a:spLocks noGrp="1" noChangeArrowheads="1"/>
          </p:cNvSpPr>
          <p:nvPr>
            <p:ph type="sldNum" sz="quarter" idx="5"/>
          </p:nvPr>
        </p:nvSpPr>
        <p:spPr>
          <a:noFill/>
        </p:spPr>
        <p:txBody>
          <a:bodyPr/>
          <a:lstStyle/>
          <a:p>
            <a:fld id="{9348122B-2A89-4E21-B02E-C5E82E49EEB0}" type="slidenum">
              <a:rPr lang="en-US" smtClean="0"/>
              <a:pPr/>
              <a:t>13</a:t>
            </a:fld>
            <a:endParaRPr lang="en-US" smtClean="0"/>
          </a:p>
        </p:txBody>
      </p:sp>
      <p:sp>
        <p:nvSpPr>
          <p:cNvPr id="161797" name="Rectangle 1026"/>
          <p:cNvSpPr>
            <a:spLocks noGrp="1" noRot="1" noChangeAspect="1" noChangeArrowheads="1" noTextEdit="1"/>
          </p:cNvSpPr>
          <p:nvPr>
            <p:ph type="sldImg"/>
          </p:nvPr>
        </p:nvSpPr>
        <p:spPr>
          <a:ln/>
        </p:spPr>
      </p:sp>
      <p:sp>
        <p:nvSpPr>
          <p:cNvPr id="161798" name="Rectangle 1027"/>
          <p:cNvSpPr>
            <a:spLocks noGrp="1" noChangeArrowheads="1"/>
          </p:cNvSpPr>
          <p:nvPr>
            <p:ph type="body" idx="1"/>
          </p:nvPr>
        </p:nvSpPr>
        <p:spPr>
          <a:noFill/>
          <a:ln/>
        </p:spPr>
        <p:txBody>
          <a:bodyPr/>
          <a:lstStyle/>
          <a:p>
            <a:pPr eaLnBrk="1" hangingPunct="1"/>
            <a:r>
              <a:rPr lang="en-US" smtClean="0"/>
              <a:t>PACM, p. 142: “Within each format-based series, the subseries can rely on such ‘unifying elements’ as function or genre, subject, or chronology. Series may also be divided into file units or times based on a format such as a single album. Archivists try to retain whatever arrangement scheme the creator used. Similar series can be made when an archivist imposes arrangement on material that arrived without discernible order.”</a:t>
            </a:r>
          </a:p>
          <a:p>
            <a:pPr eaLnBrk="1" hangingPunct="1"/>
            <a:r>
              <a:rPr lang="en-US" smtClean="0"/>
              <a:t>In this slide, the word ‘record’ is used to signify ‘photo’ for purposes of this workshop.</a:t>
            </a:r>
          </a:p>
          <a:p>
            <a:pPr eaLnBrk="1" hangingPunct="1"/>
            <a:r>
              <a:rPr lang="en-US" i="1" smtClean="0"/>
              <a:t>SAA Glossary </a:t>
            </a:r>
            <a:r>
              <a:rPr lang="en-US" smtClean="0"/>
              <a:t>definitions</a:t>
            </a:r>
          </a:p>
          <a:p>
            <a:pPr eaLnBrk="1" hangingPunct="1"/>
            <a:endParaRPr lang="en-US" i="1" smtClean="0"/>
          </a:p>
          <a:p>
            <a:pPr eaLnBrk="1" hangingPunct="1"/>
            <a:r>
              <a:rPr lang="en-US" smtClean="0"/>
              <a:t>Sorting mail on board a mail car, LC-USF34-012946-D, safety negative, 1938, by Arthur Rothstein, Overseas Picture Division, FSA/OWI Collection, Library of Congress Prints and Photographs Division, fsa8b14712.</a:t>
            </a:r>
          </a:p>
          <a:p>
            <a:pPr eaLnBrk="1" hangingPunct="1"/>
            <a:endParaRPr lang="en-US" i="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dt" sz="quarter" idx="1"/>
          </p:nvPr>
        </p:nvSpPr>
        <p:spPr>
          <a:noFill/>
        </p:spPr>
        <p:txBody>
          <a:bodyPr/>
          <a:lstStyle/>
          <a:p>
            <a:r>
              <a:rPr lang="en-US" smtClean="0"/>
              <a:t>Fall 2010</a:t>
            </a:r>
          </a:p>
        </p:txBody>
      </p:sp>
      <p:sp>
        <p:nvSpPr>
          <p:cNvPr id="163843" name="Rectangle 6"/>
          <p:cNvSpPr>
            <a:spLocks noGrp="1" noChangeArrowheads="1"/>
          </p:cNvSpPr>
          <p:nvPr>
            <p:ph type="ftr" sz="quarter" idx="4"/>
          </p:nvPr>
        </p:nvSpPr>
        <p:spPr>
          <a:noFill/>
        </p:spPr>
        <p:txBody>
          <a:bodyPr/>
          <a:lstStyle/>
          <a:p>
            <a:r>
              <a:rPr lang="en-US" smtClean="0"/>
              <a:t>Society of American Archivists</a:t>
            </a:r>
          </a:p>
        </p:txBody>
      </p:sp>
      <p:sp>
        <p:nvSpPr>
          <p:cNvPr id="163844" name="Rectangle 7"/>
          <p:cNvSpPr>
            <a:spLocks noGrp="1" noChangeArrowheads="1"/>
          </p:cNvSpPr>
          <p:nvPr>
            <p:ph type="sldNum" sz="quarter" idx="5"/>
          </p:nvPr>
        </p:nvSpPr>
        <p:spPr>
          <a:noFill/>
        </p:spPr>
        <p:txBody>
          <a:bodyPr/>
          <a:lstStyle/>
          <a:p>
            <a:fld id="{8A060B4C-CF79-4AE2-983D-FAECED9D2952}" type="slidenum">
              <a:rPr lang="en-US" smtClean="0"/>
              <a:pPr/>
              <a:t>14</a:t>
            </a:fld>
            <a:endParaRPr lang="en-US" smtClean="0"/>
          </a:p>
        </p:txBody>
      </p:sp>
      <p:sp>
        <p:nvSpPr>
          <p:cNvPr id="163845" name="Rectangle 2"/>
          <p:cNvSpPr>
            <a:spLocks noGrp="1" noRot="1" noChangeAspect="1" noChangeArrowheads="1" noTextEdit="1"/>
          </p:cNvSpPr>
          <p:nvPr>
            <p:ph type="sldImg"/>
          </p:nvPr>
        </p:nvSpPr>
        <p:spPr>
          <a:ln/>
        </p:spPr>
      </p:sp>
      <p:sp>
        <p:nvSpPr>
          <p:cNvPr id="163846" name="Rectangle 3"/>
          <p:cNvSpPr>
            <a:spLocks noGrp="1" noChangeArrowheads="1"/>
          </p:cNvSpPr>
          <p:nvPr>
            <p:ph type="body" idx="1"/>
          </p:nvPr>
        </p:nvSpPr>
        <p:spPr>
          <a:noFill/>
          <a:ln/>
        </p:spPr>
        <p:txBody>
          <a:bodyPr/>
          <a:lstStyle/>
          <a:p>
            <a:pPr eaLnBrk="1" hangingPunct="1"/>
            <a:r>
              <a:rPr lang="en-US" smtClean="0"/>
              <a:t>Washington, D.C. Deciding whether to buy the small can at twenty-five cents or the large can at sixty-seven cents at the Giant Food shopping center on Wisconsin Avenue, LC-USF34-100272-D, negative, June-July 1942, by Marjory Collins, FSA/OWI Collection, Library of Congress Prints and Photographs Division, fsa 8c36415.</a:t>
            </a:r>
          </a:p>
          <a:p>
            <a:pPr eaLnBrk="1" hangingPunct="1"/>
            <a:r>
              <a:rPr lang="en-US" smtClean="0"/>
              <a:t>PACM, p 142: “Physical format is frequently a primary criterion for establishing photographic series.”</a:t>
            </a:r>
          </a:p>
          <a:p>
            <a:pPr eaLnBrk="1" hangingPunct="1"/>
            <a:endParaRPr lang="en-US" smtClean="0"/>
          </a:p>
          <a:p>
            <a:pPr eaLnBrk="1" hangingPunct="1"/>
            <a:r>
              <a:rPr lang="en-US" smtClean="0"/>
              <a:t>Deleted: Rags. Collection and processing. A portion of the sorting room in a large Eastern rag processing plant. In this room new rag remnants, consisting chiefly of cuttings received from clothing factories, are sorted. The rags are classified and separated according to the type of cloth; colored rags are graded according to the ease with which they can be [end?], LC-USE6-D-002244, safety negative, 1942 Jan., by Howard Liberman, Overseas Picture Division, [subject is Baltimore], FSA/OWI Collection, Library of Congress Prints and Photographs Division, fsa 8b01625</a:t>
            </a:r>
          </a:p>
          <a:p>
            <a:pPr eaLnBrk="1" hangingPunct="1"/>
            <a:endParaRPr lang="en-US" smtClean="0"/>
          </a:p>
          <a:p>
            <a:pPr eaLnBrk="1" hangingPunct="1"/>
            <a:r>
              <a:rPr lang="en-US" smtClean="0"/>
              <a:t>Combine accessioning with physical arrangement and get preliminary descriptions. Compile container list and integrate with description &amp; cataloging.</a:t>
            </a:r>
          </a:p>
          <a:p>
            <a:pPr eaLnBrk="1" hangingPunct="1"/>
            <a:r>
              <a:rPr lang="en-US" smtClean="0"/>
              <a:t>Impact of arrangement on description, housing &amp; access.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a:spLocks noGrp="1" noChangeArrowheads="1"/>
          </p:cNvSpPr>
          <p:nvPr>
            <p:ph type="dt" sz="quarter" idx="1"/>
          </p:nvPr>
        </p:nvSpPr>
        <p:spPr>
          <a:noFill/>
        </p:spPr>
        <p:txBody>
          <a:bodyPr/>
          <a:lstStyle/>
          <a:p>
            <a:r>
              <a:rPr lang="en-US" smtClean="0"/>
              <a:t>Fall 2010</a:t>
            </a:r>
          </a:p>
        </p:txBody>
      </p:sp>
      <p:sp>
        <p:nvSpPr>
          <p:cNvPr id="164867" name="Rectangle 6"/>
          <p:cNvSpPr>
            <a:spLocks noGrp="1" noChangeArrowheads="1"/>
          </p:cNvSpPr>
          <p:nvPr>
            <p:ph type="ftr" sz="quarter" idx="4"/>
          </p:nvPr>
        </p:nvSpPr>
        <p:spPr>
          <a:noFill/>
        </p:spPr>
        <p:txBody>
          <a:bodyPr/>
          <a:lstStyle/>
          <a:p>
            <a:r>
              <a:rPr lang="en-US" smtClean="0"/>
              <a:t>Society of American Archivists</a:t>
            </a:r>
          </a:p>
        </p:txBody>
      </p:sp>
      <p:sp>
        <p:nvSpPr>
          <p:cNvPr id="164868" name="Rectangle 7"/>
          <p:cNvSpPr>
            <a:spLocks noGrp="1" noChangeArrowheads="1"/>
          </p:cNvSpPr>
          <p:nvPr>
            <p:ph type="sldNum" sz="quarter" idx="5"/>
          </p:nvPr>
        </p:nvSpPr>
        <p:spPr>
          <a:noFill/>
        </p:spPr>
        <p:txBody>
          <a:bodyPr/>
          <a:lstStyle/>
          <a:p>
            <a:fld id="{4574CFEE-E83A-497D-ADCB-B744CB4DF819}" type="slidenum">
              <a:rPr lang="en-US" smtClean="0"/>
              <a:pPr/>
              <a:t>15</a:t>
            </a:fld>
            <a:endParaRPr lang="en-US" smtClean="0"/>
          </a:p>
        </p:txBody>
      </p:sp>
      <p:sp>
        <p:nvSpPr>
          <p:cNvPr id="164869" name="Rectangle 2"/>
          <p:cNvSpPr>
            <a:spLocks noGrp="1" noRot="1" noChangeAspect="1" noChangeArrowheads="1" noTextEdit="1"/>
          </p:cNvSpPr>
          <p:nvPr>
            <p:ph type="sldImg"/>
          </p:nvPr>
        </p:nvSpPr>
        <p:spPr>
          <a:ln/>
        </p:spPr>
      </p:sp>
      <p:sp>
        <p:nvSpPr>
          <p:cNvPr id="164870" name="Rectangle 3"/>
          <p:cNvSpPr>
            <a:spLocks noGrp="1" noChangeArrowheads="1"/>
          </p:cNvSpPr>
          <p:nvPr>
            <p:ph type="body" idx="1"/>
          </p:nvPr>
        </p:nvSpPr>
        <p:spPr>
          <a:noFill/>
          <a:ln/>
        </p:spPr>
        <p:txBody>
          <a:bodyPr/>
          <a:lstStyle/>
          <a:p>
            <a:pPr eaLnBrk="1" hangingPunct="1"/>
            <a:r>
              <a:rPr lang="en-US" dirty="0" smtClean="0"/>
              <a:t>Kangaroo, 1876, Centennial Photographic</a:t>
            </a:r>
            <a:r>
              <a:rPr lang="en-US" baseline="0" dirty="0" smtClean="0"/>
              <a:t> Co., LOT 7756, cph3c00633, Library of Congress Prints and Photographs Division.  Temptation to add to existing grouping if already sizable and incomplete.</a:t>
            </a:r>
            <a:endParaRPr lang="en-US" dirty="0" smtClean="0"/>
          </a:p>
          <a:p>
            <a:pPr eaLnBrk="1" hangingPunct="1"/>
            <a:endParaRPr lang="en-US" dirty="0" smtClean="0"/>
          </a:p>
          <a:p>
            <a:pPr eaLnBrk="1" hangingPunct="1"/>
            <a:r>
              <a:rPr lang="en-US" dirty="0" smtClean="0"/>
              <a:t>Was typical practice for repositories to create subject files with photos from various sources interfiled according to subject or name (if biographical or geographical).  Strong drive to provide access (usually self-service) according to subject, genre and creator.  Smaller collections are often arranged into artificial groupings (provides context, examples are daguerreotype collections, Stieglitz collection, portrait collection), although this is not recommended for larger collections of photographs.  Even if assembling a collection in this way, continue to create and retain accession information.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a:spLocks noGrp="1" noChangeArrowheads="1"/>
          </p:cNvSpPr>
          <p:nvPr>
            <p:ph type="dt" sz="quarter" idx="1"/>
          </p:nvPr>
        </p:nvSpPr>
        <p:spPr>
          <a:noFill/>
        </p:spPr>
        <p:txBody>
          <a:bodyPr/>
          <a:lstStyle/>
          <a:p>
            <a:r>
              <a:rPr lang="en-US" smtClean="0"/>
              <a:t>Fall 2010</a:t>
            </a:r>
          </a:p>
        </p:txBody>
      </p:sp>
      <p:sp>
        <p:nvSpPr>
          <p:cNvPr id="165891" name="Rectangle 6"/>
          <p:cNvSpPr>
            <a:spLocks noGrp="1" noChangeArrowheads="1"/>
          </p:cNvSpPr>
          <p:nvPr>
            <p:ph type="ftr" sz="quarter" idx="4"/>
          </p:nvPr>
        </p:nvSpPr>
        <p:spPr>
          <a:noFill/>
        </p:spPr>
        <p:txBody>
          <a:bodyPr/>
          <a:lstStyle/>
          <a:p>
            <a:r>
              <a:rPr lang="en-US" smtClean="0"/>
              <a:t>Society of American Archivists</a:t>
            </a:r>
          </a:p>
        </p:txBody>
      </p:sp>
      <p:sp>
        <p:nvSpPr>
          <p:cNvPr id="165892" name="Rectangle 7"/>
          <p:cNvSpPr>
            <a:spLocks noGrp="1" noChangeArrowheads="1"/>
          </p:cNvSpPr>
          <p:nvPr>
            <p:ph type="sldNum" sz="quarter" idx="5"/>
          </p:nvPr>
        </p:nvSpPr>
        <p:spPr>
          <a:noFill/>
        </p:spPr>
        <p:txBody>
          <a:bodyPr/>
          <a:lstStyle/>
          <a:p>
            <a:fld id="{37D625C1-1063-467F-840E-F44A222B7579}" type="slidenum">
              <a:rPr lang="en-US" smtClean="0"/>
              <a:pPr/>
              <a:t>16</a:t>
            </a:fld>
            <a:endParaRPr lang="en-US" smtClean="0"/>
          </a:p>
        </p:txBody>
      </p:sp>
      <p:sp>
        <p:nvSpPr>
          <p:cNvPr id="165893" name="Rectangle 2"/>
          <p:cNvSpPr>
            <a:spLocks noGrp="1" noRot="1" noChangeAspect="1" noChangeArrowheads="1" noTextEdit="1"/>
          </p:cNvSpPr>
          <p:nvPr>
            <p:ph type="sldImg"/>
          </p:nvPr>
        </p:nvSpPr>
        <p:spPr>
          <a:ln/>
        </p:spPr>
      </p:sp>
      <p:sp>
        <p:nvSpPr>
          <p:cNvPr id="165894" name="Rectangle 3"/>
          <p:cNvSpPr>
            <a:spLocks noGrp="1" noChangeArrowheads="1"/>
          </p:cNvSpPr>
          <p:nvPr>
            <p:ph type="body" idx="1"/>
          </p:nvPr>
        </p:nvSpPr>
        <p:spPr>
          <a:noFill/>
          <a:ln/>
        </p:spPr>
        <p:txBody>
          <a:bodyPr/>
          <a:lstStyle/>
          <a:p>
            <a:pPr eaLnBrk="1" hangingPunct="1"/>
            <a:r>
              <a:rPr lang="en-US" smtClean="0"/>
              <a:t>Triplets, Katie, Annie and Francis Cleveland Brennan, born Dec. 17</a:t>
            </a:r>
            <a:r>
              <a:rPr lang="en-US" baseline="30000" smtClean="0"/>
              <a:t>th</a:t>
            </a:r>
            <a:r>
              <a:rPr lang="en-US" smtClean="0"/>
              <a:t>, 1890, LOT 12582, LC-USZ62-111765, ½ of stereoview, photographed and published by B.W. Kilburn, c1896. Cph3c11765, Library of Congress Prints and Photographs Division.</a:t>
            </a:r>
          </a:p>
          <a:p>
            <a:pPr eaLnBrk="1" hangingPunct="1"/>
            <a:endParaRPr lang="en-US" smtClean="0"/>
          </a:p>
          <a:p>
            <a:pPr eaLnBrk="1" hangingPunct="1"/>
            <a:r>
              <a:rPr lang="en-US" smtClean="0"/>
              <a:t>Same image in negatives, contact prints, enlargements, details, etc. each with different housing and handling requirements.</a:t>
            </a:r>
          </a:p>
          <a:p>
            <a:pPr eaLnBrk="1" hangingPunct="1"/>
            <a:r>
              <a:rPr lang="en-US" smtClean="0"/>
              <a:t>Systems for using numbers or codes to identify and link type and location of multiple generations.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dt" sz="quarter" idx="1"/>
          </p:nvPr>
        </p:nvSpPr>
        <p:spPr>
          <a:noFill/>
        </p:spPr>
        <p:txBody>
          <a:bodyPr/>
          <a:lstStyle/>
          <a:p>
            <a:r>
              <a:rPr lang="en-US" smtClean="0"/>
              <a:t>Fall 2010</a:t>
            </a:r>
          </a:p>
        </p:txBody>
      </p:sp>
      <p:sp>
        <p:nvSpPr>
          <p:cNvPr id="167939" name="Rectangle 6"/>
          <p:cNvSpPr>
            <a:spLocks noGrp="1" noChangeArrowheads="1"/>
          </p:cNvSpPr>
          <p:nvPr>
            <p:ph type="ftr" sz="quarter" idx="4"/>
          </p:nvPr>
        </p:nvSpPr>
        <p:spPr>
          <a:noFill/>
        </p:spPr>
        <p:txBody>
          <a:bodyPr/>
          <a:lstStyle/>
          <a:p>
            <a:r>
              <a:rPr lang="en-US" smtClean="0"/>
              <a:t>Society of American Archivists</a:t>
            </a:r>
          </a:p>
        </p:txBody>
      </p:sp>
      <p:sp>
        <p:nvSpPr>
          <p:cNvPr id="167940" name="Rectangle 7"/>
          <p:cNvSpPr>
            <a:spLocks noGrp="1" noChangeArrowheads="1"/>
          </p:cNvSpPr>
          <p:nvPr>
            <p:ph type="sldNum" sz="quarter" idx="5"/>
          </p:nvPr>
        </p:nvSpPr>
        <p:spPr>
          <a:noFill/>
        </p:spPr>
        <p:txBody>
          <a:bodyPr/>
          <a:lstStyle/>
          <a:p>
            <a:fld id="{91F49C11-3AA5-4630-8C55-0166E53FFAD5}" type="slidenum">
              <a:rPr lang="en-US" smtClean="0"/>
              <a:pPr/>
              <a:t>17</a:t>
            </a:fld>
            <a:endParaRPr lang="en-US" smtClean="0"/>
          </a:p>
        </p:txBody>
      </p:sp>
      <p:sp>
        <p:nvSpPr>
          <p:cNvPr id="167941" name="Rectangle 1026"/>
          <p:cNvSpPr>
            <a:spLocks noGrp="1" noRot="1" noChangeAspect="1" noChangeArrowheads="1" noTextEdit="1"/>
          </p:cNvSpPr>
          <p:nvPr>
            <p:ph type="sldImg"/>
          </p:nvPr>
        </p:nvSpPr>
        <p:spPr>
          <a:ln/>
        </p:spPr>
      </p:sp>
      <p:sp>
        <p:nvSpPr>
          <p:cNvPr id="167942" name="Rectangle 1027"/>
          <p:cNvSpPr>
            <a:spLocks noGrp="1" noChangeArrowheads="1"/>
          </p:cNvSpPr>
          <p:nvPr>
            <p:ph type="body" idx="1"/>
          </p:nvPr>
        </p:nvSpPr>
        <p:spPr>
          <a:noFill/>
          <a:ln/>
        </p:spPr>
        <p:txBody>
          <a:bodyPr/>
          <a:lstStyle/>
          <a:p>
            <a:pPr eaLnBrk="1" hangingPunct="1"/>
            <a:r>
              <a:rPr lang="en-US" smtClean="0"/>
              <a:t>A group sorting peas at the table in Ross’s Cannery, Seaford, Del. The little fellow in the photo is a full fledged sorter. He is 5 years of age. Many such children work steadily in the Cannery, and some of them work at the machines. Location: Seaford, Delaware, LOT 7476, no. 1594, LC-DIG-nclc-00797, 1910 June, Lewis Wickes Hine, photo in Canneries album, Photographs from the records of the National Child Labor Committee (U.S.), Library of Congress Prints and Photographs Division.</a:t>
            </a:r>
          </a:p>
          <a:p>
            <a:pPr eaLnBrk="1" hangingPunct="1"/>
            <a:r>
              <a:rPr lang="en-US" smtClean="0"/>
              <a:t>True for many aspects of managing photo archives, particularly for processing efforts.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a:ln/>
        </p:spPr>
      </p:sp>
      <p:sp>
        <p:nvSpPr>
          <p:cNvPr id="67587" name="Notes Placeholder 2"/>
          <p:cNvSpPr>
            <a:spLocks noGrp="1"/>
          </p:cNvSpPr>
          <p:nvPr>
            <p:ph type="body" idx="1"/>
          </p:nvPr>
        </p:nvSpPr>
        <p:spPr>
          <a:noFill/>
          <a:ln/>
        </p:spPr>
        <p:txBody>
          <a:bodyPr/>
          <a:lstStyle/>
          <a:p>
            <a:r>
              <a:rPr lang="en-US" smtClean="0">
                <a:ea typeface="ＭＳ Ｐゴシック" pitchFamily="34" charset="-128"/>
              </a:rPr>
              <a:t>This problem is not so atypical</a:t>
            </a:r>
          </a:p>
          <a:p>
            <a:r>
              <a:rPr lang="en-US" smtClean="0">
                <a:ea typeface="ＭＳ Ｐゴシック" pitchFamily="34" charset="-128"/>
              </a:rPr>
              <a:t>Even without handing damage is happening. </a:t>
            </a:r>
          </a:p>
          <a:p>
            <a:endParaRPr lang="en-US" smtClean="0">
              <a:ea typeface="ＭＳ Ｐゴシック" pitchFamily="34" charset="-128"/>
            </a:endParaRPr>
          </a:p>
        </p:txBody>
      </p:sp>
      <p:sp>
        <p:nvSpPr>
          <p:cNvPr id="67588" name="Date Placeholder 3"/>
          <p:cNvSpPr>
            <a:spLocks noGrp="1"/>
          </p:cNvSpPr>
          <p:nvPr>
            <p:ph type="dt" sz="quarter" idx="1"/>
          </p:nvPr>
        </p:nvSpPr>
        <p:spPr>
          <a:noFill/>
        </p:spPr>
        <p:txBody>
          <a:bodyPr/>
          <a:lstStyle/>
          <a:p>
            <a:r>
              <a:rPr lang="en-US" smtClean="0"/>
              <a:t>Fall 2010</a:t>
            </a:r>
            <a:endParaRPr lang="en-US"/>
          </a:p>
        </p:txBody>
      </p:sp>
      <p:sp>
        <p:nvSpPr>
          <p:cNvPr id="67589" name="Footer Placeholder 4"/>
          <p:cNvSpPr>
            <a:spLocks noGrp="1"/>
          </p:cNvSpPr>
          <p:nvPr>
            <p:ph type="ftr" sz="quarter" idx="4"/>
          </p:nvPr>
        </p:nvSpPr>
        <p:spPr>
          <a:noFill/>
        </p:spPr>
        <p:txBody>
          <a:bodyPr/>
          <a:lstStyle/>
          <a:p>
            <a:r>
              <a:rPr lang="en-US"/>
              <a:t>Society of American Archivists</a:t>
            </a:r>
          </a:p>
        </p:txBody>
      </p:sp>
      <p:sp>
        <p:nvSpPr>
          <p:cNvPr id="6" name="Slide Number Placeholder 5"/>
          <p:cNvSpPr>
            <a:spLocks noGrp="1"/>
          </p:cNvSpPr>
          <p:nvPr>
            <p:ph type="sldNum" sz="quarter" idx="5"/>
          </p:nvPr>
        </p:nvSpPr>
        <p:spPr/>
        <p:txBody>
          <a:bodyPr/>
          <a:lstStyle/>
          <a:p>
            <a:fld id="{C547C45A-947D-4DEC-B57D-0FCFDB2767CC}"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eaLnBrk="1" hangingPunct="1">
              <a:buFontTx/>
              <a:buChar char="•"/>
            </a:pPr>
            <a:r>
              <a:rPr lang="en-US" sz="1100" dirty="0" smtClean="0">
                <a:ea typeface="ＭＳ Ｐゴシック" pitchFamily="34" charset="-128"/>
              </a:rPr>
              <a:t>Develop policies and write them up for all staff and users to follow.  Post them for everyone to see.  Don’t’ assume people know this stuff.  Such as pulling the envelope away from the sleeve or envelope.  Not </a:t>
            </a:r>
            <a:r>
              <a:rPr lang="en-US" sz="1100" dirty="0" err="1" smtClean="0">
                <a:ea typeface="ＭＳ Ｐゴシック" pitchFamily="34" charset="-128"/>
              </a:rPr>
              <a:t>grippin</a:t>
            </a:r>
            <a:r>
              <a:rPr lang="en-US" sz="1100" dirty="0" smtClean="0">
                <a:ea typeface="ＭＳ Ｐゴシック" pitchFamily="34" charset="-128"/>
              </a:rPr>
              <a:t> </a:t>
            </a:r>
            <a:r>
              <a:rPr lang="en-US" sz="1100" dirty="0" err="1" smtClean="0">
                <a:ea typeface="ＭＳ Ｐゴシック" pitchFamily="34" charset="-128"/>
              </a:rPr>
              <a:t>phtoographs</a:t>
            </a:r>
            <a:r>
              <a:rPr lang="en-US" sz="1100" dirty="0" smtClean="0">
                <a:ea typeface="ＭＳ Ｐゴシック" pitchFamily="34" charset="-128"/>
              </a:rPr>
              <a:t> </a:t>
            </a:r>
            <a:r>
              <a:rPr lang="en-US" sz="1100" dirty="0" err="1" smtClean="0">
                <a:ea typeface="ＭＳ Ｐゴシック" pitchFamily="34" charset="-128"/>
              </a:rPr>
              <a:t>betewen</a:t>
            </a:r>
            <a:r>
              <a:rPr lang="en-US" sz="1100" dirty="0" smtClean="0">
                <a:ea typeface="ＭＳ Ｐゴシック" pitchFamily="34" charset="-128"/>
              </a:rPr>
              <a:t> your fingers.  Holding with two hands, things that we discussed yesterday.  </a:t>
            </a:r>
          </a:p>
          <a:p>
            <a:pPr eaLnBrk="1" hangingPunct="1">
              <a:buFontTx/>
              <a:buChar char="•"/>
            </a:pPr>
            <a:r>
              <a:rPr lang="en-US" sz="1100" dirty="0" smtClean="0">
                <a:ea typeface="ＭＳ Ｐゴシック" pitchFamily="34" charset="-128"/>
              </a:rPr>
              <a:t>Individually sleeve if you have the money, if not it’s ok to group </a:t>
            </a:r>
            <a:br>
              <a:rPr lang="en-US" sz="1100" dirty="0" smtClean="0">
                <a:ea typeface="ＭＳ Ｐゴシック" pitchFamily="34" charset="-128"/>
              </a:rPr>
            </a:br>
            <a:r>
              <a:rPr lang="en-US" sz="1100" dirty="0" smtClean="0">
                <a:ea typeface="ＭＳ Ｐゴシック" pitchFamily="34" charset="-128"/>
              </a:rPr>
              <a:t>However, you want to avoid slumping, so </a:t>
            </a:r>
            <a:r>
              <a:rPr lang="en-US" sz="1100" dirty="0" err="1" smtClean="0">
                <a:ea typeface="ＭＳ Ｐゴシック" pitchFamily="34" charset="-128"/>
              </a:rPr>
              <a:t>physicall</a:t>
            </a:r>
            <a:r>
              <a:rPr lang="en-US" sz="1100" dirty="0" smtClean="0">
                <a:ea typeface="ＭＳ Ｐゴシック" pitchFamily="34" charset="-128"/>
              </a:rPr>
              <a:t> support for vertically filed items.  </a:t>
            </a:r>
          </a:p>
          <a:p>
            <a:pPr eaLnBrk="1" hangingPunct="1">
              <a:buFontTx/>
              <a:buChar char="•"/>
            </a:pPr>
            <a:r>
              <a:rPr lang="en-US" sz="1100" dirty="0" smtClean="0">
                <a:ea typeface="ＭＳ Ｐゴシック" pitchFamily="34" charset="-128"/>
              </a:rPr>
              <a:t>Smaller than 11 x 14 goes into document storage box vertical storage</a:t>
            </a:r>
          </a:p>
          <a:p>
            <a:pPr eaLnBrk="1" hangingPunct="1">
              <a:buFontTx/>
              <a:buChar char="•"/>
            </a:pPr>
            <a:r>
              <a:rPr lang="en-US" sz="1100" dirty="0" smtClean="0">
                <a:ea typeface="ＭＳ Ｐゴシック" pitchFamily="34" charset="-128"/>
              </a:rPr>
              <a:t>larger than 11 x 14 should go into a flat storage box.  </a:t>
            </a:r>
            <a:r>
              <a:rPr lang="en-US" sz="1100" dirty="0" err="1" smtClean="0">
                <a:ea typeface="ＭＳ Ｐゴシック" pitchFamily="34" charset="-128"/>
              </a:rPr>
              <a:t>Sleeving</a:t>
            </a:r>
            <a:r>
              <a:rPr lang="en-US" sz="1100" dirty="0" smtClean="0">
                <a:ea typeface="ＭＳ Ｐゴシック" pitchFamily="34" charset="-128"/>
              </a:rPr>
              <a:t> applies.  </a:t>
            </a:r>
          </a:p>
          <a:p>
            <a:pPr eaLnBrk="1" hangingPunct="1">
              <a:buFontTx/>
              <a:buChar char="•"/>
            </a:pPr>
            <a:r>
              <a:rPr lang="en-US" sz="1100" dirty="0" smtClean="0">
                <a:ea typeface="ＭＳ Ｐゴシック" pitchFamily="34" charset="-128"/>
              </a:rPr>
              <a:t>Ideally if you have mixed collections   separate formats and store like with like.  Glass with glass, paper with paper, film with film.  Also applies to physical formats Stereo with Stereo.  Uses less space, allows for proper support of items and can be chemically important:  nitrate/acetate   also color.</a:t>
            </a:r>
          </a:p>
          <a:p>
            <a:pPr eaLnBrk="1" hangingPunct="1">
              <a:buFontTx/>
              <a:buChar char="•"/>
            </a:pPr>
            <a:r>
              <a:rPr lang="en-US" sz="1100" dirty="0" smtClean="0">
                <a:ea typeface="ＭＳ Ｐゴシック" pitchFamily="34" charset="-128"/>
              </a:rPr>
              <a:t>In mixed collections items may have different storage needs.  Film color </a:t>
            </a:r>
            <a:r>
              <a:rPr lang="en-US" sz="1100" dirty="0" err="1" smtClean="0">
                <a:ea typeface="ＭＳ Ｐゴシック" pitchFamily="34" charset="-128"/>
              </a:rPr>
              <a:t>vs</a:t>
            </a:r>
            <a:r>
              <a:rPr lang="en-US" sz="1100" dirty="0" smtClean="0">
                <a:ea typeface="ＭＳ Ｐゴシック" pitchFamily="34" charset="-128"/>
              </a:rPr>
              <a:t> prints.  Don’t want to waste valuable storage space if you haven’t segregated the color out.</a:t>
            </a:r>
          </a:p>
          <a:p>
            <a:pPr eaLnBrk="1" hangingPunct="1">
              <a:buFontTx/>
              <a:buChar char="•"/>
            </a:pPr>
            <a:r>
              <a:rPr lang="en-US" sz="1100" dirty="0" smtClean="0">
                <a:ea typeface="ＭＳ Ｐゴシック" pitchFamily="34" charset="-128"/>
              </a:rPr>
              <a:t>Glass plates stored long edge vertically if in good condition.  Otherwise if broken a custom made sink mat that separates individually pieces so edges don’t grind</a:t>
            </a:r>
          </a:p>
          <a:p>
            <a:pPr eaLnBrk="1" hangingPunct="1">
              <a:buFontTx/>
              <a:buChar char="•"/>
            </a:pPr>
            <a:endParaRPr lang="en-US" sz="1100" dirty="0" smtClean="0">
              <a:ea typeface="ＭＳ Ｐゴシック" pitchFamily="34" charset="-128"/>
            </a:endParaRPr>
          </a:p>
          <a:p>
            <a:pPr eaLnBrk="1" hangingPunct="1">
              <a:buFontTx/>
              <a:buChar char="•"/>
            </a:pPr>
            <a:endParaRPr lang="en-US" sz="1100" dirty="0" smtClean="0">
              <a:ea typeface="ＭＳ Ｐゴシック" pitchFamily="34" charset="-128"/>
            </a:endParaRPr>
          </a:p>
          <a:p>
            <a:pPr eaLnBrk="1" hangingPunct="1">
              <a:buFontTx/>
              <a:buChar char="•"/>
            </a:pPr>
            <a:r>
              <a:rPr lang="en-US" sz="1100" dirty="0" smtClean="0">
                <a:ea typeface="ＭＳ Ｐゴシック" pitchFamily="34" charset="-128"/>
              </a:rPr>
              <a:t>IF resources are limited (when are they not), then need to </a:t>
            </a:r>
            <a:r>
              <a:rPr lang="en-US" sz="1100" dirty="0" err="1" smtClean="0">
                <a:ea typeface="ＭＳ Ｐゴシック" pitchFamily="34" charset="-128"/>
              </a:rPr>
              <a:t>priotize</a:t>
            </a:r>
            <a:r>
              <a:rPr lang="en-US" sz="1100" dirty="0" smtClean="0">
                <a:ea typeface="ＭＳ Ｐゴシック" pitchFamily="34" charset="-128"/>
              </a:rPr>
              <a:t> what gets your best </a:t>
            </a:r>
            <a:r>
              <a:rPr lang="en-US" sz="1100" dirty="0" err="1" smtClean="0">
                <a:ea typeface="ＭＳ Ｐゴシック" pitchFamily="34" charset="-128"/>
              </a:rPr>
              <a:t>envioronmental</a:t>
            </a:r>
            <a:r>
              <a:rPr lang="en-US" sz="1100" dirty="0" smtClean="0">
                <a:ea typeface="ＭＳ Ｐゴシック" pitchFamily="34" charset="-128"/>
              </a:rPr>
              <a:t> conditions.  </a:t>
            </a:r>
          </a:p>
          <a:p>
            <a:pPr eaLnBrk="1" hangingPunct="1">
              <a:buFontTx/>
              <a:buChar char="•"/>
            </a:pPr>
            <a:endParaRPr lang="en-US" sz="1100" dirty="0" smtClean="0">
              <a:ea typeface="ＭＳ Ｐゴシック" pitchFamily="34" charset="-128"/>
            </a:endParaRPr>
          </a:p>
          <a:p>
            <a:pPr eaLnBrk="1" hangingPunct="1"/>
            <a:endParaRPr lang="en-US" sz="1100" dirty="0" smtClean="0">
              <a:ea typeface="ＭＳ Ｐゴシック" pitchFamily="34" charset="-128"/>
            </a:endParaRPr>
          </a:p>
          <a:p>
            <a:endParaRPr lang="en-US" sz="1100" dirty="0" smtClean="0">
              <a:ea typeface="ＭＳ Ｐゴシック" pitchFamily="34" charset="-128"/>
            </a:endParaRPr>
          </a:p>
        </p:txBody>
      </p:sp>
      <p:sp>
        <p:nvSpPr>
          <p:cNvPr id="43012" name="Date Placeholder 3"/>
          <p:cNvSpPr>
            <a:spLocks noGrp="1"/>
          </p:cNvSpPr>
          <p:nvPr>
            <p:ph type="dt" sz="quarter" idx="1"/>
          </p:nvPr>
        </p:nvSpPr>
        <p:spPr>
          <a:noFill/>
        </p:spPr>
        <p:txBody>
          <a:bodyPr/>
          <a:lstStyle/>
          <a:p>
            <a:r>
              <a:rPr lang="en-US" smtClean="0"/>
              <a:t>Fall 2010</a:t>
            </a:r>
            <a:endParaRPr lang="en-US"/>
          </a:p>
        </p:txBody>
      </p:sp>
      <p:sp>
        <p:nvSpPr>
          <p:cNvPr id="43013" name="Footer Placeholder 4"/>
          <p:cNvSpPr>
            <a:spLocks noGrp="1"/>
          </p:cNvSpPr>
          <p:nvPr>
            <p:ph type="ftr" sz="quarter" idx="4"/>
          </p:nvPr>
        </p:nvSpPr>
        <p:spPr>
          <a:noFill/>
        </p:spPr>
        <p:txBody>
          <a:bodyPr/>
          <a:lstStyle/>
          <a:p>
            <a:r>
              <a:rPr lang="en-US"/>
              <a:t>Society of American Archivists</a:t>
            </a:r>
          </a:p>
        </p:txBody>
      </p:sp>
      <p:sp>
        <p:nvSpPr>
          <p:cNvPr id="6" name="Slide Number Placeholder 5"/>
          <p:cNvSpPr>
            <a:spLocks noGrp="1"/>
          </p:cNvSpPr>
          <p:nvPr>
            <p:ph type="sldNum" sz="quarter" idx="5"/>
          </p:nvPr>
        </p:nvSpPr>
        <p:spPr/>
        <p:txBody>
          <a:bodyPr/>
          <a:lstStyle/>
          <a:p>
            <a:fld id="{952FAA7E-2E2F-47A1-93C6-70BE68980F7A}"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Grp="1" noChangeArrowheads="1"/>
          </p:cNvSpPr>
          <p:nvPr>
            <p:ph type="dt" sz="quarter" idx="1"/>
          </p:nvPr>
        </p:nvSpPr>
        <p:spPr>
          <a:noFill/>
        </p:spPr>
        <p:txBody>
          <a:bodyPr/>
          <a:lstStyle/>
          <a:p>
            <a:r>
              <a:rPr lang="en-US" smtClean="0"/>
              <a:t>Fall 2010</a:t>
            </a:r>
          </a:p>
        </p:txBody>
      </p:sp>
      <p:sp>
        <p:nvSpPr>
          <p:cNvPr id="144387" name="Rectangle 6"/>
          <p:cNvSpPr>
            <a:spLocks noGrp="1" noChangeArrowheads="1"/>
          </p:cNvSpPr>
          <p:nvPr>
            <p:ph type="ftr" sz="quarter" idx="4"/>
          </p:nvPr>
        </p:nvSpPr>
        <p:spPr>
          <a:noFill/>
        </p:spPr>
        <p:txBody>
          <a:bodyPr/>
          <a:lstStyle/>
          <a:p>
            <a:r>
              <a:rPr lang="en-US" smtClean="0"/>
              <a:t>Society of American Archivists</a:t>
            </a:r>
          </a:p>
        </p:txBody>
      </p:sp>
      <p:sp>
        <p:nvSpPr>
          <p:cNvPr id="144388" name="Rectangle 7"/>
          <p:cNvSpPr>
            <a:spLocks noGrp="1" noChangeArrowheads="1"/>
          </p:cNvSpPr>
          <p:nvPr>
            <p:ph type="sldNum" sz="quarter" idx="5"/>
          </p:nvPr>
        </p:nvSpPr>
        <p:spPr>
          <a:noFill/>
        </p:spPr>
        <p:txBody>
          <a:bodyPr/>
          <a:lstStyle/>
          <a:p>
            <a:fld id="{1DCD0983-A342-4826-B11B-C686000C0939}" type="slidenum">
              <a:rPr lang="en-US" smtClean="0"/>
              <a:pPr/>
              <a:t>2</a:t>
            </a:fld>
            <a:endParaRPr lang="en-US" smtClean="0"/>
          </a:p>
        </p:txBody>
      </p:sp>
      <p:sp>
        <p:nvSpPr>
          <p:cNvPr id="144389" name="Rectangle 2"/>
          <p:cNvSpPr>
            <a:spLocks noGrp="1" noRot="1" noChangeAspect="1" noChangeArrowheads="1" noTextEdit="1"/>
          </p:cNvSpPr>
          <p:nvPr>
            <p:ph type="sldImg"/>
          </p:nvPr>
        </p:nvSpPr>
        <p:spPr>
          <a:ln/>
        </p:spPr>
      </p:sp>
      <p:sp>
        <p:nvSpPr>
          <p:cNvPr id="144390" name="Rectangle 3"/>
          <p:cNvSpPr>
            <a:spLocks noGrp="1" noChangeArrowheads="1"/>
          </p:cNvSpPr>
          <p:nvPr>
            <p:ph type="body" idx="1"/>
          </p:nvPr>
        </p:nvSpPr>
        <p:spPr>
          <a:noFill/>
          <a:ln/>
        </p:spPr>
        <p:txBody>
          <a:bodyPr/>
          <a:lstStyle/>
          <a:p>
            <a:pPr eaLnBrk="1" hangingPunct="1"/>
            <a:r>
              <a:rPr lang="en-US" sz="1050" b="1" dirty="0" smtClean="0"/>
              <a:t>Classroom</a:t>
            </a:r>
            <a:r>
              <a:rPr lang="en-US" sz="1050" dirty="0" smtClean="0"/>
              <a:t> </a:t>
            </a:r>
            <a:r>
              <a:rPr lang="en-US" sz="1050" b="1" dirty="0" smtClean="0"/>
              <a:t>in</a:t>
            </a:r>
            <a:r>
              <a:rPr lang="en-US" sz="1050" dirty="0" smtClean="0"/>
              <a:t> </a:t>
            </a:r>
            <a:r>
              <a:rPr lang="en-US" sz="1050" b="1" dirty="0" smtClean="0"/>
              <a:t>a</a:t>
            </a:r>
            <a:r>
              <a:rPr lang="en-US" sz="1050" dirty="0" smtClean="0"/>
              <a:t> </a:t>
            </a:r>
            <a:r>
              <a:rPr lang="en-US" sz="1050" b="1" dirty="0" smtClean="0"/>
              <a:t>grade</a:t>
            </a:r>
            <a:r>
              <a:rPr lang="en-US" sz="1050" dirty="0" smtClean="0"/>
              <a:t> </a:t>
            </a:r>
            <a:r>
              <a:rPr lang="en-US" sz="1050" b="1" dirty="0" smtClean="0"/>
              <a:t>school</a:t>
            </a:r>
            <a:r>
              <a:rPr lang="en-US" sz="1050" dirty="0" smtClean="0"/>
              <a:t> of </a:t>
            </a:r>
            <a:r>
              <a:rPr lang="en-US" sz="1050" b="1" dirty="0" smtClean="0"/>
              <a:t>San</a:t>
            </a:r>
            <a:r>
              <a:rPr lang="en-US" sz="1050" dirty="0" smtClean="0"/>
              <a:t> </a:t>
            </a:r>
            <a:r>
              <a:rPr lang="en-US" sz="1050" b="1" dirty="0" smtClean="0"/>
              <a:t>Leandro</a:t>
            </a:r>
            <a:r>
              <a:rPr lang="en-US" sz="1050" dirty="0" smtClean="0"/>
              <a:t>, California. All children with their hands raised are of Portuguese descent, and are proud of it, 1942 Apr., Russell Lee, FSA-OWI, LC P&amp;P, fsa8d04058.</a:t>
            </a:r>
          </a:p>
          <a:p>
            <a:pPr eaLnBrk="1" hangingPunct="1"/>
            <a:endParaRPr lang="en-US" sz="1050" dirty="0" smtClean="0"/>
          </a:p>
          <a:p>
            <a:pPr eaLnBrk="1" hangingPunct="1"/>
            <a:r>
              <a:rPr lang="en-US" sz="1050" dirty="0" smtClean="0"/>
              <a:t>Tour Comments</a:t>
            </a:r>
          </a:p>
          <a:p>
            <a:pPr eaLnBrk="1" hangingPunct="1"/>
            <a:endParaRPr lang="en-US" sz="1050" dirty="0" smtClean="0"/>
          </a:p>
          <a:p>
            <a:pPr eaLnBrk="1" hangingPunct="1"/>
            <a:r>
              <a:rPr lang="en-US" sz="1050" dirty="0" smtClean="0"/>
              <a:t>WAVR: Scoring</a:t>
            </a:r>
          </a:p>
          <a:p>
            <a:pPr eaLnBrk="1" hangingPunct="1">
              <a:buFont typeface="Arial" pitchFamily="34" charset="0"/>
              <a:buNone/>
            </a:pPr>
            <a:r>
              <a:rPr lang="en-US" sz="1050" dirty="0" smtClean="0"/>
              <a:t>Issues:</a:t>
            </a:r>
            <a:r>
              <a:rPr lang="en-US" sz="1050" baseline="0" dirty="0" smtClean="0"/>
              <a:t> </a:t>
            </a:r>
          </a:p>
          <a:p>
            <a:pPr eaLnBrk="1" hangingPunct="1">
              <a:buFont typeface="Arial" pitchFamily="34" charset="0"/>
              <a:buChar char="•"/>
            </a:pPr>
            <a:r>
              <a:rPr lang="en-US" sz="1050" baseline="0" dirty="0" smtClean="0"/>
              <a:t>As much about repository ID and needs as about the offer</a:t>
            </a:r>
          </a:p>
          <a:p>
            <a:pPr eaLnBrk="1" hangingPunct="1">
              <a:buFont typeface="Arial" pitchFamily="34" charset="0"/>
              <a:buChar char="•"/>
            </a:pPr>
            <a:r>
              <a:rPr lang="en-US" sz="1050" baseline="0" dirty="0" err="1" smtClean="0"/>
              <a:t>Negs</a:t>
            </a:r>
            <a:r>
              <a:rPr lang="en-US" sz="1050" baseline="0" dirty="0" smtClean="0"/>
              <a:t> as asset (true master) or liability ($$$) </a:t>
            </a:r>
            <a:r>
              <a:rPr lang="en-US" sz="1050" baseline="0" dirty="0" err="1" smtClean="0"/>
              <a:t>dep</a:t>
            </a:r>
            <a:r>
              <a:rPr lang="en-US" sz="1050" baseline="0" dirty="0" smtClean="0"/>
              <a:t> on </a:t>
            </a:r>
            <a:r>
              <a:rPr lang="en-US" sz="1050" baseline="0" dirty="0" err="1" smtClean="0"/>
              <a:t>artifactual</a:t>
            </a:r>
            <a:r>
              <a:rPr lang="en-US" sz="1050" baseline="0" dirty="0" smtClean="0"/>
              <a:t> value. value of preserving </a:t>
            </a:r>
            <a:r>
              <a:rPr lang="en-US" sz="1050" baseline="0" dirty="0" err="1" smtClean="0"/>
              <a:t>negs</a:t>
            </a:r>
            <a:r>
              <a:rPr lang="en-US" sz="1050" baseline="0" dirty="0" smtClean="0"/>
              <a:t>/color in increasingly digital world; concern about digital copy overtaking original</a:t>
            </a:r>
          </a:p>
          <a:p>
            <a:pPr eaLnBrk="1" hangingPunct="1">
              <a:buFont typeface="Arial" pitchFamily="34" charset="0"/>
              <a:buChar char="•"/>
            </a:pPr>
            <a:r>
              <a:rPr lang="en-US" sz="1050" baseline="0" dirty="0" smtClean="0"/>
              <a:t>Rights never </a:t>
            </a:r>
            <a:r>
              <a:rPr lang="en-US" sz="1050" baseline="0" dirty="0" err="1" smtClean="0"/>
              <a:t>clearcut</a:t>
            </a:r>
            <a:endParaRPr lang="en-US" sz="1050" baseline="0" dirty="0" smtClean="0"/>
          </a:p>
          <a:p>
            <a:pPr eaLnBrk="1" hangingPunct="1">
              <a:buFont typeface="Arial" pitchFamily="34" charset="0"/>
              <a:buChar char="•"/>
            </a:pPr>
            <a:r>
              <a:rPr lang="en-US" sz="1050" baseline="0" dirty="0" smtClean="0"/>
              <a:t>Lack of staff expertise</a:t>
            </a:r>
          </a:p>
          <a:p>
            <a:pPr eaLnBrk="1" hangingPunct="1"/>
            <a:r>
              <a:rPr lang="en-US" sz="1050" baseline="0" dirty="0" smtClean="0"/>
              <a:t>WAVR Events: Retention schedule-intent not to dump on state archives but to increase cooperation and partnership (or idea of it) bet. similar repositories; mission not always in step with reality. Low legal risk since already part of holdings. Privacy issues with some visitors/volunteers but negligible. Grip and grin or mastery? WAVR already has some rights. What is gained by keeping </a:t>
            </a:r>
            <a:r>
              <a:rPr lang="en-US" sz="1050" baseline="0" dirty="0" err="1" smtClean="0"/>
              <a:t>negs</a:t>
            </a:r>
            <a:r>
              <a:rPr lang="en-US" sz="1050" baseline="0" dirty="0" smtClean="0"/>
              <a:t> at WAVR?</a:t>
            </a:r>
          </a:p>
          <a:p>
            <a:pPr eaLnBrk="1" hangingPunct="1"/>
            <a:r>
              <a:rPr lang="en-US" sz="1050" baseline="0" dirty="0" smtClean="0"/>
              <a:t>PORTRAIT: No permission statements. Legal risk if not dead. Rodents not huge threat. Static/posed photos. Interpretation of names in logbook could be problematic, logbook as valuable to genealogy. </a:t>
            </a:r>
          </a:p>
          <a:p>
            <a:pPr eaLnBrk="1" hangingPunct="1"/>
            <a:r>
              <a:rPr lang="en-US" sz="1050" baseline="0" dirty="0" smtClean="0"/>
              <a:t>MORGUE: Photos with publication as intent. Active BIOG and SUBJ. microfilm of newspaper available. Wire service as exception.  Associational value higher since newspaper is in archive. More bang for buck w/biog than port.</a:t>
            </a:r>
            <a:endParaRPr lang="en-US" sz="105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a:ln/>
        </p:spPr>
      </p:sp>
      <p:sp>
        <p:nvSpPr>
          <p:cNvPr id="45059" name="Notes Placeholder 2"/>
          <p:cNvSpPr>
            <a:spLocks noGrp="1"/>
          </p:cNvSpPr>
          <p:nvPr>
            <p:ph type="body" idx="1"/>
          </p:nvPr>
        </p:nvSpPr>
        <p:spPr>
          <a:noFill/>
          <a:ln/>
        </p:spPr>
        <p:txBody>
          <a:bodyPr/>
          <a:lstStyle/>
          <a:p>
            <a:pPr defTabSz="457200"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ea typeface="ＭＳ Ｐゴシック" pitchFamily="34" charset="-128"/>
                <a:cs typeface="Arial" charset="0"/>
              </a:rPr>
              <a:t>Use solvent markers (like Sharpies) to mark plastic enclosures; mark outside of image area </a:t>
            </a:r>
          </a:p>
          <a:p>
            <a:pPr defTabSz="457200"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ea typeface="ＭＳ Ｐゴシック" pitchFamily="34" charset="-128"/>
                <a:cs typeface="Arial" charset="0"/>
              </a:rPr>
              <a:t>Permanent but removable.  </a:t>
            </a:r>
          </a:p>
          <a:p>
            <a:pPr defTabSz="457200"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ea typeface="ＭＳ Ｐゴシック" pitchFamily="34" charset="-128"/>
                <a:cs typeface="Arial" charset="0"/>
              </a:rPr>
              <a:t>Mark as litt</a:t>
            </a:r>
            <a:r>
              <a:rPr lang="en-US" smtClean="0">
                <a:ea typeface="ＭＳ Ｐゴシック" pitchFamily="34" charset="-128"/>
                <a:cs typeface="Arial" charset="0"/>
              </a:rPr>
              <a:t>le</a:t>
            </a:r>
            <a:r>
              <a:rPr lang="en-GB" smtClean="0">
                <a:ea typeface="ＭＳ Ｐゴシック" pitchFamily="34" charset="-128"/>
                <a:cs typeface="Arial" charset="0"/>
              </a:rPr>
              <a:t> as possible  </a:t>
            </a:r>
          </a:p>
          <a:p>
            <a:pPr defTabSz="457200"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ea typeface="ＭＳ Ｐゴシック" pitchFamily="34" charset="-128"/>
                <a:cs typeface="Arial" charset="0"/>
              </a:rPr>
              <a:t>Mark enclosures over the item itself  </a:t>
            </a:r>
          </a:p>
          <a:p>
            <a:pPr defTabSz="457200"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ea typeface="ＭＳ Ｐゴシック" pitchFamily="34" charset="-128"/>
                <a:cs typeface="Arial" charset="0"/>
              </a:rPr>
              <a:t>Pens (like pigma pens)  non-image area</a:t>
            </a:r>
          </a:p>
          <a:p>
            <a:pPr defTabSz="457200"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ea typeface="ＭＳ Ｐゴシック" pitchFamily="34" charset="-128"/>
                <a:cs typeface="Arial" charset="0"/>
              </a:rPr>
              <a:t>Inks may stain or bleed and made promote fading of the image.  </a:t>
            </a:r>
          </a:p>
          <a:p>
            <a:pPr defTabSz="457200"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ea typeface="ＭＳ Ｐゴシック" pitchFamily="34" charset="-128"/>
                <a:cs typeface="Arial" charset="0"/>
              </a:rPr>
              <a:t>If must : </a:t>
            </a:r>
          </a:p>
          <a:p>
            <a:pPr defTabSz="457200"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ＭＳ Ｐゴシック" pitchFamily="34" charset="-128"/>
                <a:cs typeface="Arial" charset="0"/>
              </a:rPr>
              <a:t>W</a:t>
            </a:r>
            <a:r>
              <a:rPr lang="en-GB" smtClean="0">
                <a:ea typeface="ＭＳ Ｐゴシック" pitchFamily="34" charset="-128"/>
                <a:cs typeface="Arial" charset="0"/>
              </a:rPr>
              <a:t>ater nonsoluble </a:t>
            </a:r>
          </a:p>
          <a:p>
            <a:pPr defTabSz="457200"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ＭＳ Ｐゴシック" pitchFamily="34" charset="-128"/>
                <a:cs typeface="Arial" charset="0"/>
              </a:rPr>
              <a:t>N</a:t>
            </a:r>
            <a:r>
              <a:rPr lang="en-GB" smtClean="0">
                <a:ea typeface="ＭＳ Ｐゴシック" pitchFamily="34" charset="-128"/>
                <a:cs typeface="Arial" charset="0"/>
              </a:rPr>
              <a:t>on bleeding</a:t>
            </a:r>
          </a:p>
          <a:p>
            <a:pPr defTabSz="457200"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ＭＳ Ｐゴシック" pitchFamily="34" charset="-128"/>
                <a:cs typeface="Arial" charset="0"/>
              </a:rPr>
              <a:t>N</a:t>
            </a:r>
            <a:r>
              <a:rPr lang="en-GB" smtClean="0">
                <a:ea typeface="ＭＳ Ｐゴシック" pitchFamily="34" charset="-128"/>
                <a:cs typeface="Arial" charset="0"/>
              </a:rPr>
              <a:t>on Acidic  </a:t>
            </a:r>
            <a:br>
              <a:rPr lang="en-GB" smtClean="0">
                <a:ea typeface="ＭＳ Ｐゴシック" pitchFamily="34" charset="-128"/>
                <a:cs typeface="Arial" charset="0"/>
              </a:rPr>
            </a:br>
            <a:r>
              <a:rPr lang="en-GB" smtClean="0">
                <a:ea typeface="ＭＳ Ｐゴシック" pitchFamily="34" charset="-128"/>
                <a:cs typeface="Arial" charset="0"/>
              </a:rPr>
              <a:t>LC ink</a:t>
            </a:r>
            <a:br>
              <a:rPr lang="en-GB" smtClean="0">
                <a:ea typeface="ＭＳ Ｐゴシック" pitchFamily="34" charset="-128"/>
                <a:cs typeface="Arial" charset="0"/>
              </a:rPr>
            </a:br>
            <a:r>
              <a:rPr lang="en-GB" smtClean="0">
                <a:ea typeface="ＭＳ Ｐゴシック" pitchFamily="34" charset="-128"/>
                <a:cs typeface="Arial" charset="0"/>
              </a:rPr>
              <a:t>Also use rubber stamps for ownership markings, but use ink that is nonacidic, nonbleeding, nonfading and be sure it passes the PAT.</a:t>
            </a:r>
          </a:p>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mtClean="0">
              <a:ea typeface="ＭＳ Ｐゴシック" pitchFamily="34" charset="-128"/>
            </a:endParaRPr>
          </a:p>
        </p:txBody>
      </p:sp>
      <p:sp>
        <p:nvSpPr>
          <p:cNvPr id="45060" name="Date Placeholder 3"/>
          <p:cNvSpPr>
            <a:spLocks noGrp="1"/>
          </p:cNvSpPr>
          <p:nvPr>
            <p:ph type="dt" sz="quarter" idx="1"/>
          </p:nvPr>
        </p:nvSpPr>
        <p:spPr>
          <a:noFill/>
        </p:spPr>
        <p:txBody>
          <a:bodyPr/>
          <a:lstStyle/>
          <a:p>
            <a:r>
              <a:rPr lang="en-US" smtClean="0"/>
              <a:t>Fall 2010</a:t>
            </a:r>
            <a:endParaRPr lang="en-US"/>
          </a:p>
        </p:txBody>
      </p:sp>
      <p:sp>
        <p:nvSpPr>
          <p:cNvPr id="45061" name="Footer Placeholder 4"/>
          <p:cNvSpPr>
            <a:spLocks noGrp="1"/>
          </p:cNvSpPr>
          <p:nvPr>
            <p:ph type="ftr" sz="quarter" idx="4"/>
          </p:nvPr>
        </p:nvSpPr>
        <p:spPr>
          <a:noFill/>
        </p:spPr>
        <p:txBody>
          <a:bodyPr/>
          <a:lstStyle/>
          <a:p>
            <a:r>
              <a:rPr lang="en-US"/>
              <a:t>Society of American Archivists</a:t>
            </a:r>
          </a:p>
        </p:txBody>
      </p:sp>
      <p:sp>
        <p:nvSpPr>
          <p:cNvPr id="6" name="Slide Number Placeholder 5"/>
          <p:cNvSpPr>
            <a:spLocks noGrp="1"/>
          </p:cNvSpPr>
          <p:nvPr>
            <p:ph type="sldNum" sz="quarter" idx="5"/>
          </p:nvPr>
        </p:nvSpPr>
        <p:spPr/>
        <p:txBody>
          <a:bodyPr/>
          <a:lstStyle/>
          <a:p>
            <a:fld id="{FDBAF46D-B3A8-412A-8729-A7AB8A7F5DBF}"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a:ln/>
        </p:spPr>
      </p:sp>
      <p:sp>
        <p:nvSpPr>
          <p:cNvPr id="69635" name="Notes Placeholder 2"/>
          <p:cNvSpPr>
            <a:spLocks noGrp="1"/>
          </p:cNvSpPr>
          <p:nvPr>
            <p:ph type="body" idx="1"/>
          </p:nvPr>
        </p:nvSpPr>
        <p:spPr>
          <a:noFill/>
          <a:ln/>
        </p:spPr>
        <p:txBody>
          <a:bodyPr/>
          <a:lstStyle/>
          <a:p>
            <a:pPr defTabSz="457200">
              <a:lnSpc>
                <a:spcPct val="7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smtClean="0">
                <a:ea typeface="ＭＳ Ｐゴシック" pitchFamily="34" charset="-128"/>
                <a:cs typeface="Arial" charset="0"/>
              </a:rPr>
              <a:t>Enclosures = Housings  Furniture is what you keep the housed items in.  </a:t>
            </a:r>
          </a:p>
          <a:p>
            <a:pPr defTabSz="457200">
              <a:lnSpc>
                <a:spcPct val="7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700" smtClean="0">
              <a:ea typeface="ＭＳ Ｐゴシック" pitchFamily="34" charset="-128"/>
              <a:cs typeface="Arial" charset="0"/>
            </a:endParaRPr>
          </a:p>
          <a:p>
            <a:pPr defTabSz="457200">
              <a:lnSpc>
                <a:spcPct val="7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smtClean="0">
                <a:ea typeface="ＭＳ Ｐゴシック" pitchFamily="34" charset="-128"/>
                <a:cs typeface="Arial" charset="0"/>
              </a:rPr>
              <a:t>If possible individually sleeve each item.  That’s generally not practical, so identify items of particualr value, high use, and condition that may warr</a:t>
            </a:r>
            <a:r>
              <a:rPr lang="en-US" sz="700" smtClean="0">
                <a:ea typeface="ＭＳ Ｐゴシック" pitchFamily="34" charset="-128"/>
                <a:cs typeface="Arial" charset="0"/>
              </a:rPr>
              <a:t>ent the use of individal sleeves.  </a:t>
            </a:r>
            <a:endParaRPr lang="en-GB" sz="700" smtClean="0">
              <a:ea typeface="ＭＳ Ｐゴシック" pitchFamily="34" charset="-128"/>
              <a:cs typeface="Arial" charset="0"/>
            </a:endParaRPr>
          </a:p>
          <a:p>
            <a:pPr defTabSz="457200">
              <a:lnSpc>
                <a:spcPct val="7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700" smtClean="0">
              <a:ea typeface="ＭＳ Ｐゴシック" pitchFamily="34" charset="-128"/>
              <a:cs typeface="Arial" charset="0"/>
            </a:endParaRPr>
          </a:p>
          <a:p>
            <a:pPr defTabSz="457200">
              <a:lnSpc>
                <a:spcPct val="7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smtClean="0">
                <a:ea typeface="ＭＳ Ｐゴシック" pitchFamily="34" charset="-128"/>
                <a:cs typeface="Arial" charset="0"/>
              </a:rPr>
              <a:t>Levels of protection.  Sleeves or envelopes to folders to boxes to sleves or cabinets.  The more layers the more protection.  </a:t>
            </a:r>
          </a:p>
          <a:p>
            <a:pPr defTabSz="457200">
              <a:lnSpc>
                <a:spcPct val="7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700" smtClean="0">
                <a:ea typeface="ＭＳ Ｐゴシック" pitchFamily="34" charset="-128"/>
                <a:cs typeface="Arial" charset="0"/>
              </a:rPr>
              <a:t>G</a:t>
            </a:r>
            <a:r>
              <a:rPr lang="en-GB" sz="700" smtClean="0">
                <a:ea typeface="ＭＳ Ｐゴシック" pitchFamily="34" charset="-128"/>
                <a:cs typeface="Arial" charset="0"/>
              </a:rPr>
              <a:t>ood quality enclosure insulate photographs from changes in teperature a</a:t>
            </a:r>
            <a:r>
              <a:rPr lang="en-US" sz="700" smtClean="0">
                <a:ea typeface="ＭＳ Ｐゴシック" pitchFamily="34" charset="-128"/>
                <a:cs typeface="Arial" charset="0"/>
              </a:rPr>
              <a:t>nd</a:t>
            </a:r>
            <a:r>
              <a:rPr lang="en-GB" sz="700" smtClean="0">
                <a:ea typeface="ＭＳ Ｐゴシック" pitchFamily="34" charset="-128"/>
                <a:cs typeface="Arial" charset="0"/>
              </a:rPr>
              <a:t> rh and harmful gasses</a:t>
            </a:r>
          </a:p>
          <a:p>
            <a:pPr defTabSz="457200">
              <a:lnSpc>
                <a:spcPct val="7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smtClean="0">
                <a:ea typeface="ＭＳ Ｐゴシック" pitchFamily="34" charset="-128"/>
                <a:cs typeface="Arial" charset="0"/>
              </a:rPr>
              <a:t> </a:t>
            </a:r>
            <a:r>
              <a:rPr lang="en-US" sz="700" smtClean="0">
                <a:ea typeface="ＭＳ Ｐゴシック" pitchFamily="34" charset="-128"/>
                <a:cs typeface="Arial" charset="0"/>
              </a:rPr>
              <a:t>B</a:t>
            </a:r>
            <a:r>
              <a:rPr lang="en-GB" sz="700" smtClean="0">
                <a:ea typeface="ＭＳ Ｐゴシック" pitchFamily="34" charset="-128"/>
                <a:cs typeface="Arial" charset="0"/>
              </a:rPr>
              <a:t>oxes keep out dust and dirt.  </a:t>
            </a:r>
          </a:p>
          <a:p>
            <a:pPr defTabSz="457200">
              <a:lnSpc>
                <a:spcPct val="7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smtClean="0">
                <a:ea typeface="ＭＳ Ｐゴシック" pitchFamily="34" charset="-128"/>
                <a:cs typeface="Arial" charset="0"/>
              </a:rPr>
              <a:t>Four-flap folders</a:t>
            </a:r>
          </a:p>
          <a:p>
            <a:pPr defTabSz="457200">
              <a:lnSpc>
                <a:spcPct val="7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700" smtClean="0">
              <a:ea typeface="ＭＳ Ｐゴシック" pitchFamily="34" charset="-128"/>
              <a:cs typeface="Arial" charset="0"/>
            </a:endParaRPr>
          </a:p>
          <a:p>
            <a:pPr defTabSz="457200">
              <a:lnSpc>
                <a:spcPct val="7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smtClean="0">
                <a:ea typeface="ＭＳ Ｐゴシック" pitchFamily="34" charset="-128"/>
                <a:cs typeface="Arial" charset="0"/>
              </a:rPr>
              <a:t>Mats are a more expensive way to store photogarpahs </a:t>
            </a:r>
            <a:r>
              <a:rPr lang="en-US" sz="700" smtClean="0">
                <a:ea typeface="ＭＳ Ｐゴシック" pitchFamily="34" charset="-128"/>
                <a:cs typeface="Arial" charset="0"/>
              </a:rPr>
              <a:t>–</a:t>
            </a:r>
            <a:r>
              <a:rPr lang="en-GB" sz="700" smtClean="0">
                <a:ea typeface="ＭＳ Ｐゴシック" pitchFamily="34" charset="-128"/>
                <a:cs typeface="Arial" charset="0"/>
              </a:rPr>
              <a:t> gives a lot of protection.  Use photo corners over hinging.  Use slipsheets to protect the  photograph at the window opening</a:t>
            </a:r>
          </a:p>
          <a:p>
            <a:pPr defTabSz="457200">
              <a:lnSpc>
                <a:spcPct val="7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700" smtClean="0">
              <a:ea typeface="ＭＳ Ｐゴシック" pitchFamily="34" charset="-128"/>
              <a:cs typeface="Arial" charset="0"/>
            </a:endParaRPr>
          </a:p>
          <a:p>
            <a:pPr defTabSz="457200">
              <a:lnSpc>
                <a:spcPct val="7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smtClean="0">
                <a:ea typeface="ＭＳ Ｐゴシック" pitchFamily="34" charset="-128"/>
                <a:cs typeface="Arial" charset="0"/>
              </a:rPr>
              <a:t>Sink mats for broken glass plate negatives, or items with fragile prints.  Warped boards </a:t>
            </a:r>
          </a:p>
          <a:p>
            <a:pPr defTabSz="457200">
              <a:lnSpc>
                <a:spcPct val="7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700" smtClean="0">
              <a:ea typeface="ＭＳ Ｐゴシック" pitchFamily="34" charset="-128"/>
              <a:cs typeface="Arial" charset="0"/>
            </a:endParaRPr>
          </a:p>
          <a:p>
            <a:pPr defTabSz="457200">
              <a:lnSpc>
                <a:spcPct val="7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smtClean="0">
                <a:ea typeface="ＭＳ Ｐゴシック" pitchFamily="34" charset="-128"/>
                <a:cs typeface="Arial" charset="0"/>
              </a:rPr>
              <a:t>Larger prints need extra support </a:t>
            </a:r>
            <a:r>
              <a:rPr lang="en-US" sz="700" smtClean="0">
                <a:ea typeface="ＭＳ Ｐゴシック" pitchFamily="34" charset="-128"/>
                <a:cs typeface="Arial" charset="0"/>
              </a:rPr>
              <a:t>–</a:t>
            </a:r>
            <a:r>
              <a:rPr lang="en-GB" sz="700" smtClean="0">
                <a:ea typeface="ＭＳ Ｐゴシック" pitchFamily="34" charset="-128"/>
                <a:cs typeface="Arial" charset="0"/>
              </a:rPr>
              <a:t> use a backing board and polyester sleeve</a:t>
            </a:r>
          </a:p>
          <a:p>
            <a:pPr defTabSz="457200">
              <a:lnSpc>
                <a:spcPct val="7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700" smtClean="0">
              <a:ea typeface="ＭＳ Ｐゴシック" pitchFamily="34" charset="-128"/>
              <a:cs typeface="Arial" charset="0"/>
            </a:endParaRPr>
          </a:p>
          <a:p>
            <a:pPr defTabSz="457200">
              <a:lnSpc>
                <a:spcPct val="7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700" smtClean="0">
              <a:ea typeface="ＭＳ Ｐゴシック" pitchFamily="34" charset="-128"/>
              <a:cs typeface="Arial" charset="0"/>
            </a:endParaRPr>
          </a:p>
          <a:p>
            <a:pPr defTabSz="457200">
              <a:lnSpc>
                <a:spcPct val="7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smtClean="0">
                <a:ea typeface="ＭＳ Ｐゴシック" pitchFamily="34" charset="-128"/>
                <a:cs typeface="Arial" charset="0"/>
              </a:rPr>
              <a:t>Envelopes </a:t>
            </a:r>
            <a:r>
              <a:rPr lang="en-US" sz="700" smtClean="0">
                <a:ea typeface="ＭＳ Ｐゴシック" pitchFamily="34" charset="-128"/>
                <a:cs typeface="Arial" charset="0"/>
              </a:rPr>
              <a:t>–</a:t>
            </a:r>
            <a:r>
              <a:rPr lang="en-GB" sz="700" smtClean="0">
                <a:ea typeface="ＭＳ Ｐゴシック" pitchFamily="34" charset="-128"/>
                <a:cs typeface="Arial" charset="0"/>
              </a:rPr>
              <a:t> balanced seams.  </a:t>
            </a:r>
            <a:r>
              <a:rPr lang="en-US" sz="700" smtClean="0">
                <a:ea typeface="ＭＳ Ｐゴシック" pitchFamily="34" charset="-128"/>
                <a:cs typeface="Arial" charset="0"/>
              </a:rPr>
              <a:t>A</a:t>
            </a:r>
            <a:r>
              <a:rPr lang="en-GB" sz="700" smtClean="0">
                <a:ea typeface="ＭＳ Ｐゴシック" pitchFamily="34" charset="-128"/>
                <a:cs typeface="Arial" charset="0"/>
              </a:rPr>
              <a:t>dhesives may hold mosture and if not good wont attack the middle of the image.  Also plact emulsion away from seamed side.  </a:t>
            </a:r>
          </a:p>
          <a:p>
            <a:pPr defTabSz="457200">
              <a:lnSpc>
                <a:spcPct val="7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700" smtClean="0">
              <a:ea typeface="ＭＳ Ｐゴシック" pitchFamily="34" charset="-128"/>
              <a:cs typeface="Arial" charset="0"/>
            </a:endParaRPr>
          </a:p>
          <a:p>
            <a:pPr defTabSz="457200">
              <a:lnSpc>
                <a:spcPct val="7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smtClean="0">
                <a:ea typeface="ＭＳ Ｐゴシック" pitchFamily="34" charset="-128"/>
                <a:cs typeface="Arial" charset="0"/>
              </a:rPr>
              <a:t>Boxes upright and flat </a:t>
            </a:r>
            <a:r>
              <a:rPr lang="en-US" sz="700" smtClean="0">
                <a:ea typeface="ＭＳ Ｐゴシック" pitchFamily="34" charset="-128"/>
                <a:cs typeface="Arial" charset="0"/>
              </a:rPr>
              <a:t>–</a:t>
            </a:r>
            <a:r>
              <a:rPr lang="en-GB" sz="700" smtClean="0">
                <a:ea typeface="ＭＳ Ｐゴシック" pitchFamily="34" charset="-128"/>
                <a:cs typeface="Arial" charset="0"/>
              </a:rPr>
              <a:t> greater tha 11 x 14 in flat storage box.  </a:t>
            </a:r>
          </a:p>
          <a:p>
            <a:pPr defTabSz="457200">
              <a:lnSpc>
                <a:spcPct val="7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700" smtClean="0">
              <a:ea typeface="ＭＳ Ｐゴシック" pitchFamily="34" charset="-128"/>
              <a:cs typeface="Arial" charset="0"/>
            </a:endParaRPr>
          </a:p>
          <a:p>
            <a:pPr defTabSz="457200">
              <a:lnSpc>
                <a:spcPct val="7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smtClean="0">
                <a:ea typeface="ＭＳ Ｐゴシック" pitchFamily="34" charset="-128"/>
                <a:cs typeface="Arial" charset="0"/>
              </a:rPr>
              <a:t>Furiture shou</a:t>
            </a:r>
            <a:r>
              <a:rPr lang="en-US" sz="700" smtClean="0">
                <a:ea typeface="ＭＳ Ｐゴシック" pitchFamily="34" charset="-128"/>
                <a:cs typeface="Arial" charset="0"/>
              </a:rPr>
              <a:t>ld</a:t>
            </a:r>
            <a:r>
              <a:rPr lang="en-GB" sz="700" smtClean="0">
                <a:ea typeface="ＭＳ Ｐゴシック" pitchFamily="34" charset="-128"/>
                <a:cs typeface="Arial" charset="0"/>
              </a:rPr>
              <a:t> not be made of wood, off gas harmful vapors, if that’s what you have then use barrier layers and devinately boxed.   Sray coated stainless steel </a:t>
            </a:r>
          </a:p>
          <a:p>
            <a:pPr defTabSz="457200">
              <a:lnSpc>
                <a:spcPct val="7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smtClean="0">
                <a:ea typeface="ＭＳ Ｐゴシック" pitchFamily="34" charset="-128"/>
                <a:cs typeface="Arial" charset="0"/>
              </a:rPr>
              <a:t/>
            </a:r>
            <a:br>
              <a:rPr lang="en-GB" sz="700" smtClean="0">
                <a:ea typeface="ＭＳ Ｐゴシック" pitchFamily="34" charset="-128"/>
                <a:cs typeface="Arial" charset="0"/>
              </a:rPr>
            </a:br>
            <a:r>
              <a:rPr lang="en-GB" sz="700" smtClean="0">
                <a:ea typeface="ＭＳ Ｐゴシック" pitchFamily="34" charset="-128"/>
                <a:cs typeface="Arial" charset="0"/>
              </a:rPr>
              <a:t>Oversizie items can benefit from flat files.  </a:t>
            </a:r>
          </a:p>
          <a:p>
            <a:pPr defTabSz="457200">
              <a:lnSpc>
                <a:spcPct val="7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700" smtClean="0">
              <a:ea typeface="ＭＳ Ｐゴシック" pitchFamily="34" charset="-128"/>
              <a:cs typeface="Arial" charset="0"/>
            </a:endParaRPr>
          </a:p>
          <a:p>
            <a:pPr defTabSz="457200">
              <a:lnSpc>
                <a:spcPct val="7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700" smtClean="0">
              <a:ea typeface="ＭＳ Ｐゴシック" pitchFamily="34" charset="-128"/>
              <a:cs typeface="Arial" charset="0"/>
            </a:endParaRPr>
          </a:p>
          <a:p>
            <a:pPr defTabSz="457200">
              <a:lnSpc>
                <a:spcPct val="7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sz="700" smtClean="0">
              <a:ea typeface="ＭＳ Ｐゴシック" pitchFamily="34" charset="-128"/>
              <a:cs typeface="Arial" charset="0"/>
            </a:endParaRPr>
          </a:p>
          <a:p>
            <a:pPr defTabSz="457200">
              <a:lnSpc>
                <a:spcPct val="7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700" smtClean="0">
                <a:ea typeface="ＭＳ Ｐゴシック" pitchFamily="34" charset="-128"/>
                <a:cs typeface="Arial" charset="0"/>
              </a:rPr>
              <a:t>Materials and finishes of furniture</a:t>
            </a:r>
          </a:p>
          <a:p>
            <a:pPr defTabSz="457200">
              <a:lnSpc>
                <a:spcPct val="8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700" smtClean="0">
              <a:ea typeface="ＭＳ Ｐゴシック" pitchFamily="34" charset="-128"/>
            </a:endParaRPr>
          </a:p>
        </p:txBody>
      </p:sp>
      <p:sp>
        <p:nvSpPr>
          <p:cNvPr id="69636" name="Date Placeholder 3"/>
          <p:cNvSpPr>
            <a:spLocks noGrp="1"/>
          </p:cNvSpPr>
          <p:nvPr>
            <p:ph type="dt" sz="quarter" idx="1"/>
          </p:nvPr>
        </p:nvSpPr>
        <p:spPr>
          <a:noFill/>
        </p:spPr>
        <p:txBody>
          <a:bodyPr/>
          <a:lstStyle/>
          <a:p>
            <a:r>
              <a:rPr lang="en-US" smtClean="0"/>
              <a:t>Fall 2010</a:t>
            </a:r>
            <a:endParaRPr lang="en-US"/>
          </a:p>
        </p:txBody>
      </p:sp>
      <p:sp>
        <p:nvSpPr>
          <p:cNvPr id="69637" name="Footer Placeholder 4"/>
          <p:cNvSpPr>
            <a:spLocks noGrp="1"/>
          </p:cNvSpPr>
          <p:nvPr>
            <p:ph type="ftr" sz="quarter" idx="4"/>
          </p:nvPr>
        </p:nvSpPr>
        <p:spPr>
          <a:noFill/>
        </p:spPr>
        <p:txBody>
          <a:bodyPr/>
          <a:lstStyle/>
          <a:p>
            <a:r>
              <a:rPr lang="en-US"/>
              <a:t>Society of American Archivists</a:t>
            </a:r>
          </a:p>
        </p:txBody>
      </p:sp>
      <p:sp>
        <p:nvSpPr>
          <p:cNvPr id="6" name="Slide Number Placeholder 5"/>
          <p:cNvSpPr>
            <a:spLocks noGrp="1"/>
          </p:cNvSpPr>
          <p:nvPr>
            <p:ph type="sldNum" sz="quarter" idx="5"/>
          </p:nvPr>
        </p:nvSpPr>
        <p:spPr/>
        <p:txBody>
          <a:bodyPr/>
          <a:lstStyle/>
          <a:p>
            <a:fld id="{70EE09FB-E9B3-413E-8B83-A61032156702}"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p:cNvSpPr>
          <p:nvPr>
            <p:ph type="sldImg"/>
          </p:nvPr>
        </p:nvSpPr>
        <p:spPr>
          <a:ln/>
        </p:spPr>
      </p:sp>
      <p:sp>
        <p:nvSpPr>
          <p:cNvPr id="71683" name="Notes Placeholder 2"/>
          <p:cNvSpPr>
            <a:spLocks noGrp="1"/>
          </p:cNvSpPr>
          <p:nvPr>
            <p:ph type="body" idx="1"/>
          </p:nvPr>
        </p:nvSpPr>
        <p:spPr>
          <a:noFill/>
          <a:ln/>
        </p:spPr>
        <p:txBody>
          <a:bodyPr/>
          <a:lstStyle/>
          <a:p>
            <a:pPr defTabSz="457200">
              <a:lnSpc>
                <a:spcPct val="9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ea typeface="ＭＳ Ｐゴシック" pitchFamily="34" charset="-128"/>
                <a:cs typeface="Arial" charset="0"/>
              </a:rPr>
              <a:t>Impact of photograph format on enclosure choice</a:t>
            </a:r>
          </a:p>
          <a:p>
            <a:pPr defTabSz="457200">
              <a:lnSpc>
                <a:spcPct val="9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smtClean="0">
              <a:ea typeface="ＭＳ Ｐゴシック" pitchFamily="34" charset="-128"/>
              <a:cs typeface="Arial" charset="0"/>
            </a:endParaRPr>
          </a:p>
          <a:p>
            <a:pPr defTabSz="457200">
              <a:lnSpc>
                <a:spcPct val="9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ea typeface="ＭＳ Ｐゴシック" pitchFamily="34" charset="-128"/>
                <a:cs typeface="Arial" charset="0"/>
              </a:rPr>
              <a:t>Lantern slides call for a different storage strategy than a 30 x 40 </a:t>
            </a:r>
            <a:r>
              <a:rPr lang="en-GB" dirty="0" err="1" smtClean="0">
                <a:ea typeface="ＭＳ Ｐゴシック" pitchFamily="34" charset="-128"/>
                <a:cs typeface="Arial" charset="0"/>
              </a:rPr>
              <a:t>color</a:t>
            </a:r>
            <a:r>
              <a:rPr lang="en-GB" dirty="0" smtClean="0">
                <a:ea typeface="ＭＳ Ｐゴシック" pitchFamily="34" charset="-128"/>
                <a:cs typeface="Arial" charset="0"/>
              </a:rPr>
              <a:t> print.  </a:t>
            </a:r>
          </a:p>
          <a:p>
            <a:pPr defTabSz="457200">
              <a:lnSpc>
                <a:spcPct val="9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ea typeface="ＭＳ Ｐゴシック" pitchFamily="34" charset="-128"/>
                <a:cs typeface="Arial" charset="0"/>
              </a:rPr>
              <a:t>Value </a:t>
            </a:r>
            <a:r>
              <a:rPr lang="en-US" dirty="0" smtClean="0">
                <a:ea typeface="ＭＳ Ｐゴシック" pitchFamily="34" charset="-128"/>
                <a:cs typeface="Arial" charset="0"/>
              </a:rPr>
              <a:t>–</a:t>
            </a:r>
            <a:r>
              <a:rPr lang="en-GB" dirty="0" smtClean="0">
                <a:ea typeface="ＭＳ Ｐゴシック" pitchFamily="34" charset="-128"/>
                <a:cs typeface="Arial" charset="0"/>
              </a:rPr>
              <a:t> evaluate what items you may want to put into mats   a Edward Weston or S</a:t>
            </a:r>
            <a:r>
              <a:rPr lang="en-US" dirty="0" smtClean="0">
                <a:ea typeface="ＭＳ Ｐゴシック" pitchFamily="34" charset="-128"/>
                <a:cs typeface="Arial" charset="0"/>
              </a:rPr>
              <a:t>o</a:t>
            </a:r>
            <a:r>
              <a:rPr lang="en-GB" dirty="0" err="1" smtClean="0">
                <a:ea typeface="ＭＳ Ｐゴシック" pitchFamily="34" charset="-128"/>
                <a:cs typeface="Arial" charset="0"/>
              </a:rPr>
              <a:t>uthworth</a:t>
            </a:r>
            <a:r>
              <a:rPr lang="en-GB" dirty="0" smtClean="0">
                <a:ea typeface="ＭＳ Ｐゴシック" pitchFamily="34" charset="-128"/>
                <a:cs typeface="Arial" charset="0"/>
              </a:rPr>
              <a:t> and Hawes Daguerreotype may </a:t>
            </a:r>
            <a:r>
              <a:rPr lang="en-GB" dirty="0" err="1" smtClean="0">
                <a:ea typeface="ＭＳ Ｐゴシック" pitchFamily="34" charset="-128"/>
                <a:cs typeface="Arial" charset="0"/>
              </a:rPr>
              <a:t>warr</a:t>
            </a:r>
            <a:r>
              <a:rPr lang="en-US" dirty="0" smtClean="0">
                <a:ea typeface="ＭＳ Ｐゴシック" pitchFamily="34" charset="-128"/>
                <a:cs typeface="Arial" charset="0"/>
              </a:rPr>
              <a:t>a</a:t>
            </a:r>
            <a:r>
              <a:rPr lang="en-GB" dirty="0" err="1" smtClean="0">
                <a:ea typeface="ＭＳ Ｐゴシック" pitchFamily="34" charset="-128"/>
                <a:cs typeface="Arial" charset="0"/>
              </a:rPr>
              <a:t>nt</a:t>
            </a:r>
            <a:r>
              <a:rPr lang="en-GB" dirty="0" smtClean="0">
                <a:ea typeface="ＭＳ Ｐゴシック" pitchFamily="34" charset="-128"/>
                <a:cs typeface="Arial" charset="0"/>
              </a:rPr>
              <a:t> the best housing you can afford.  </a:t>
            </a:r>
          </a:p>
          <a:p>
            <a:pPr defTabSz="457200">
              <a:lnSpc>
                <a:spcPct val="9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smtClean="0">
              <a:ea typeface="ＭＳ Ｐゴシック" pitchFamily="34" charset="-128"/>
              <a:cs typeface="Arial" charset="0"/>
            </a:endParaRPr>
          </a:p>
          <a:p>
            <a:pPr defTabSz="457200">
              <a:lnSpc>
                <a:spcPct val="9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ea typeface="ＭＳ Ｐゴシック" pitchFamily="34" charset="-128"/>
                <a:cs typeface="Arial" charset="0"/>
              </a:rPr>
              <a:t>Broken glass plates will require sink mats</a:t>
            </a:r>
          </a:p>
          <a:p>
            <a:pPr defTabSz="457200">
              <a:lnSpc>
                <a:spcPct val="9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smtClean="0">
              <a:ea typeface="ＭＳ Ｐゴシック" pitchFamily="34" charset="-128"/>
              <a:cs typeface="Arial" charset="0"/>
            </a:endParaRPr>
          </a:p>
          <a:p>
            <a:pPr defTabSz="457200">
              <a:lnSpc>
                <a:spcPct val="93000"/>
              </a:lnSpc>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GB" dirty="0" smtClean="0">
              <a:ea typeface="ＭＳ Ｐゴシック" pitchFamily="34" charset="-128"/>
              <a:cs typeface="Arial" charset="0"/>
            </a:endParaRPr>
          </a:p>
          <a:p>
            <a: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smtClean="0">
              <a:ea typeface="ＭＳ Ｐゴシック" pitchFamily="34" charset="-128"/>
            </a:endParaRPr>
          </a:p>
        </p:txBody>
      </p:sp>
      <p:sp>
        <p:nvSpPr>
          <p:cNvPr id="71684" name="Date Placeholder 3"/>
          <p:cNvSpPr>
            <a:spLocks noGrp="1"/>
          </p:cNvSpPr>
          <p:nvPr>
            <p:ph type="dt" sz="quarter" idx="1"/>
          </p:nvPr>
        </p:nvSpPr>
        <p:spPr>
          <a:noFill/>
        </p:spPr>
        <p:txBody>
          <a:bodyPr/>
          <a:lstStyle/>
          <a:p>
            <a:r>
              <a:rPr lang="en-US" smtClean="0"/>
              <a:t>Fall 2010</a:t>
            </a:r>
            <a:endParaRPr lang="en-US"/>
          </a:p>
        </p:txBody>
      </p:sp>
      <p:sp>
        <p:nvSpPr>
          <p:cNvPr id="71685" name="Footer Placeholder 4"/>
          <p:cNvSpPr>
            <a:spLocks noGrp="1"/>
          </p:cNvSpPr>
          <p:nvPr>
            <p:ph type="ftr" sz="quarter" idx="4"/>
          </p:nvPr>
        </p:nvSpPr>
        <p:spPr>
          <a:noFill/>
        </p:spPr>
        <p:txBody>
          <a:bodyPr/>
          <a:lstStyle/>
          <a:p>
            <a:r>
              <a:rPr lang="en-US"/>
              <a:t>Society of American Archivists</a:t>
            </a:r>
          </a:p>
        </p:txBody>
      </p:sp>
      <p:sp>
        <p:nvSpPr>
          <p:cNvPr id="6" name="Slide Number Placeholder 5"/>
          <p:cNvSpPr>
            <a:spLocks noGrp="1"/>
          </p:cNvSpPr>
          <p:nvPr>
            <p:ph type="sldNum" sz="quarter" idx="5"/>
          </p:nvPr>
        </p:nvSpPr>
        <p:spPr/>
        <p:txBody>
          <a:bodyPr/>
          <a:lstStyle/>
          <a:p>
            <a:fld id="{2DF1FD47-B3BE-480D-A04F-3B4975BFEF07}"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lnSpc>
                <a:spcPct val="90000"/>
              </a:lnSpc>
            </a:pPr>
            <a:r>
              <a:rPr lang="en-US" sz="1000" smtClean="0">
                <a:ea typeface="ＭＳ Ｐゴシック" pitchFamily="34" charset="-128"/>
              </a:rPr>
              <a:t>Photographic Activity Test – an inernational standard that evaluates storage enclosure material and tests for gelatin staining and image fading.  </a:t>
            </a:r>
          </a:p>
          <a:p>
            <a:pPr>
              <a:lnSpc>
                <a:spcPct val="90000"/>
              </a:lnSpc>
            </a:pPr>
            <a:r>
              <a:rPr lang="en-US" sz="1000" smtClean="0">
                <a:ea typeface="ＭＳ Ｐゴシック" pitchFamily="34" charset="-128"/>
              </a:rPr>
              <a:t>Many library and museum sullpliers will say if their items passed the test.  But keep in mind that while that was true at the time of testing, what if they have changed their formula ?</a:t>
            </a:r>
          </a:p>
          <a:p>
            <a:pPr>
              <a:lnSpc>
                <a:spcPct val="90000"/>
              </a:lnSpc>
            </a:pPr>
            <a:r>
              <a:rPr lang="en-US" sz="1000" smtClean="0">
                <a:ea typeface="ＭＳ Ｐゴシック" pitchFamily="34" charset="-128"/>
              </a:rPr>
              <a:t>At LC we test every batch that comes in.  Not possible for many institutions, </a:t>
            </a:r>
          </a:p>
          <a:p>
            <a:pPr>
              <a:lnSpc>
                <a:spcPct val="90000"/>
              </a:lnSpc>
            </a:pPr>
            <a:endParaRPr lang="en-US" sz="1000" smtClean="0">
              <a:ea typeface="ＭＳ Ｐゴシック" pitchFamily="34" charset="-128"/>
            </a:endParaRPr>
          </a:p>
          <a:p>
            <a:pPr>
              <a:lnSpc>
                <a:spcPct val="90000"/>
              </a:lnSpc>
            </a:pPr>
            <a:r>
              <a:rPr lang="en-US" sz="1000" smtClean="0">
                <a:ea typeface="ＭＳ Ｐゴシック" pitchFamily="34" charset="-128"/>
              </a:rPr>
              <a:t>Paper advantages – can wirte on it.  Keeps out dust and dirt.  </a:t>
            </a:r>
          </a:p>
          <a:p>
            <a:pPr>
              <a:lnSpc>
                <a:spcPct val="90000"/>
              </a:lnSpc>
            </a:pPr>
            <a:endParaRPr lang="en-US" sz="1000" smtClean="0">
              <a:ea typeface="ＭＳ Ｐゴシック" pitchFamily="34" charset="-128"/>
            </a:endParaRPr>
          </a:p>
          <a:p>
            <a:pPr>
              <a:lnSpc>
                <a:spcPct val="90000"/>
              </a:lnSpc>
            </a:pPr>
            <a:r>
              <a:rPr lang="en-US" sz="1000" smtClean="0">
                <a:ea typeface="ＭＳ Ｐゴシック" pitchFamily="34" charset="-128"/>
              </a:rPr>
              <a:t>         disadvantages can’t see through it so have to handle item to see it.  </a:t>
            </a:r>
          </a:p>
          <a:p>
            <a:pPr>
              <a:lnSpc>
                <a:spcPct val="90000"/>
              </a:lnSpc>
            </a:pPr>
            <a:endParaRPr lang="en-US" sz="1000" smtClean="0">
              <a:ea typeface="ＭＳ Ｐゴシック" pitchFamily="34" charset="-128"/>
            </a:endParaRPr>
          </a:p>
          <a:p>
            <a:pPr>
              <a:lnSpc>
                <a:spcPct val="90000"/>
              </a:lnSpc>
            </a:pPr>
            <a:r>
              <a:rPr lang="en-US" sz="1000" smtClean="0">
                <a:ea typeface="ＭＳ Ｐゴシック" pitchFamily="34" charset="-128"/>
              </a:rPr>
              <a:t>Plastic – adv.  See through reduces handlling  </a:t>
            </a:r>
          </a:p>
          <a:p>
            <a:pPr>
              <a:lnSpc>
                <a:spcPct val="90000"/>
              </a:lnSpc>
            </a:pPr>
            <a:endParaRPr lang="en-US" sz="1000" smtClean="0">
              <a:ea typeface="ＭＳ Ｐゴシック" pitchFamily="34" charset="-128"/>
            </a:endParaRPr>
          </a:p>
          <a:p>
            <a:pPr>
              <a:lnSpc>
                <a:spcPct val="90000"/>
              </a:lnSpc>
            </a:pPr>
            <a:r>
              <a:rPr lang="en-US" sz="1000" smtClean="0">
                <a:ea typeface="ＭＳ Ｐゴシック" pitchFamily="34" charset="-128"/>
              </a:rPr>
              <a:t>Disadv.  Can’t write on it as easily   </a:t>
            </a:r>
          </a:p>
          <a:p>
            <a:pPr>
              <a:lnSpc>
                <a:spcPct val="90000"/>
              </a:lnSpc>
            </a:pPr>
            <a:r>
              <a:rPr lang="en-US" sz="1000" smtClean="0">
                <a:ea typeface="ＭＳ Ｐゴシック" pitchFamily="34" charset="-128"/>
              </a:rPr>
              <a:t>              Static charge </a:t>
            </a:r>
          </a:p>
          <a:p>
            <a:pPr>
              <a:lnSpc>
                <a:spcPct val="90000"/>
              </a:lnSpc>
            </a:pPr>
            <a:r>
              <a:rPr lang="en-US" sz="1000" smtClean="0">
                <a:ea typeface="ＭＳ Ｐゴシック" pitchFamily="34" charset="-128"/>
              </a:rPr>
              <a:t>              high humidity may cause swelling of gelatin and then ferrotyping.</a:t>
            </a:r>
          </a:p>
          <a:p>
            <a:pPr>
              <a:lnSpc>
                <a:spcPct val="90000"/>
              </a:lnSpc>
            </a:pPr>
            <a:endParaRPr lang="en-US" sz="1000" smtClean="0">
              <a:ea typeface="ＭＳ Ｐゴシック" pitchFamily="34" charset="-128"/>
            </a:endParaRPr>
          </a:p>
          <a:p>
            <a:pPr>
              <a:lnSpc>
                <a:spcPct val="90000"/>
              </a:lnSpc>
            </a:pPr>
            <a:r>
              <a:rPr lang="en-US" sz="1000" smtClean="0">
                <a:ea typeface="ＭＳ Ｐゴシック" pitchFamily="34" charset="-128"/>
              </a:rPr>
              <a:t>Buffered paper is really good for most photographic processes.  The only exception is the cyaotpes.  It is PH sensitive and alkaliinity in the bufferening agents can harm the image material.  </a:t>
            </a:r>
          </a:p>
          <a:p>
            <a:pPr>
              <a:lnSpc>
                <a:spcPct val="90000"/>
              </a:lnSpc>
            </a:pPr>
            <a:r>
              <a:rPr lang="en-US" sz="1000" smtClean="0">
                <a:ea typeface="ＭＳ Ｐゴシック" pitchFamily="34" charset="-128"/>
              </a:rPr>
              <a:t>High alapha cellulose, no lignen no colors </a:t>
            </a:r>
          </a:p>
          <a:p>
            <a:pPr>
              <a:lnSpc>
                <a:spcPct val="90000"/>
              </a:lnSpc>
            </a:pPr>
            <a:endParaRPr lang="en-US" sz="1000" smtClean="0">
              <a:ea typeface="ＭＳ Ｐゴシック" pitchFamily="34" charset="-128"/>
            </a:endParaRPr>
          </a:p>
          <a:p>
            <a:pPr>
              <a:lnSpc>
                <a:spcPct val="90000"/>
              </a:lnSpc>
            </a:pPr>
            <a:r>
              <a:rPr lang="en-US" sz="1000" smtClean="0">
                <a:ea typeface="ＭＳ Ｐゴシック" pitchFamily="34" charset="-128"/>
              </a:rPr>
              <a:t>Plastic – uncoated polyester polyethylene or polyproplyene.   Beward of plastics that have a frosted appearance this may be a plasticzer or abraasive.   </a:t>
            </a:r>
          </a:p>
          <a:p>
            <a:pPr>
              <a:lnSpc>
                <a:spcPct val="90000"/>
              </a:lnSpc>
            </a:pPr>
            <a:endParaRPr lang="en-US" sz="1000" smtClean="0">
              <a:ea typeface="ＭＳ Ｐゴシック" pitchFamily="34" charset="-128"/>
            </a:endParaRPr>
          </a:p>
        </p:txBody>
      </p:sp>
      <p:sp>
        <p:nvSpPr>
          <p:cNvPr id="73732" name="Date Placeholder 3"/>
          <p:cNvSpPr>
            <a:spLocks noGrp="1"/>
          </p:cNvSpPr>
          <p:nvPr>
            <p:ph type="dt" sz="quarter" idx="1"/>
          </p:nvPr>
        </p:nvSpPr>
        <p:spPr>
          <a:noFill/>
        </p:spPr>
        <p:txBody>
          <a:bodyPr/>
          <a:lstStyle/>
          <a:p>
            <a:r>
              <a:rPr lang="en-US" smtClean="0"/>
              <a:t>Fall 2010</a:t>
            </a:r>
            <a:endParaRPr lang="en-US"/>
          </a:p>
        </p:txBody>
      </p:sp>
      <p:sp>
        <p:nvSpPr>
          <p:cNvPr id="73733" name="Footer Placeholder 4"/>
          <p:cNvSpPr>
            <a:spLocks noGrp="1"/>
          </p:cNvSpPr>
          <p:nvPr>
            <p:ph type="ftr" sz="quarter" idx="4"/>
          </p:nvPr>
        </p:nvSpPr>
        <p:spPr>
          <a:noFill/>
        </p:spPr>
        <p:txBody>
          <a:bodyPr/>
          <a:lstStyle/>
          <a:p>
            <a:r>
              <a:rPr lang="en-US"/>
              <a:t>Society of American Archivists</a:t>
            </a:r>
          </a:p>
        </p:txBody>
      </p:sp>
      <p:sp>
        <p:nvSpPr>
          <p:cNvPr id="6" name="Slide Number Placeholder 5"/>
          <p:cNvSpPr>
            <a:spLocks noGrp="1"/>
          </p:cNvSpPr>
          <p:nvPr>
            <p:ph type="sldNum" sz="quarter" idx="5"/>
          </p:nvPr>
        </p:nvSpPr>
        <p:spPr/>
        <p:txBody>
          <a:bodyPr/>
          <a:lstStyle/>
          <a:p>
            <a:fld id="{08A579CB-7F8F-4001-8BF5-20EF3D1E8709}"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p:cNvSpPr>
          <p:nvPr>
            <p:ph type="sldImg"/>
          </p:nvPr>
        </p:nvSpPr>
        <p:spPr>
          <a:ln/>
        </p:spPr>
      </p:sp>
      <p:sp>
        <p:nvSpPr>
          <p:cNvPr id="75779" name="Notes Placeholder 2"/>
          <p:cNvSpPr>
            <a:spLocks noGrp="1"/>
          </p:cNvSpPr>
          <p:nvPr>
            <p:ph type="body" idx="1"/>
          </p:nvPr>
        </p:nvSpPr>
        <p:spPr>
          <a:noFill/>
          <a:ln/>
        </p:spPr>
        <p:txBody>
          <a:bodyPr/>
          <a:lstStyle/>
          <a:p>
            <a:r>
              <a:rPr lang="en-US" smtClean="0">
                <a:ea typeface="ＭＳ Ｐゴシック" pitchFamily="34" charset="-128"/>
              </a:rPr>
              <a:t>Cased photorpahs – can be fursnighed with a custom four flap box.  </a:t>
            </a:r>
          </a:p>
          <a:p>
            <a:endParaRPr lang="en-US" smtClean="0">
              <a:ea typeface="ＭＳ Ｐゴシック" pitchFamily="34" charset="-128"/>
            </a:endParaRPr>
          </a:p>
          <a:p>
            <a:r>
              <a:rPr lang="en-US" smtClean="0">
                <a:ea typeface="ＭＳ Ｐゴシック" pitchFamily="34" charset="-128"/>
              </a:rPr>
              <a:t>Lantern slides and gpn – 4 flap non adhesive wrappers</a:t>
            </a:r>
          </a:p>
          <a:p>
            <a:endParaRPr lang="en-US" smtClean="0">
              <a:ea typeface="ＭＳ Ｐゴシック" pitchFamily="34" charset="-128"/>
            </a:endParaRPr>
          </a:p>
          <a:p>
            <a:r>
              <a:rPr lang="en-US" smtClean="0">
                <a:ea typeface="ＭＳ Ｐゴシック" pitchFamily="34" charset="-128"/>
              </a:rPr>
              <a:t>Albums are best in custom made phase boxes or wrapper.  </a:t>
            </a:r>
          </a:p>
          <a:p>
            <a:endParaRPr lang="en-US" smtClean="0">
              <a:ea typeface="ＭＳ Ｐゴシック" pitchFamily="34" charset="-128"/>
            </a:endParaRPr>
          </a:p>
          <a:p>
            <a:r>
              <a:rPr lang="en-US" smtClean="0">
                <a:ea typeface="ＭＳ Ｐゴシック" pitchFamily="34" charset="-128"/>
              </a:rPr>
              <a:t>Oversize – panorama in folders in flat files  Alternative is to roll the panoramas – a cardboard tube (good materials ) larger than the print  image side in with barrier paper and polyester film on exterior</a:t>
            </a:r>
          </a:p>
          <a:p>
            <a:endParaRPr lang="en-US" smtClean="0">
              <a:ea typeface="ＭＳ Ｐゴシック" pitchFamily="34" charset="-128"/>
            </a:endParaRPr>
          </a:p>
          <a:p>
            <a:endParaRPr lang="en-US" smtClean="0">
              <a:ea typeface="ＭＳ Ｐゴシック" pitchFamily="34" charset="-128"/>
            </a:endParaRPr>
          </a:p>
          <a:p>
            <a:r>
              <a:rPr lang="en-US" smtClean="0">
                <a:ea typeface="ＭＳ Ｐゴシック" pitchFamily="34" charset="-128"/>
              </a:rPr>
              <a:t>Framed – hanging on wire racks or in bins.  </a:t>
            </a:r>
          </a:p>
        </p:txBody>
      </p:sp>
      <p:sp>
        <p:nvSpPr>
          <p:cNvPr id="75780" name="Date Placeholder 3"/>
          <p:cNvSpPr>
            <a:spLocks noGrp="1"/>
          </p:cNvSpPr>
          <p:nvPr>
            <p:ph type="dt" sz="quarter" idx="1"/>
          </p:nvPr>
        </p:nvSpPr>
        <p:spPr>
          <a:noFill/>
        </p:spPr>
        <p:txBody>
          <a:bodyPr/>
          <a:lstStyle/>
          <a:p>
            <a:r>
              <a:rPr lang="en-US" smtClean="0"/>
              <a:t>Fall 2010</a:t>
            </a:r>
            <a:endParaRPr lang="en-US"/>
          </a:p>
        </p:txBody>
      </p:sp>
      <p:sp>
        <p:nvSpPr>
          <p:cNvPr id="75781" name="Footer Placeholder 4"/>
          <p:cNvSpPr>
            <a:spLocks noGrp="1"/>
          </p:cNvSpPr>
          <p:nvPr>
            <p:ph type="ftr" sz="quarter" idx="4"/>
          </p:nvPr>
        </p:nvSpPr>
        <p:spPr>
          <a:noFill/>
        </p:spPr>
        <p:txBody>
          <a:bodyPr/>
          <a:lstStyle/>
          <a:p>
            <a:r>
              <a:rPr lang="en-US"/>
              <a:t>Society of American Archivists</a:t>
            </a:r>
          </a:p>
        </p:txBody>
      </p:sp>
      <p:sp>
        <p:nvSpPr>
          <p:cNvPr id="6" name="Slide Number Placeholder 5"/>
          <p:cNvSpPr>
            <a:spLocks noGrp="1"/>
          </p:cNvSpPr>
          <p:nvPr>
            <p:ph type="sldNum" sz="quarter" idx="5"/>
          </p:nvPr>
        </p:nvSpPr>
        <p:spPr/>
        <p:txBody>
          <a:bodyPr/>
          <a:lstStyle/>
          <a:p>
            <a:fld id="{EC25AD27-81CE-4CE8-88AD-114D621944CC}"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dt" sz="quarter" idx="1"/>
          </p:nvPr>
        </p:nvSpPr>
        <p:spPr>
          <a:noFill/>
        </p:spPr>
        <p:txBody>
          <a:bodyPr/>
          <a:lstStyle/>
          <a:p>
            <a:r>
              <a:rPr lang="en-US" smtClean="0"/>
              <a:t>Fall 2010</a:t>
            </a:r>
          </a:p>
        </p:txBody>
      </p:sp>
      <p:sp>
        <p:nvSpPr>
          <p:cNvPr id="174083" name="Rectangle 6"/>
          <p:cNvSpPr>
            <a:spLocks noGrp="1" noChangeArrowheads="1"/>
          </p:cNvSpPr>
          <p:nvPr>
            <p:ph type="ftr" sz="quarter" idx="4"/>
          </p:nvPr>
        </p:nvSpPr>
        <p:spPr>
          <a:noFill/>
        </p:spPr>
        <p:txBody>
          <a:bodyPr/>
          <a:lstStyle/>
          <a:p>
            <a:r>
              <a:rPr lang="en-US" smtClean="0"/>
              <a:t>Society of American Archivists</a:t>
            </a:r>
          </a:p>
        </p:txBody>
      </p:sp>
      <p:sp>
        <p:nvSpPr>
          <p:cNvPr id="174084" name="Rectangle 7"/>
          <p:cNvSpPr>
            <a:spLocks noGrp="1" noChangeArrowheads="1"/>
          </p:cNvSpPr>
          <p:nvPr>
            <p:ph type="sldNum" sz="quarter" idx="5"/>
          </p:nvPr>
        </p:nvSpPr>
        <p:spPr>
          <a:noFill/>
        </p:spPr>
        <p:txBody>
          <a:bodyPr/>
          <a:lstStyle/>
          <a:p>
            <a:fld id="{38E1DEE8-0777-4579-A967-4F965B5B471F}" type="slidenum">
              <a:rPr lang="en-US" smtClean="0"/>
              <a:pPr/>
              <a:t>25</a:t>
            </a:fld>
            <a:endParaRPr lang="en-US" smtClean="0"/>
          </a:p>
        </p:txBody>
      </p:sp>
      <p:sp>
        <p:nvSpPr>
          <p:cNvPr id="174085" name="Rectangle 2"/>
          <p:cNvSpPr>
            <a:spLocks noGrp="1" noRot="1" noChangeAspect="1" noChangeArrowheads="1" noTextEdit="1"/>
          </p:cNvSpPr>
          <p:nvPr>
            <p:ph type="sldImg"/>
          </p:nvPr>
        </p:nvSpPr>
        <p:spPr>
          <a:ln/>
        </p:spPr>
      </p:sp>
      <p:sp>
        <p:nvSpPr>
          <p:cNvPr id="174086" name="Rectangle 3"/>
          <p:cNvSpPr>
            <a:spLocks noGrp="1" noChangeArrowheads="1"/>
          </p:cNvSpPr>
          <p:nvPr>
            <p:ph type="body" idx="1"/>
          </p:nvPr>
        </p:nvSpPr>
        <p:spPr>
          <a:noFill/>
          <a:ln/>
        </p:spPr>
        <p:txBody>
          <a:bodyPr/>
          <a:lstStyle/>
          <a:p>
            <a:pPr eaLnBrk="1" hangingPunct="1"/>
            <a:r>
              <a:rPr lang="en-US" smtClean="0"/>
              <a:t>“Marking” the field for cantaloupe planting. Plants will be put where the lines cross. Deshee Unit, Wabash Farms, Indiana.</a:t>
            </a:r>
          </a:p>
          <a:p>
            <a:pPr eaLnBrk="1" hangingPunct="1"/>
            <a:r>
              <a:rPr lang="en-US" smtClean="0"/>
              <a:t>LC-USF34-060976-D (b&amp;w film neg.), 1940 May, John Vachon, FSA/OWI Photograph Collection, Prints and Photographs Division, Library of Congress, fsa 8c17482 </a:t>
            </a:r>
          </a:p>
          <a:p>
            <a:pPr eaLnBrk="1" hangingPunct="1"/>
            <a:r>
              <a:rPr lang="en-US" smtClean="0"/>
              <a:t>Put the fields in order to make access grow.  Most repositories are looking for results, not planning, but need to plan ahead to get good results.</a:t>
            </a:r>
          </a:p>
          <a:p>
            <a:pPr eaLnBrk="1" hangingPunct="1"/>
            <a:r>
              <a:rPr lang="en-US" smtClean="0"/>
              <a:t>Focus in this module will be on describing photos, but often photos are described in collections along with other media, including other graphic materials or manuscripts.</a:t>
            </a:r>
          </a:p>
          <a:p>
            <a:pPr eaLnBrk="1" hangingPunct="1"/>
            <a:r>
              <a:rPr lang="en-US" smtClean="0"/>
              <a:t>“Description often provides information not otherwise on the photographs.  It is used as a document </a:t>
            </a:r>
            <a:r>
              <a:rPr lang="en-US" i="1" smtClean="0"/>
              <a:t>with </a:t>
            </a:r>
            <a:r>
              <a:rPr lang="en-US" smtClean="0"/>
              <a:t>the photographs, as well as for access to the photographs. Description often compensates for the lack of textual information on photographs.” – </a:t>
            </a:r>
            <a:r>
              <a:rPr lang="en-US" i="1" smtClean="0"/>
              <a:t>PACM</a:t>
            </a:r>
          </a:p>
          <a:p>
            <a:pPr eaLnBrk="1" hangingPunct="1"/>
            <a:r>
              <a:rPr lang="en-US" smtClean="0"/>
              <a:t>How is the description of photos similar to text-based and how is it different?  Photographs can be published or unpublished, descriptive standards borrowed from bibliographic (emphasis on item-level, published material), archival (focus on provenance, unpublished collections with component parts) and museum worlds (focus on physical format and curatorial considerations). </a:t>
            </a:r>
          </a:p>
          <a:p>
            <a:pPr eaLnBrk="1" hangingPunct="1"/>
            <a:endParaRPr lang="en-US" i="1"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dt" sz="quarter" idx="1"/>
          </p:nvPr>
        </p:nvSpPr>
        <p:spPr>
          <a:noFill/>
        </p:spPr>
        <p:txBody>
          <a:bodyPr/>
          <a:lstStyle/>
          <a:p>
            <a:r>
              <a:rPr lang="en-US" smtClean="0"/>
              <a:t>Fall 2010</a:t>
            </a:r>
          </a:p>
        </p:txBody>
      </p:sp>
      <p:sp>
        <p:nvSpPr>
          <p:cNvPr id="175107" name="Rectangle 6"/>
          <p:cNvSpPr>
            <a:spLocks noGrp="1" noChangeArrowheads="1"/>
          </p:cNvSpPr>
          <p:nvPr>
            <p:ph type="ftr" sz="quarter" idx="4"/>
          </p:nvPr>
        </p:nvSpPr>
        <p:spPr>
          <a:noFill/>
        </p:spPr>
        <p:txBody>
          <a:bodyPr/>
          <a:lstStyle/>
          <a:p>
            <a:r>
              <a:rPr lang="en-US" smtClean="0"/>
              <a:t>Society of American Archivists</a:t>
            </a:r>
          </a:p>
        </p:txBody>
      </p:sp>
      <p:sp>
        <p:nvSpPr>
          <p:cNvPr id="175108" name="Rectangle 7"/>
          <p:cNvSpPr>
            <a:spLocks noGrp="1" noChangeArrowheads="1"/>
          </p:cNvSpPr>
          <p:nvPr>
            <p:ph type="sldNum" sz="quarter" idx="5"/>
          </p:nvPr>
        </p:nvSpPr>
        <p:spPr>
          <a:noFill/>
        </p:spPr>
        <p:txBody>
          <a:bodyPr/>
          <a:lstStyle/>
          <a:p>
            <a:fld id="{FD864660-4293-45A8-9363-2490C9B1BAF7}" type="slidenum">
              <a:rPr lang="en-US" smtClean="0"/>
              <a:pPr/>
              <a:t>26</a:t>
            </a:fld>
            <a:endParaRPr lang="en-US" smtClean="0"/>
          </a:p>
        </p:txBody>
      </p:sp>
      <p:sp>
        <p:nvSpPr>
          <p:cNvPr id="175109" name="Rectangle 2"/>
          <p:cNvSpPr>
            <a:spLocks noGrp="1" noRot="1" noChangeAspect="1" noChangeArrowheads="1" noTextEdit="1"/>
          </p:cNvSpPr>
          <p:nvPr>
            <p:ph type="sldImg"/>
          </p:nvPr>
        </p:nvSpPr>
        <p:spPr>
          <a:ln/>
        </p:spPr>
      </p:sp>
      <p:sp>
        <p:nvSpPr>
          <p:cNvPr id="175110" name="Rectangle 3"/>
          <p:cNvSpPr>
            <a:spLocks noGrp="1" noChangeArrowheads="1"/>
          </p:cNvSpPr>
          <p:nvPr>
            <p:ph type="body" idx="1"/>
          </p:nvPr>
        </p:nvSpPr>
        <p:spPr>
          <a:noFill/>
          <a:ln/>
        </p:spPr>
        <p:txBody>
          <a:bodyPr/>
          <a:lstStyle/>
          <a:p>
            <a:pPr eaLnBrk="1" hangingPunct="1"/>
            <a:r>
              <a:rPr lang="en-US" dirty="0" smtClean="0"/>
              <a:t>Fortune teller and mind reader in sideshow, state fair, Donaldsonville, Louisiana, 1938 Nov. by Russell Lee, FSA-OWI, Library of Congress Prints and Photographs</a:t>
            </a:r>
            <a:r>
              <a:rPr lang="en-US" baseline="0" dirty="0" smtClean="0"/>
              <a:t> Division, fsa8a24243</a:t>
            </a:r>
            <a:endParaRPr lang="en-US" dirty="0" smtClean="0"/>
          </a:p>
          <a:p>
            <a:pPr eaLnBrk="1" hangingPunct="1"/>
            <a:endParaRPr lang="en-US" dirty="0" smtClean="0"/>
          </a:p>
          <a:p>
            <a:pPr eaLnBrk="1" hangingPunct="1"/>
            <a:r>
              <a:rPr lang="en-US" dirty="0" smtClean="0"/>
              <a:t>Examples of ways to think outside the box include these alternatives: Exhibits, Online postings, Web pages, and Publications, all of which is covered more in Outreach Module 8.</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dt" sz="quarter" idx="1"/>
          </p:nvPr>
        </p:nvSpPr>
        <p:spPr>
          <a:noFill/>
        </p:spPr>
        <p:txBody>
          <a:bodyPr/>
          <a:lstStyle/>
          <a:p>
            <a:r>
              <a:rPr lang="en-US" smtClean="0"/>
              <a:t>Fall 2010</a:t>
            </a:r>
          </a:p>
        </p:txBody>
      </p:sp>
      <p:sp>
        <p:nvSpPr>
          <p:cNvPr id="178179" name="Rectangle 6"/>
          <p:cNvSpPr>
            <a:spLocks noGrp="1" noChangeArrowheads="1"/>
          </p:cNvSpPr>
          <p:nvPr>
            <p:ph type="ftr" sz="quarter" idx="4"/>
          </p:nvPr>
        </p:nvSpPr>
        <p:spPr>
          <a:noFill/>
        </p:spPr>
        <p:txBody>
          <a:bodyPr/>
          <a:lstStyle/>
          <a:p>
            <a:r>
              <a:rPr lang="en-US" smtClean="0"/>
              <a:t>Society of American Archivists</a:t>
            </a:r>
          </a:p>
        </p:txBody>
      </p:sp>
      <p:sp>
        <p:nvSpPr>
          <p:cNvPr id="178180" name="Rectangle 7"/>
          <p:cNvSpPr>
            <a:spLocks noGrp="1" noChangeArrowheads="1"/>
          </p:cNvSpPr>
          <p:nvPr>
            <p:ph type="sldNum" sz="quarter" idx="5"/>
          </p:nvPr>
        </p:nvSpPr>
        <p:spPr>
          <a:noFill/>
        </p:spPr>
        <p:txBody>
          <a:bodyPr/>
          <a:lstStyle/>
          <a:p>
            <a:fld id="{62374FB1-17B4-4503-A173-3786B6B91038}" type="slidenum">
              <a:rPr lang="en-US" smtClean="0"/>
              <a:pPr/>
              <a:t>27</a:t>
            </a:fld>
            <a:endParaRPr lang="en-US" smtClean="0"/>
          </a:p>
        </p:txBody>
      </p:sp>
      <p:sp>
        <p:nvSpPr>
          <p:cNvPr id="178181" name="Rectangle 2"/>
          <p:cNvSpPr>
            <a:spLocks noGrp="1" noRot="1" noChangeAspect="1" noChangeArrowheads="1" noTextEdit="1"/>
          </p:cNvSpPr>
          <p:nvPr>
            <p:ph type="sldImg"/>
          </p:nvPr>
        </p:nvSpPr>
        <p:spPr>
          <a:ln/>
        </p:spPr>
      </p:sp>
      <p:sp>
        <p:nvSpPr>
          <p:cNvPr id="178182" name="Rectangle 3"/>
          <p:cNvSpPr>
            <a:spLocks noGrp="1" noChangeArrowheads="1"/>
          </p:cNvSpPr>
          <p:nvPr>
            <p:ph type="body" idx="1"/>
          </p:nvPr>
        </p:nvSpPr>
        <p:spPr>
          <a:noFill/>
          <a:ln/>
        </p:spPr>
        <p:txBody>
          <a:bodyPr/>
          <a:lstStyle/>
          <a:p>
            <a:pPr eaLnBrk="1" hangingPunct="1"/>
            <a:r>
              <a:rPr lang="en-US" dirty="0" smtClean="0"/>
              <a:t>Bert K. Miura, pattern making, </a:t>
            </a:r>
            <a:r>
              <a:rPr lang="en-US" dirty="0" err="1" smtClean="0"/>
              <a:t>Manzanar</a:t>
            </a:r>
            <a:r>
              <a:rPr lang="en-US" dirty="0" smtClean="0"/>
              <a:t> Relocation Center, California, </a:t>
            </a:r>
            <a:r>
              <a:rPr lang="en-US" dirty="0" err="1" smtClean="0"/>
              <a:t>Ansel</a:t>
            </a:r>
            <a:r>
              <a:rPr lang="en-US" dirty="0" smtClean="0"/>
              <a:t> Adams, LOT 10479-3, no. 21, LC-DIG-ppprs-00366, [1943], from </a:t>
            </a:r>
            <a:r>
              <a:rPr lang="en-US" dirty="0" err="1" smtClean="0"/>
              <a:t>Manzanar</a:t>
            </a:r>
            <a:r>
              <a:rPr lang="en-US" dirty="0" smtClean="0"/>
              <a:t> War Relocation Center photographs,, Library of Congress Prints and Photographs Division, </a:t>
            </a:r>
            <a:r>
              <a:rPr lang="en-US" dirty="0" err="1" smtClean="0"/>
              <a:t>ppprs</a:t>
            </a:r>
            <a:r>
              <a:rPr lang="en-US" dirty="0" smtClean="0"/>
              <a:t> 00144</a:t>
            </a:r>
          </a:p>
          <a:p>
            <a:pPr eaLnBrk="1" hangingPunct="1"/>
            <a:r>
              <a:rPr lang="en-US" dirty="0" smtClean="0"/>
              <a:t>Importance of being consistent, provide examples of possible choices available (describe photos and manuscripts in one collection level catalog record, prepare folder level finding aids, etc.)</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Organizational goals and objectives; should select practices that will fit together well, working like a descriptive assembly line, with operations seamless as possible.</a:t>
            </a:r>
          </a:p>
          <a:p>
            <a:pPr eaLnBrk="1" hangingPunct="1"/>
            <a:r>
              <a:rPr lang="en-US" dirty="0" smtClean="0"/>
              <a:t>Add the word photographs to guides, finding aids, catalog records, online resources and other repository descriptions as a quick and basic way to let users know where the photographs are within the collections.</a:t>
            </a:r>
          </a:p>
          <a:p>
            <a:pPr eaLnBrk="1" hangingPunct="1"/>
            <a:r>
              <a:rPr lang="en-US" dirty="0" smtClean="0"/>
              <a:t>Keep it simple: You don’t have to be an expert in the history of photography to make good descriptions. Use general terms for photo processes if too difficult or time consuming to be more specific.  Connoisseurship not a requirement for description.</a:t>
            </a:r>
          </a:p>
          <a:p>
            <a:pPr eaLnBrk="1" hangingPunct="1"/>
            <a:endParaRPr lang="en-US" dirty="0" smtClean="0"/>
          </a:p>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3"/>
          <p:cNvSpPr>
            <a:spLocks noGrp="1" noChangeArrowheads="1"/>
          </p:cNvSpPr>
          <p:nvPr>
            <p:ph type="dt" sz="quarter" idx="1"/>
          </p:nvPr>
        </p:nvSpPr>
        <p:spPr>
          <a:noFill/>
        </p:spPr>
        <p:txBody>
          <a:bodyPr/>
          <a:lstStyle/>
          <a:p>
            <a:r>
              <a:rPr lang="en-US" smtClean="0"/>
              <a:t>Fall 2010</a:t>
            </a:r>
          </a:p>
        </p:txBody>
      </p:sp>
      <p:sp>
        <p:nvSpPr>
          <p:cNvPr id="179203" name="Rectangle 6"/>
          <p:cNvSpPr>
            <a:spLocks noGrp="1" noChangeArrowheads="1"/>
          </p:cNvSpPr>
          <p:nvPr>
            <p:ph type="ftr" sz="quarter" idx="4"/>
          </p:nvPr>
        </p:nvSpPr>
        <p:spPr>
          <a:noFill/>
        </p:spPr>
        <p:txBody>
          <a:bodyPr/>
          <a:lstStyle/>
          <a:p>
            <a:r>
              <a:rPr lang="en-US" smtClean="0"/>
              <a:t>Society of American Archivists</a:t>
            </a:r>
          </a:p>
        </p:txBody>
      </p:sp>
      <p:sp>
        <p:nvSpPr>
          <p:cNvPr id="179204" name="Rectangle 7"/>
          <p:cNvSpPr>
            <a:spLocks noGrp="1" noChangeArrowheads="1"/>
          </p:cNvSpPr>
          <p:nvPr>
            <p:ph type="sldNum" sz="quarter" idx="5"/>
          </p:nvPr>
        </p:nvSpPr>
        <p:spPr>
          <a:noFill/>
        </p:spPr>
        <p:txBody>
          <a:bodyPr/>
          <a:lstStyle/>
          <a:p>
            <a:fld id="{8A96B41C-6222-4B08-961E-C42865C47C0B}" type="slidenum">
              <a:rPr lang="en-US" smtClean="0"/>
              <a:pPr/>
              <a:t>28</a:t>
            </a:fld>
            <a:endParaRPr lang="en-US" smtClean="0"/>
          </a:p>
        </p:txBody>
      </p:sp>
      <p:sp>
        <p:nvSpPr>
          <p:cNvPr id="179205" name="Rectangle 2"/>
          <p:cNvSpPr>
            <a:spLocks noGrp="1" noRot="1" noChangeAspect="1" noChangeArrowheads="1" noTextEdit="1"/>
          </p:cNvSpPr>
          <p:nvPr>
            <p:ph type="sldImg"/>
          </p:nvPr>
        </p:nvSpPr>
        <p:spPr>
          <a:ln/>
        </p:spPr>
      </p:sp>
      <p:sp>
        <p:nvSpPr>
          <p:cNvPr id="179206" name="Rectangle 3"/>
          <p:cNvSpPr>
            <a:spLocks noGrp="1" noChangeArrowheads="1"/>
          </p:cNvSpPr>
          <p:nvPr>
            <p:ph type="body" idx="1"/>
          </p:nvPr>
        </p:nvSpPr>
        <p:spPr>
          <a:noFill/>
          <a:ln/>
        </p:spPr>
        <p:txBody>
          <a:bodyPr/>
          <a:lstStyle/>
          <a:p>
            <a:pPr eaLnBrk="1" hangingPunct="1"/>
            <a:r>
              <a:rPr lang="en-US" smtClean="0"/>
              <a:t>Includes access points for creator names and subjects.</a:t>
            </a:r>
          </a:p>
          <a:p>
            <a:pPr eaLnBrk="1" hangingPunct="1"/>
            <a:r>
              <a:rPr lang="en-US" smtClean="0"/>
              <a:t>Notes include access and use conditions, rights status, acquisition &amp; appraisal and general</a:t>
            </a:r>
          </a:p>
          <a:p>
            <a:pPr eaLnBrk="1" hangingPunct="1"/>
            <a:r>
              <a:rPr lang="en-US" smtClean="0"/>
              <a:t>ID includes reference codes and digital image links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p:spPr>
        <p:txBody>
          <a:bodyPr/>
          <a:lstStyle/>
          <a:p>
            <a:pPr eaLnBrk="1" hangingPunct="1"/>
            <a:endParaRPr lang="en-US" smtClean="0"/>
          </a:p>
        </p:txBody>
      </p:sp>
      <p:sp>
        <p:nvSpPr>
          <p:cNvPr id="180228" name="Date Placeholder 3"/>
          <p:cNvSpPr>
            <a:spLocks noGrp="1"/>
          </p:cNvSpPr>
          <p:nvPr>
            <p:ph type="dt" sz="quarter" idx="1"/>
          </p:nvPr>
        </p:nvSpPr>
        <p:spPr>
          <a:noFill/>
        </p:spPr>
        <p:txBody>
          <a:bodyPr/>
          <a:lstStyle/>
          <a:p>
            <a:r>
              <a:rPr lang="en-US" smtClean="0"/>
              <a:t>Fall 2010</a:t>
            </a:r>
          </a:p>
        </p:txBody>
      </p:sp>
      <p:sp>
        <p:nvSpPr>
          <p:cNvPr id="180229" name="Footer Placeholder 4"/>
          <p:cNvSpPr>
            <a:spLocks noGrp="1"/>
          </p:cNvSpPr>
          <p:nvPr>
            <p:ph type="ftr" sz="quarter" idx="4"/>
          </p:nvPr>
        </p:nvSpPr>
        <p:spPr>
          <a:noFill/>
        </p:spPr>
        <p:txBody>
          <a:bodyPr/>
          <a:lstStyle/>
          <a:p>
            <a:r>
              <a:rPr lang="en-US" smtClean="0"/>
              <a:t>Society of American Archivists</a:t>
            </a:r>
          </a:p>
        </p:txBody>
      </p:sp>
      <p:sp>
        <p:nvSpPr>
          <p:cNvPr id="180230" name="Slide Number Placeholder 5"/>
          <p:cNvSpPr>
            <a:spLocks noGrp="1"/>
          </p:cNvSpPr>
          <p:nvPr>
            <p:ph type="sldNum" sz="quarter" idx="5"/>
          </p:nvPr>
        </p:nvSpPr>
        <p:spPr>
          <a:noFill/>
        </p:spPr>
        <p:txBody>
          <a:bodyPr/>
          <a:lstStyle/>
          <a:p>
            <a:fld id="{D5939570-B477-4C30-B1CB-8F406432B539}"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3"/>
          <p:cNvSpPr>
            <a:spLocks noGrp="1" noChangeArrowheads="1"/>
          </p:cNvSpPr>
          <p:nvPr>
            <p:ph type="dt" sz="quarter" idx="1"/>
          </p:nvPr>
        </p:nvSpPr>
        <p:spPr>
          <a:noFill/>
        </p:spPr>
        <p:txBody>
          <a:bodyPr/>
          <a:lstStyle/>
          <a:p>
            <a:r>
              <a:rPr lang="en-US" smtClean="0"/>
              <a:t>Fall 2010</a:t>
            </a:r>
          </a:p>
        </p:txBody>
      </p:sp>
      <p:sp>
        <p:nvSpPr>
          <p:cNvPr id="145411" name="Rectangle 6"/>
          <p:cNvSpPr>
            <a:spLocks noGrp="1" noChangeArrowheads="1"/>
          </p:cNvSpPr>
          <p:nvPr>
            <p:ph type="ftr" sz="quarter" idx="4"/>
          </p:nvPr>
        </p:nvSpPr>
        <p:spPr>
          <a:noFill/>
        </p:spPr>
        <p:txBody>
          <a:bodyPr/>
          <a:lstStyle/>
          <a:p>
            <a:r>
              <a:rPr lang="en-US" smtClean="0"/>
              <a:t>Society of American Archivists</a:t>
            </a:r>
          </a:p>
        </p:txBody>
      </p:sp>
      <p:sp>
        <p:nvSpPr>
          <p:cNvPr id="145412" name="Rectangle 7"/>
          <p:cNvSpPr>
            <a:spLocks noGrp="1" noChangeArrowheads="1"/>
          </p:cNvSpPr>
          <p:nvPr>
            <p:ph type="sldNum" sz="quarter" idx="5"/>
          </p:nvPr>
        </p:nvSpPr>
        <p:spPr>
          <a:noFill/>
        </p:spPr>
        <p:txBody>
          <a:bodyPr/>
          <a:lstStyle/>
          <a:p>
            <a:fld id="{8D785A3B-DFB3-4489-A2A0-FD7B39A2E234}" type="slidenum">
              <a:rPr lang="en-US" smtClean="0"/>
              <a:pPr/>
              <a:t>3</a:t>
            </a:fld>
            <a:endParaRPr lang="en-US" smtClean="0"/>
          </a:p>
        </p:txBody>
      </p:sp>
      <p:sp>
        <p:nvSpPr>
          <p:cNvPr id="145413" name="Rectangle 2"/>
          <p:cNvSpPr>
            <a:spLocks noGrp="1" noRot="1" noChangeAspect="1" noChangeArrowheads="1" noTextEdit="1"/>
          </p:cNvSpPr>
          <p:nvPr>
            <p:ph type="sldImg"/>
          </p:nvPr>
        </p:nvSpPr>
        <p:spPr>
          <a:ln/>
        </p:spPr>
      </p:sp>
      <p:sp>
        <p:nvSpPr>
          <p:cNvPr id="145414" name="Rectangle 3"/>
          <p:cNvSpPr>
            <a:spLocks noGrp="1" noChangeArrowheads="1"/>
          </p:cNvSpPr>
          <p:nvPr>
            <p:ph type="body" idx="1"/>
          </p:nvPr>
        </p:nvSpPr>
        <p:spPr>
          <a:noFill/>
          <a:ln/>
        </p:spPr>
        <p:txBody>
          <a:bodyPr/>
          <a:lstStyle/>
          <a:p>
            <a:pPr eaLnBrk="1" hangingPunct="1"/>
            <a:r>
              <a:rPr lang="en-US" sz="1000" dirty="0" smtClean="0"/>
              <a:t>Saving any old thing, LOT 5253, LC-USZ62-62973 (</a:t>
            </a:r>
            <a:r>
              <a:rPr lang="en-US" sz="1000" dirty="0" err="1" smtClean="0"/>
              <a:t>b&amp;w</a:t>
            </a:r>
            <a:r>
              <a:rPr lang="en-US" sz="1000" dirty="0" smtClean="0"/>
              <a:t> film copy neg.), Prints and Photographs Division, Library of Congress, c1906 by Pillsbury Picture Co. San Francisco Earthquake</a:t>
            </a:r>
          </a:p>
          <a:p>
            <a:pPr eaLnBrk="1" hangingPunct="1"/>
            <a:r>
              <a:rPr lang="en-US" sz="1000" dirty="0" smtClean="0"/>
              <a:t>Think about what accessioning and arrangement of photos has in common with accessioning and arrangement of textual materials?  How do they differ? Biggest difference is numbering and preservation (similar elements otherwise).  How many have anything at all to do with the accessioning process?</a:t>
            </a:r>
          </a:p>
          <a:p>
            <a:pPr eaLnBrk="1" hangingPunct="1"/>
            <a:r>
              <a:rPr lang="en-US" sz="1000" i="1" dirty="0" smtClean="0"/>
              <a:t>SAA Glossary: </a:t>
            </a:r>
          </a:p>
          <a:p>
            <a:pPr eaLnBrk="1" hangingPunct="1"/>
            <a:r>
              <a:rPr lang="en-US" sz="1000" dirty="0" smtClean="0"/>
              <a:t>n. Materials physically and legally transferred to a repository as a unit at a single time; an acquisition. v. 1. To take legal and physical custody…and to formally document their receipt. 2. To document the transfer of records or materials in…the repository’s holdings.</a:t>
            </a:r>
          </a:p>
          <a:p>
            <a:pPr eaLnBrk="1" hangingPunct="1"/>
            <a:r>
              <a:rPr lang="en-US" sz="1000" dirty="0" smtClean="0"/>
              <a:t>Accessioning photographs is not radically different than accessioning other collection material, biggest difference is numbering.</a:t>
            </a:r>
          </a:p>
          <a:p>
            <a:pPr eaLnBrk="1" hangingPunct="1"/>
            <a:r>
              <a:rPr lang="en-US" sz="1000" dirty="0" smtClean="0"/>
              <a:t>Activities slide deleted:</a:t>
            </a:r>
          </a:p>
          <a:p>
            <a:pPr eaLnBrk="1" hangingPunct="1"/>
            <a:r>
              <a:rPr lang="en-US" sz="1000" u="sng" dirty="0" smtClean="0"/>
              <a:t>Accessioning	Arrangement</a:t>
            </a:r>
          </a:p>
          <a:p>
            <a:pPr eaLnBrk="1" hangingPunct="1"/>
            <a:r>
              <a:rPr lang="en-US" sz="1000" dirty="0" smtClean="0"/>
              <a:t>Create record &amp; files	Plan for processing</a:t>
            </a:r>
          </a:p>
          <a:p>
            <a:pPr eaLnBrk="1" hangingPunct="1"/>
            <a:r>
              <a:rPr lang="en-US" sz="1000" dirty="0" smtClean="0"/>
              <a:t>Examine material	Initial sort &amp; organize</a:t>
            </a:r>
          </a:p>
          <a:p>
            <a:pPr eaLnBrk="1" hangingPunct="1"/>
            <a:r>
              <a:rPr lang="en-US" sz="1000" dirty="0" smtClean="0"/>
              <a:t>Number &amp; log	Label &amp; house</a:t>
            </a:r>
          </a:p>
          <a:p>
            <a:pPr eaLnBrk="1" hangingPunct="1"/>
            <a:r>
              <a:rPr lang="en-US" sz="1000" dirty="0" smtClean="0"/>
              <a:t>Check housing	Dispose</a:t>
            </a:r>
          </a:p>
          <a:p>
            <a:pPr eaLnBrk="1" hangingPunct="1"/>
            <a:r>
              <a:rPr lang="en-US" sz="1000" dirty="0" smtClean="0"/>
              <a:t>Mark and store	Preliminary description</a:t>
            </a:r>
          </a:p>
          <a:p>
            <a:pPr eaLnBrk="1" hangingPunct="1"/>
            <a:r>
              <a:rPr lang="en-US" sz="1000" dirty="0" smtClean="0"/>
              <a:t>During both accessioning and arrangement activities, regular review of status of process and corresponding documentation should occur at several intervals (for example: prior to accessioning, following labeling and housing, and again during the preliminary description process).  This includes review of documentation, collection files, storage and photographs.</a:t>
            </a:r>
          </a:p>
          <a:p>
            <a:pPr eaLnBrk="1" hangingPunct="1"/>
            <a:r>
              <a:rPr lang="en-US" sz="1000" dirty="0" smtClean="0"/>
              <a:t>Note: Sequence of activities will vary.</a:t>
            </a:r>
          </a:p>
          <a:p>
            <a:pPr eaLnBrk="1" hangingPunct="1"/>
            <a:endParaRPr lang="en-US" sz="100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
          <p:cNvSpPr>
            <a:spLocks noGrp="1" noChangeArrowheads="1"/>
          </p:cNvSpPr>
          <p:nvPr>
            <p:ph type="dt" sz="quarter" idx="1"/>
          </p:nvPr>
        </p:nvSpPr>
        <p:spPr>
          <a:noFill/>
        </p:spPr>
        <p:txBody>
          <a:bodyPr/>
          <a:lstStyle/>
          <a:p>
            <a:r>
              <a:rPr lang="en-US" smtClean="0"/>
              <a:t>Fall 2010</a:t>
            </a:r>
          </a:p>
        </p:txBody>
      </p:sp>
      <p:sp>
        <p:nvSpPr>
          <p:cNvPr id="181251" name="Rectangle 6"/>
          <p:cNvSpPr>
            <a:spLocks noGrp="1" noChangeArrowheads="1"/>
          </p:cNvSpPr>
          <p:nvPr>
            <p:ph type="ftr" sz="quarter" idx="4"/>
          </p:nvPr>
        </p:nvSpPr>
        <p:spPr>
          <a:noFill/>
        </p:spPr>
        <p:txBody>
          <a:bodyPr/>
          <a:lstStyle/>
          <a:p>
            <a:r>
              <a:rPr lang="en-US" smtClean="0"/>
              <a:t>Society of American Archivists</a:t>
            </a:r>
          </a:p>
        </p:txBody>
      </p:sp>
      <p:sp>
        <p:nvSpPr>
          <p:cNvPr id="181252" name="Rectangle 7"/>
          <p:cNvSpPr>
            <a:spLocks noGrp="1" noChangeArrowheads="1"/>
          </p:cNvSpPr>
          <p:nvPr>
            <p:ph type="sldNum" sz="quarter" idx="5"/>
          </p:nvPr>
        </p:nvSpPr>
        <p:spPr>
          <a:noFill/>
        </p:spPr>
        <p:txBody>
          <a:bodyPr/>
          <a:lstStyle/>
          <a:p>
            <a:fld id="{BF9FF0D5-D661-45EE-AA42-CEA3AF233CF6}" type="slidenum">
              <a:rPr lang="en-US" smtClean="0"/>
              <a:pPr/>
              <a:t>30</a:t>
            </a:fld>
            <a:endParaRPr lang="en-US" smtClean="0"/>
          </a:p>
        </p:txBody>
      </p:sp>
      <p:sp>
        <p:nvSpPr>
          <p:cNvPr id="181253" name="Rectangle 1026"/>
          <p:cNvSpPr>
            <a:spLocks noGrp="1" noRot="1" noChangeAspect="1" noChangeArrowheads="1" noTextEdit="1"/>
          </p:cNvSpPr>
          <p:nvPr>
            <p:ph type="sldImg"/>
          </p:nvPr>
        </p:nvSpPr>
        <p:spPr>
          <a:ln/>
        </p:spPr>
      </p:sp>
      <p:sp>
        <p:nvSpPr>
          <p:cNvPr id="181254" name="Rectangle 1027"/>
          <p:cNvSpPr>
            <a:spLocks noGrp="1" noChangeArrowheads="1"/>
          </p:cNvSpPr>
          <p:nvPr>
            <p:ph type="body" idx="1"/>
          </p:nvPr>
        </p:nvSpPr>
        <p:spPr>
          <a:noFill/>
          <a:ln/>
        </p:spPr>
        <p:txBody>
          <a:bodyPr/>
          <a:lstStyle/>
          <a:p>
            <a:pPr eaLnBrk="1" hangingPunct="1"/>
            <a:r>
              <a:rPr lang="en-US" dirty="0" smtClean="0"/>
              <a:t>Schools. Interior with children painting, reading and writing, LOT 12819, p. [002], LC-USZC2-4487, [photographed between 1930 and 1940?], Samuel H. </a:t>
            </a:r>
            <a:r>
              <a:rPr lang="en-US" dirty="0" err="1" smtClean="0"/>
              <a:t>Gottscho</a:t>
            </a:r>
            <a:r>
              <a:rPr lang="en-US" dirty="0" smtClean="0"/>
              <a:t>, in album titled Schools, Library of Congress Prints and Photographs Division, </a:t>
            </a:r>
            <a:r>
              <a:rPr lang="en-US" dirty="0" err="1" smtClean="0"/>
              <a:t>gsc</a:t>
            </a:r>
            <a:r>
              <a:rPr lang="en-US" dirty="0" smtClean="0"/>
              <a:t> 5a00391.</a:t>
            </a:r>
          </a:p>
          <a:p>
            <a:pPr eaLnBrk="1" hangingPunct="1"/>
            <a:endParaRPr lang="en-US" dirty="0" smtClean="0"/>
          </a:p>
          <a:p>
            <a:pPr eaLnBrk="1" hangingPunct="1"/>
            <a:r>
              <a:rPr lang="en-US" dirty="0" smtClean="0"/>
              <a:t>American Bridge Company</a:t>
            </a:r>
            <a:r>
              <a:rPr lang="en-US" baseline="0" dirty="0" smtClean="0"/>
              <a:t> constructed Golden Gate Bridge.</a:t>
            </a: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dt" sz="quarter" idx="1"/>
          </p:nvPr>
        </p:nvSpPr>
        <p:spPr>
          <a:noFill/>
        </p:spPr>
        <p:txBody>
          <a:bodyPr/>
          <a:lstStyle/>
          <a:p>
            <a:r>
              <a:rPr lang="en-US" smtClean="0"/>
              <a:t>Fall 2010</a:t>
            </a:r>
          </a:p>
        </p:txBody>
      </p:sp>
      <p:sp>
        <p:nvSpPr>
          <p:cNvPr id="182275" name="Rectangle 6"/>
          <p:cNvSpPr>
            <a:spLocks noGrp="1" noChangeArrowheads="1"/>
          </p:cNvSpPr>
          <p:nvPr>
            <p:ph type="ftr" sz="quarter" idx="4"/>
          </p:nvPr>
        </p:nvSpPr>
        <p:spPr>
          <a:noFill/>
        </p:spPr>
        <p:txBody>
          <a:bodyPr/>
          <a:lstStyle/>
          <a:p>
            <a:r>
              <a:rPr lang="en-US" smtClean="0"/>
              <a:t>Society of American Archivists</a:t>
            </a:r>
          </a:p>
        </p:txBody>
      </p:sp>
      <p:sp>
        <p:nvSpPr>
          <p:cNvPr id="182276" name="Rectangle 7"/>
          <p:cNvSpPr>
            <a:spLocks noGrp="1" noChangeArrowheads="1"/>
          </p:cNvSpPr>
          <p:nvPr>
            <p:ph type="sldNum" sz="quarter" idx="5"/>
          </p:nvPr>
        </p:nvSpPr>
        <p:spPr>
          <a:noFill/>
        </p:spPr>
        <p:txBody>
          <a:bodyPr/>
          <a:lstStyle/>
          <a:p>
            <a:fld id="{0BA5E40E-6B75-4BDA-9E6C-345B55401224}" type="slidenum">
              <a:rPr lang="en-US" smtClean="0"/>
              <a:pPr/>
              <a:t>31</a:t>
            </a:fld>
            <a:endParaRPr lang="en-US" smtClean="0"/>
          </a:p>
        </p:txBody>
      </p:sp>
      <p:sp>
        <p:nvSpPr>
          <p:cNvPr id="182277" name="Rectangle 2"/>
          <p:cNvSpPr>
            <a:spLocks noGrp="1" noRot="1" noChangeAspect="1" noChangeArrowheads="1" noTextEdit="1"/>
          </p:cNvSpPr>
          <p:nvPr>
            <p:ph type="sldImg"/>
          </p:nvPr>
        </p:nvSpPr>
        <p:spPr>
          <a:ln/>
        </p:spPr>
      </p:sp>
      <p:sp>
        <p:nvSpPr>
          <p:cNvPr id="182278" name="Rectangle 3"/>
          <p:cNvSpPr>
            <a:spLocks noGrp="1" noChangeArrowheads="1"/>
          </p:cNvSpPr>
          <p:nvPr>
            <p:ph type="body" idx="1"/>
          </p:nvPr>
        </p:nvSpPr>
        <p:spPr>
          <a:noFill/>
          <a:ln/>
        </p:spPr>
        <p:txBody>
          <a:bodyPr/>
          <a:lstStyle/>
          <a:p>
            <a:pPr eaLnBrk="1" hangingPunct="1"/>
            <a:endParaRPr lang="en-US" dirty="0" smtClean="0"/>
          </a:p>
          <a:p>
            <a:pPr eaLnBrk="1" hangingPunct="1"/>
            <a:r>
              <a:rPr lang="en-US" dirty="0" smtClean="0"/>
              <a:t>Be factual and brief when supplying titles. Use consistent patterns and punctuation.</a:t>
            </a:r>
          </a:p>
          <a:p>
            <a:pPr eaLnBrk="1" hangingPunct="1"/>
            <a:r>
              <a:rPr lang="en-US" dirty="0" smtClean="0"/>
              <a:t>Collection titles not much different than for textual records; addition of word photo can be helpful</a:t>
            </a:r>
          </a:p>
          <a:p>
            <a:pPr eaLnBrk="1" hangingPunct="1"/>
            <a:endParaRPr lang="en-US" dirty="0" smtClean="0"/>
          </a:p>
          <a:p>
            <a:pPr eaLnBrk="1" hangingPunct="1"/>
            <a:r>
              <a:rPr lang="en-US" dirty="0" smtClean="0"/>
              <a:t>Deleted: [Unidentified Union officer, full-length portrait, standing, facing front], by Louis </a:t>
            </a:r>
            <a:r>
              <a:rPr lang="en-US" dirty="0" err="1" smtClean="0"/>
              <a:t>Seebohm</a:t>
            </a:r>
            <a:r>
              <a:rPr lang="en-US" dirty="0" smtClean="0"/>
              <a:t>, between 1861 and 1865, LOT 8751, no. 66, in Adolph </a:t>
            </a:r>
            <a:r>
              <a:rPr lang="en-US" dirty="0" err="1" smtClean="0"/>
              <a:t>Metzner</a:t>
            </a:r>
            <a:r>
              <a:rPr lang="en-US" dirty="0" smtClean="0"/>
              <a:t> photo album, Library of Congress Prints and Photographs Division, </a:t>
            </a:r>
            <a:r>
              <a:rPr lang="en-US" dirty="0" err="1" smtClean="0"/>
              <a:t>cph</a:t>
            </a:r>
            <a:r>
              <a:rPr lang="en-US" dirty="0" smtClean="0"/>
              <a:t> 3c29650.</a:t>
            </a:r>
          </a:p>
          <a:p>
            <a:pPr eaLnBrk="1" hangingPunct="1"/>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p:spPr>
        <p:txBody>
          <a:bodyPr/>
          <a:lstStyle/>
          <a:p>
            <a:pPr eaLnBrk="1" hangingPunct="1"/>
            <a:r>
              <a:rPr lang="en-US" dirty="0" smtClean="0"/>
              <a:t>[Chess Club illuminated. Canal Street, New Orleans,</a:t>
            </a:r>
            <a:r>
              <a:rPr lang="en-US" baseline="0" dirty="0" smtClean="0"/>
              <a:t> La.], c1903 by John N. </a:t>
            </a:r>
            <a:r>
              <a:rPr lang="en-US" baseline="0" dirty="0" err="1" smtClean="0"/>
              <a:t>Teunisson</a:t>
            </a:r>
            <a:r>
              <a:rPr lang="en-US" baseline="0" dirty="0" smtClean="0"/>
              <a:t> for New Orleans Railways Co., LC P&amp;P, cph3b10769</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and following</a:t>
            </a:r>
            <a:r>
              <a:rPr lang="en-US" baseline="0" dirty="0" smtClean="0"/>
              <a:t> example are from the group New Orleans, La., ca. 1895-1910, LOT 5249</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eaLnBrk="1" hangingPunct="1"/>
            <a:r>
              <a:rPr lang="en-US" dirty="0" smtClean="0"/>
              <a:t>Some series titles are “Photographs”</a:t>
            </a:r>
          </a:p>
        </p:txBody>
      </p:sp>
      <p:sp>
        <p:nvSpPr>
          <p:cNvPr id="183300" name="Date Placeholder 3"/>
          <p:cNvSpPr>
            <a:spLocks noGrp="1"/>
          </p:cNvSpPr>
          <p:nvPr>
            <p:ph type="dt" sz="quarter" idx="1"/>
          </p:nvPr>
        </p:nvSpPr>
        <p:spPr>
          <a:noFill/>
        </p:spPr>
        <p:txBody>
          <a:bodyPr/>
          <a:lstStyle/>
          <a:p>
            <a:r>
              <a:rPr lang="en-US" smtClean="0"/>
              <a:t>Fall 2010</a:t>
            </a:r>
          </a:p>
        </p:txBody>
      </p:sp>
      <p:sp>
        <p:nvSpPr>
          <p:cNvPr id="183301" name="Footer Placeholder 4"/>
          <p:cNvSpPr>
            <a:spLocks noGrp="1"/>
          </p:cNvSpPr>
          <p:nvPr>
            <p:ph type="ftr" sz="quarter" idx="4"/>
          </p:nvPr>
        </p:nvSpPr>
        <p:spPr>
          <a:noFill/>
        </p:spPr>
        <p:txBody>
          <a:bodyPr/>
          <a:lstStyle/>
          <a:p>
            <a:r>
              <a:rPr lang="en-US" smtClean="0"/>
              <a:t>Society of American Archivists</a:t>
            </a:r>
          </a:p>
        </p:txBody>
      </p:sp>
      <p:sp>
        <p:nvSpPr>
          <p:cNvPr id="183302" name="Slide Number Placeholder 5"/>
          <p:cNvSpPr>
            <a:spLocks noGrp="1"/>
          </p:cNvSpPr>
          <p:nvPr>
            <p:ph type="sldNum" sz="quarter" idx="5"/>
          </p:nvPr>
        </p:nvSpPr>
        <p:spPr>
          <a:noFill/>
        </p:spPr>
        <p:txBody>
          <a:bodyPr/>
          <a:lstStyle/>
          <a:p>
            <a:fld id="{56565548-F872-4F4D-9434-AA4F14AAEB74}"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p:spPr>
        <p:txBody>
          <a:bodyPr/>
          <a:lstStyle/>
          <a:p>
            <a:pPr eaLnBrk="1" hangingPunct="1"/>
            <a:r>
              <a:rPr lang="en-US" dirty="0" smtClean="0"/>
              <a:t>Illumination</a:t>
            </a:r>
            <a:r>
              <a:rPr lang="en-US" baseline="0" dirty="0" smtClean="0"/>
              <a:t> of Pickwick Club and Canal Street, New Orleans Mardi Gras</a:t>
            </a:r>
            <a:r>
              <a:rPr lang="en-US" dirty="0" smtClean="0"/>
              <a:t>, c1898 by John N. </a:t>
            </a:r>
            <a:r>
              <a:rPr lang="en-US" dirty="0" err="1" smtClean="0"/>
              <a:t>Newnisson</a:t>
            </a:r>
            <a:r>
              <a:rPr lang="en-US" dirty="0" smtClean="0"/>
              <a:t>,</a:t>
            </a:r>
            <a:r>
              <a:rPr lang="en-US" baseline="0" dirty="0" smtClean="0"/>
              <a:t> </a:t>
            </a:r>
            <a:r>
              <a:rPr lang="en-US" dirty="0" smtClean="0"/>
              <a:t>LC P&amp;P, cph3b10760</a:t>
            </a:r>
          </a:p>
          <a:p>
            <a:pPr eaLnBrk="1" hangingPunct="1"/>
            <a:endParaRPr lang="en-US" dirty="0" smtClean="0"/>
          </a:p>
          <a:p>
            <a:pPr eaLnBrk="1" hangingPunct="1"/>
            <a:r>
              <a:rPr lang="en-US" dirty="0" smtClean="0"/>
              <a:t>Transcribed titles: [sic] = misspellings; [i.e.]=correction</a:t>
            </a:r>
          </a:p>
          <a:p>
            <a:pPr eaLnBrk="1" hangingPunct="1"/>
            <a:r>
              <a:rPr lang="en-US" dirty="0" smtClean="0"/>
              <a:t>Indicate transcription, esp. in cases where title is insensitive or inappropriate.</a:t>
            </a:r>
          </a:p>
        </p:txBody>
      </p:sp>
      <p:sp>
        <p:nvSpPr>
          <p:cNvPr id="184324" name="Date Placeholder 3"/>
          <p:cNvSpPr>
            <a:spLocks noGrp="1"/>
          </p:cNvSpPr>
          <p:nvPr>
            <p:ph type="dt" sz="quarter" idx="1"/>
          </p:nvPr>
        </p:nvSpPr>
        <p:spPr>
          <a:noFill/>
        </p:spPr>
        <p:txBody>
          <a:bodyPr/>
          <a:lstStyle/>
          <a:p>
            <a:r>
              <a:rPr lang="en-US" smtClean="0"/>
              <a:t>Fall 2010</a:t>
            </a:r>
          </a:p>
        </p:txBody>
      </p:sp>
      <p:sp>
        <p:nvSpPr>
          <p:cNvPr id="184325" name="Footer Placeholder 4"/>
          <p:cNvSpPr>
            <a:spLocks noGrp="1"/>
          </p:cNvSpPr>
          <p:nvPr>
            <p:ph type="ftr" sz="quarter" idx="4"/>
          </p:nvPr>
        </p:nvSpPr>
        <p:spPr>
          <a:noFill/>
        </p:spPr>
        <p:txBody>
          <a:bodyPr/>
          <a:lstStyle/>
          <a:p>
            <a:r>
              <a:rPr lang="en-US" smtClean="0"/>
              <a:t>Society of American Archivists</a:t>
            </a:r>
          </a:p>
        </p:txBody>
      </p:sp>
      <p:sp>
        <p:nvSpPr>
          <p:cNvPr id="184326" name="Slide Number Placeholder 5"/>
          <p:cNvSpPr>
            <a:spLocks noGrp="1"/>
          </p:cNvSpPr>
          <p:nvPr>
            <p:ph type="sldNum" sz="quarter" idx="5"/>
          </p:nvPr>
        </p:nvSpPr>
        <p:spPr>
          <a:noFill/>
        </p:spPr>
        <p:txBody>
          <a:bodyPr/>
          <a:lstStyle/>
          <a:p>
            <a:fld id="{A0AB8E64-821A-4B65-B769-59CF4AB53D61}"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dt" sz="quarter" idx="1"/>
          </p:nvPr>
        </p:nvSpPr>
        <p:spPr>
          <a:noFill/>
        </p:spPr>
        <p:txBody>
          <a:bodyPr/>
          <a:lstStyle/>
          <a:p>
            <a:r>
              <a:rPr lang="en-US" smtClean="0"/>
              <a:t>Fall 2010</a:t>
            </a:r>
          </a:p>
        </p:txBody>
      </p:sp>
      <p:sp>
        <p:nvSpPr>
          <p:cNvPr id="185347" name="Rectangle 6"/>
          <p:cNvSpPr>
            <a:spLocks noGrp="1" noChangeArrowheads="1"/>
          </p:cNvSpPr>
          <p:nvPr>
            <p:ph type="ftr" sz="quarter" idx="4"/>
          </p:nvPr>
        </p:nvSpPr>
        <p:spPr>
          <a:noFill/>
        </p:spPr>
        <p:txBody>
          <a:bodyPr/>
          <a:lstStyle/>
          <a:p>
            <a:r>
              <a:rPr lang="en-US" smtClean="0"/>
              <a:t>Society of American Archivists</a:t>
            </a:r>
          </a:p>
        </p:txBody>
      </p:sp>
      <p:sp>
        <p:nvSpPr>
          <p:cNvPr id="185348" name="Rectangle 7"/>
          <p:cNvSpPr>
            <a:spLocks noGrp="1" noChangeArrowheads="1"/>
          </p:cNvSpPr>
          <p:nvPr>
            <p:ph type="sldNum" sz="quarter" idx="5"/>
          </p:nvPr>
        </p:nvSpPr>
        <p:spPr>
          <a:noFill/>
        </p:spPr>
        <p:txBody>
          <a:bodyPr/>
          <a:lstStyle/>
          <a:p>
            <a:fld id="{AE23AE0B-98AA-4B5D-980B-27C4E42D4AC5}" type="slidenum">
              <a:rPr lang="en-US" smtClean="0"/>
              <a:pPr/>
              <a:t>34</a:t>
            </a:fld>
            <a:endParaRPr lang="en-US" smtClean="0"/>
          </a:p>
        </p:txBody>
      </p:sp>
      <p:sp>
        <p:nvSpPr>
          <p:cNvPr id="185349" name="Rectangle 3074"/>
          <p:cNvSpPr>
            <a:spLocks noGrp="1" noRot="1" noChangeAspect="1" noChangeArrowheads="1" noTextEdit="1"/>
          </p:cNvSpPr>
          <p:nvPr>
            <p:ph type="sldImg"/>
          </p:nvPr>
        </p:nvSpPr>
        <p:spPr>
          <a:ln/>
        </p:spPr>
      </p:sp>
      <p:sp>
        <p:nvSpPr>
          <p:cNvPr id="185350" name="Rectangle 3075"/>
          <p:cNvSpPr>
            <a:spLocks noGrp="1" noChangeArrowheads="1"/>
          </p:cNvSpPr>
          <p:nvPr>
            <p:ph type="body" idx="1"/>
          </p:nvPr>
        </p:nvSpPr>
        <p:spPr>
          <a:noFill/>
          <a:ln/>
        </p:spPr>
        <p:txBody>
          <a:bodyPr/>
          <a:lstStyle/>
          <a:p>
            <a:pPr eaLnBrk="1" hangingPunct="1"/>
            <a:r>
              <a:rPr lang="en-US" smtClean="0"/>
              <a:t>World's Fair. Sign announcing fair closing </a:t>
            </a:r>
            <a:r>
              <a:rPr lang="en-US" b="1" smtClean="0"/>
              <a:t>date</a:t>
            </a:r>
            <a:r>
              <a:rPr lang="en-US" smtClean="0"/>
              <a:t> of 1940 Oct. 7, Gottscho-Schlesiner, Inc.,  LC P&amp;P, LC-G605-00016, 1940 Oct., gsc5a30907.</a:t>
            </a:r>
          </a:p>
          <a:p>
            <a:pPr eaLnBrk="1" hangingPunct="1"/>
            <a:endParaRPr lang="en-US" smtClean="0"/>
          </a:p>
          <a:p>
            <a:pPr eaLnBrk="1" hangingPunct="1"/>
            <a:r>
              <a:rPr lang="en-US" smtClean="0"/>
              <a:t>No photos prior to 1839.  Better to give a broad range than nothing at all. Use of approximately, between or circa depends on choice of standard.</a:t>
            </a:r>
          </a:p>
          <a:p>
            <a:pPr eaLnBrk="1" hangingPunct="1"/>
            <a:endParaRPr lang="en-US" smtClean="0"/>
          </a:p>
          <a:p>
            <a:pPr eaLnBrk="1" hangingPunct="1"/>
            <a:r>
              <a:rPr lang="en-US" smtClean="0"/>
              <a:t>Place of publication relevant for stereos and other published images.  Do not use with unpublished photos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dt" sz="quarter" idx="1"/>
          </p:nvPr>
        </p:nvSpPr>
        <p:spPr>
          <a:noFill/>
        </p:spPr>
        <p:txBody>
          <a:bodyPr/>
          <a:lstStyle/>
          <a:p>
            <a:r>
              <a:rPr lang="en-US" smtClean="0"/>
              <a:t>Fall 2010</a:t>
            </a:r>
          </a:p>
        </p:txBody>
      </p:sp>
      <p:sp>
        <p:nvSpPr>
          <p:cNvPr id="186371" name="Rectangle 6"/>
          <p:cNvSpPr>
            <a:spLocks noGrp="1" noChangeArrowheads="1"/>
          </p:cNvSpPr>
          <p:nvPr>
            <p:ph type="ftr" sz="quarter" idx="4"/>
          </p:nvPr>
        </p:nvSpPr>
        <p:spPr>
          <a:noFill/>
        </p:spPr>
        <p:txBody>
          <a:bodyPr/>
          <a:lstStyle/>
          <a:p>
            <a:r>
              <a:rPr lang="en-US" smtClean="0"/>
              <a:t>Society of American Archivists</a:t>
            </a:r>
          </a:p>
        </p:txBody>
      </p:sp>
      <p:sp>
        <p:nvSpPr>
          <p:cNvPr id="186372" name="Rectangle 7"/>
          <p:cNvSpPr>
            <a:spLocks noGrp="1" noChangeArrowheads="1"/>
          </p:cNvSpPr>
          <p:nvPr>
            <p:ph type="sldNum" sz="quarter" idx="5"/>
          </p:nvPr>
        </p:nvSpPr>
        <p:spPr>
          <a:noFill/>
        </p:spPr>
        <p:txBody>
          <a:bodyPr/>
          <a:lstStyle/>
          <a:p>
            <a:fld id="{D77EBEB3-2FD0-4AB8-AE27-A228FE5CB7F1}" type="slidenum">
              <a:rPr lang="en-US" smtClean="0"/>
              <a:pPr/>
              <a:t>35</a:t>
            </a:fld>
            <a:endParaRPr lang="en-US" smtClean="0"/>
          </a:p>
        </p:txBody>
      </p:sp>
      <p:sp>
        <p:nvSpPr>
          <p:cNvPr id="186373" name="Rectangle 2"/>
          <p:cNvSpPr>
            <a:spLocks noGrp="1" noRot="1" noChangeAspect="1" noChangeArrowheads="1" noTextEdit="1"/>
          </p:cNvSpPr>
          <p:nvPr>
            <p:ph type="sldImg"/>
          </p:nvPr>
        </p:nvSpPr>
        <p:spPr>
          <a:ln/>
        </p:spPr>
      </p:sp>
      <p:sp>
        <p:nvSpPr>
          <p:cNvPr id="186374" name="Rectangle 3"/>
          <p:cNvSpPr>
            <a:spLocks noGrp="1" noChangeArrowheads="1"/>
          </p:cNvSpPr>
          <p:nvPr>
            <p:ph type="body" idx="1"/>
          </p:nvPr>
        </p:nvSpPr>
        <p:spPr>
          <a:noFill/>
          <a:ln/>
        </p:spPr>
        <p:txBody>
          <a:bodyPr/>
          <a:lstStyle/>
          <a:p>
            <a:pPr eaLnBrk="1" hangingPunct="1"/>
            <a:r>
              <a:rPr lang="en-US" smtClean="0"/>
              <a:t>Depending upon standard or rules adopted, could use approximately, circa, ca., n.d., undated or brackets.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type="dt" sz="quarter" idx="1"/>
          </p:nvPr>
        </p:nvSpPr>
        <p:spPr>
          <a:noFill/>
        </p:spPr>
        <p:txBody>
          <a:bodyPr/>
          <a:lstStyle/>
          <a:p>
            <a:r>
              <a:rPr lang="en-US" smtClean="0"/>
              <a:t>Fall 2010</a:t>
            </a:r>
          </a:p>
        </p:txBody>
      </p:sp>
      <p:sp>
        <p:nvSpPr>
          <p:cNvPr id="187395" name="Rectangle 6"/>
          <p:cNvSpPr>
            <a:spLocks noGrp="1" noChangeArrowheads="1"/>
          </p:cNvSpPr>
          <p:nvPr>
            <p:ph type="ftr" sz="quarter" idx="4"/>
          </p:nvPr>
        </p:nvSpPr>
        <p:spPr>
          <a:noFill/>
        </p:spPr>
        <p:txBody>
          <a:bodyPr/>
          <a:lstStyle/>
          <a:p>
            <a:r>
              <a:rPr lang="en-US" smtClean="0"/>
              <a:t>Society of American Archivists</a:t>
            </a:r>
          </a:p>
        </p:txBody>
      </p:sp>
      <p:sp>
        <p:nvSpPr>
          <p:cNvPr id="187396" name="Rectangle 7"/>
          <p:cNvSpPr>
            <a:spLocks noGrp="1" noChangeArrowheads="1"/>
          </p:cNvSpPr>
          <p:nvPr>
            <p:ph type="sldNum" sz="quarter" idx="5"/>
          </p:nvPr>
        </p:nvSpPr>
        <p:spPr>
          <a:noFill/>
        </p:spPr>
        <p:txBody>
          <a:bodyPr/>
          <a:lstStyle/>
          <a:p>
            <a:fld id="{981EBB16-E62D-4FB1-BE53-8751B0DCFD65}" type="slidenum">
              <a:rPr lang="en-US" smtClean="0"/>
              <a:pPr/>
              <a:t>36</a:t>
            </a:fld>
            <a:endParaRPr lang="en-US" smtClean="0"/>
          </a:p>
        </p:txBody>
      </p:sp>
      <p:sp>
        <p:nvSpPr>
          <p:cNvPr id="187397" name="Rectangle 2"/>
          <p:cNvSpPr>
            <a:spLocks noGrp="1" noRot="1" noChangeAspect="1" noChangeArrowheads="1" noTextEdit="1"/>
          </p:cNvSpPr>
          <p:nvPr>
            <p:ph type="sldImg"/>
          </p:nvPr>
        </p:nvSpPr>
        <p:spPr>
          <a:ln/>
        </p:spPr>
      </p:sp>
      <p:sp>
        <p:nvSpPr>
          <p:cNvPr id="187398" name="Rectangle 3"/>
          <p:cNvSpPr>
            <a:spLocks noGrp="1" noChangeArrowheads="1"/>
          </p:cNvSpPr>
          <p:nvPr>
            <p:ph type="body" idx="1"/>
          </p:nvPr>
        </p:nvSpPr>
        <p:spPr>
          <a:noFill/>
          <a:ln/>
        </p:spPr>
        <p:txBody>
          <a:bodyPr/>
          <a:lstStyle/>
          <a:p>
            <a:pPr eaLnBrk="1" hangingPunct="1"/>
            <a:r>
              <a:rPr lang="en-US" smtClean="0"/>
              <a:t>Other characteristics includes listing color or b&amp;w, type of mount or mount size, type of case, info about photo album or other container.</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
          <p:cNvSpPr>
            <a:spLocks noGrp="1" noChangeArrowheads="1"/>
          </p:cNvSpPr>
          <p:nvPr>
            <p:ph type="dt" sz="quarter" idx="1"/>
          </p:nvPr>
        </p:nvSpPr>
        <p:spPr>
          <a:noFill/>
        </p:spPr>
        <p:txBody>
          <a:bodyPr/>
          <a:lstStyle/>
          <a:p>
            <a:r>
              <a:rPr lang="en-US" smtClean="0"/>
              <a:t>Fall 2010</a:t>
            </a:r>
          </a:p>
        </p:txBody>
      </p:sp>
      <p:sp>
        <p:nvSpPr>
          <p:cNvPr id="188419" name="Rectangle 6"/>
          <p:cNvSpPr>
            <a:spLocks noGrp="1" noChangeArrowheads="1"/>
          </p:cNvSpPr>
          <p:nvPr>
            <p:ph type="ftr" sz="quarter" idx="4"/>
          </p:nvPr>
        </p:nvSpPr>
        <p:spPr>
          <a:noFill/>
        </p:spPr>
        <p:txBody>
          <a:bodyPr/>
          <a:lstStyle/>
          <a:p>
            <a:r>
              <a:rPr lang="en-US" smtClean="0"/>
              <a:t>Society of American Archivists</a:t>
            </a:r>
          </a:p>
        </p:txBody>
      </p:sp>
      <p:sp>
        <p:nvSpPr>
          <p:cNvPr id="188420" name="Rectangle 7"/>
          <p:cNvSpPr>
            <a:spLocks noGrp="1" noChangeArrowheads="1"/>
          </p:cNvSpPr>
          <p:nvPr>
            <p:ph type="sldNum" sz="quarter" idx="5"/>
          </p:nvPr>
        </p:nvSpPr>
        <p:spPr>
          <a:noFill/>
        </p:spPr>
        <p:txBody>
          <a:bodyPr/>
          <a:lstStyle/>
          <a:p>
            <a:fld id="{DB13BC5D-C301-4B8A-B7FA-A0CC084364D7}" type="slidenum">
              <a:rPr lang="en-US" smtClean="0"/>
              <a:pPr/>
              <a:t>37</a:t>
            </a:fld>
            <a:endParaRPr lang="en-US" smtClean="0"/>
          </a:p>
        </p:txBody>
      </p:sp>
      <p:sp>
        <p:nvSpPr>
          <p:cNvPr id="188421" name="Rectangle 2"/>
          <p:cNvSpPr>
            <a:spLocks noGrp="1" noRot="1" noChangeAspect="1" noChangeArrowheads="1" noTextEdit="1"/>
          </p:cNvSpPr>
          <p:nvPr>
            <p:ph type="sldImg"/>
          </p:nvPr>
        </p:nvSpPr>
        <p:spPr>
          <a:ln/>
        </p:spPr>
      </p:sp>
      <p:sp>
        <p:nvSpPr>
          <p:cNvPr id="188422" name="Rectangle 3"/>
          <p:cNvSpPr>
            <a:spLocks noGrp="1" noChangeArrowheads="1"/>
          </p:cNvSpPr>
          <p:nvPr>
            <p:ph type="body" idx="1"/>
          </p:nvPr>
        </p:nvSpPr>
        <p:spPr>
          <a:noFill/>
          <a:ln/>
        </p:spPr>
        <p:txBody>
          <a:bodyPr/>
          <a:lstStyle/>
          <a:p>
            <a:pPr eaLnBrk="1" hangingPunct="1"/>
            <a:r>
              <a:rPr lang="en-US" smtClean="0"/>
              <a:t>The fate that awaits the gold Germany is now paying America for food supplies, LOT 12356-2, LC-USZ62-106956, Man using a coin counting machine to count gold coins, [between 1919 and 1921], National Photo Company Collection, cph 3c06956</a:t>
            </a:r>
          </a:p>
          <a:p>
            <a:pPr eaLnBrk="1" hangingPunct="1"/>
            <a:endParaRPr lang="en-US" smtClean="0"/>
          </a:p>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dt" sz="quarter" idx="1"/>
          </p:nvPr>
        </p:nvSpPr>
        <p:spPr>
          <a:noFill/>
        </p:spPr>
        <p:txBody>
          <a:bodyPr/>
          <a:lstStyle/>
          <a:p>
            <a:r>
              <a:rPr lang="en-US" smtClean="0"/>
              <a:t>Fall 2010</a:t>
            </a:r>
          </a:p>
        </p:txBody>
      </p:sp>
      <p:sp>
        <p:nvSpPr>
          <p:cNvPr id="189443" name="Rectangle 6"/>
          <p:cNvSpPr>
            <a:spLocks noGrp="1" noChangeArrowheads="1"/>
          </p:cNvSpPr>
          <p:nvPr>
            <p:ph type="ftr" sz="quarter" idx="4"/>
          </p:nvPr>
        </p:nvSpPr>
        <p:spPr>
          <a:noFill/>
        </p:spPr>
        <p:txBody>
          <a:bodyPr/>
          <a:lstStyle/>
          <a:p>
            <a:r>
              <a:rPr lang="en-US" smtClean="0"/>
              <a:t>Society of American Archivists</a:t>
            </a:r>
          </a:p>
        </p:txBody>
      </p:sp>
      <p:sp>
        <p:nvSpPr>
          <p:cNvPr id="189444" name="Rectangle 7"/>
          <p:cNvSpPr>
            <a:spLocks noGrp="1" noChangeArrowheads="1"/>
          </p:cNvSpPr>
          <p:nvPr>
            <p:ph type="sldNum" sz="quarter" idx="5"/>
          </p:nvPr>
        </p:nvSpPr>
        <p:spPr>
          <a:noFill/>
        </p:spPr>
        <p:txBody>
          <a:bodyPr/>
          <a:lstStyle/>
          <a:p>
            <a:fld id="{38100D8A-8FA0-4679-B4C1-FBEBAA964A4D}" type="slidenum">
              <a:rPr lang="en-US" smtClean="0"/>
              <a:pPr/>
              <a:t>38</a:t>
            </a:fld>
            <a:endParaRPr lang="en-US" smtClean="0"/>
          </a:p>
        </p:txBody>
      </p:sp>
      <p:sp>
        <p:nvSpPr>
          <p:cNvPr id="189445" name="Rectangle 2"/>
          <p:cNvSpPr>
            <a:spLocks noGrp="1" noRot="1" noChangeAspect="1" noChangeArrowheads="1" noTextEdit="1"/>
          </p:cNvSpPr>
          <p:nvPr>
            <p:ph type="sldImg"/>
          </p:nvPr>
        </p:nvSpPr>
        <p:spPr>
          <a:ln/>
        </p:spPr>
      </p:sp>
      <p:sp>
        <p:nvSpPr>
          <p:cNvPr id="189446" name="Rectangle 3"/>
          <p:cNvSpPr>
            <a:spLocks noGrp="1" noChangeArrowheads="1"/>
          </p:cNvSpPr>
          <p:nvPr>
            <p:ph type="body" idx="1"/>
          </p:nvPr>
        </p:nvSpPr>
        <p:spPr>
          <a:noFill/>
          <a:ln/>
        </p:spPr>
        <p:txBody>
          <a:bodyPr/>
          <a:lstStyle/>
          <a:p>
            <a:pPr eaLnBrk="1" hangingPunct="1"/>
            <a:r>
              <a:rPr lang="en-US" smtClean="0"/>
              <a:t>Subject information appears within titles, in notes and in access points.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dt" sz="quarter" idx="1"/>
          </p:nvPr>
        </p:nvSpPr>
        <p:spPr>
          <a:noFill/>
        </p:spPr>
        <p:txBody>
          <a:bodyPr/>
          <a:lstStyle/>
          <a:p>
            <a:r>
              <a:rPr lang="en-US" smtClean="0"/>
              <a:t>Fall 2010</a:t>
            </a:r>
          </a:p>
        </p:txBody>
      </p:sp>
      <p:sp>
        <p:nvSpPr>
          <p:cNvPr id="190467" name="Rectangle 6"/>
          <p:cNvSpPr>
            <a:spLocks noGrp="1" noChangeArrowheads="1"/>
          </p:cNvSpPr>
          <p:nvPr>
            <p:ph type="ftr" sz="quarter" idx="4"/>
          </p:nvPr>
        </p:nvSpPr>
        <p:spPr>
          <a:noFill/>
        </p:spPr>
        <p:txBody>
          <a:bodyPr/>
          <a:lstStyle/>
          <a:p>
            <a:r>
              <a:rPr lang="en-US" smtClean="0"/>
              <a:t>Society of American Archivists</a:t>
            </a:r>
          </a:p>
        </p:txBody>
      </p:sp>
      <p:sp>
        <p:nvSpPr>
          <p:cNvPr id="190468" name="Rectangle 7"/>
          <p:cNvSpPr>
            <a:spLocks noGrp="1" noChangeArrowheads="1"/>
          </p:cNvSpPr>
          <p:nvPr>
            <p:ph type="sldNum" sz="quarter" idx="5"/>
          </p:nvPr>
        </p:nvSpPr>
        <p:spPr>
          <a:noFill/>
        </p:spPr>
        <p:txBody>
          <a:bodyPr/>
          <a:lstStyle/>
          <a:p>
            <a:fld id="{8596AB71-D97E-4C5C-851E-28E6C2FA5660}" type="slidenum">
              <a:rPr lang="en-US" smtClean="0"/>
              <a:pPr/>
              <a:t>39</a:t>
            </a:fld>
            <a:endParaRPr lang="en-US" smtClean="0"/>
          </a:p>
        </p:txBody>
      </p:sp>
      <p:sp>
        <p:nvSpPr>
          <p:cNvPr id="190469" name="Rectangle 2"/>
          <p:cNvSpPr>
            <a:spLocks noGrp="1" noRot="1" noChangeAspect="1" noChangeArrowheads="1" noTextEdit="1"/>
          </p:cNvSpPr>
          <p:nvPr>
            <p:ph type="sldImg"/>
          </p:nvPr>
        </p:nvSpPr>
        <p:spPr>
          <a:ln/>
        </p:spPr>
      </p:sp>
      <p:sp>
        <p:nvSpPr>
          <p:cNvPr id="190470" name="Rectangle 3"/>
          <p:cNvSpPr>
            <a:spLocks noGrp="1" noChangeArrowheads="1"/>
          </p:cNvSpPr>
          <p:nvPr>
            <p:ph type="body" idx="1"/>
          </p:nvPr>
        </p:nvSpPr>
        <p:spPr>
          <a:noFill/>
          <a:ln/>
        </p:spPr>
        <p:txBody>
          <a:bodyPr/>
          <a:lstStyle/>
          <a:p>
            <a:pPr eaLnBrk="1" hangingPunct="1"/>
            <a:r>
              <a:rPr lang="en-US" smtClean="0"/>
              <a:t>This information appears in titles, notes and access points.</a:t>
            </a:r>
          </a:p>
          <a:p>
            <a:pPr eaLnBrk="1" hangingPunct="1"/>
            <a:endParaRPr lang="en-US" smtClean="0"/>
          </a:p>
          <a:p>
            <a:pPr eaLnBrk="1" hangingPunct="1"/>
            <a:r>
              <a:rPr lang="en-US" smtClean="0"/>
              <a:t>Deadwood, Dakota. A part of the city from Forest Hill, LOT 3076-6, no. 862, LC-USZ62-78513, c1888, John C.H. Grabill, photographer, part of the John C.H. Grabill Collection, Library of Congress Prints and Photographs Division, cph3b25605</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dt" sz="quarter" idx="1"/>
          </p:nvPr>
        </p:nvSpPr>
        <p:spPr>
          <a:noFill/>
        </p:spPr>
        <p:txBody>
          <a:bodyPr/>
          <a:lstStyle/>
          <a:p>
            <a:r>
              <a:rPr lang="en-US" smtClean="0"/>
              <a:t>Fall 2010</a:t>
            </a:r>
          </a:p>
        </p:txBody>
      </p:sp>
      <p:sp>
        <p:nvSpPr>
          <p:cNvPr id="146435" name="Rectangle 6"/>
          <p:cNvSpPr>
            <a:spLocks noGrp="1" noChangeArrowheads="1"/>
          </p:cNvSpPr>
          <p:nvPr>
            <p:ph type="ftr" sz="quarter" idx="4"/>
          </p:nvPr>
        </p:nvSpPr>
        <p:spPr>
          <a:noFill/>
        </p:spPr>
        <p:txBody>
          <a:bodyPr/>
          <a:lstStyle/>
          <a:p>
            <a:r>
              <a:rPr lang="en-US" smtClean="0"/>
              <a:t>Society of American Archivists</a:t>
            </a:r>
          </a:p>
        </p:txBody>
      </p:sp>
      <p:sp>
        <p:nvSpPr>
          <p:cNvPr id="146436" name="Rectangle 7"/>
          <p:cNvSpPr>
            <a:spLocks noGrp="1" noChangeArrowheads="1"/>
          </p:cNvSpPr>
          <p:nvPr>
            <p:ph type="sldNum" sz="quarter" idx="5"/>
          </p:nvPr>
        </p:nvSpPr>
        <p:spPr>
          <a:noFill/>
        </p:spPr>
        <p:txBody>
          <a:bodyPr/>
          <a:lstStyle/>
          <a:p>
            <a:fld id="{D8E5C054-99F5-411B-8E75-E2F21785F1F4}" type="slidenum">
              <a:rPr lang="en-US" smtClean="0"/>
              <a:pPr/>
              <a:t>4</a:t>
            </a:fld>
            <a:endParaRPr lang="en-US" smtClean="0"/>
          </a:p>
        </p:txBody>
      </p:sp>
      <p:sp>
        <p:nvSpPr>
          <p:cNvPr id="146437" name="Rectangle 2"/>
          <p:cNvSpPr>
            <a:spLocks noGrp="1" noRot="1" noChangeAspect="1" noChangeArrowheads="1" noTextEdit="1"/>
          </p:cNvSpPr>
          <p:nvPr>
            <p:ph type="sldImg"/>
          </p:nvPr>
        </p:nvSpPr>
        <p:spPr>
          <a:ln/>
        </p:spPr>
      </p:sp>
      <p:sp>
        <p:nvSpPr>
          <p:cNvPr id="146438" name="Rectangle 3"/>
          <p:cNvSpPr>
            <a:spLocks noGrp="1" noChangeArrowheads="1"/>
          </p:cNvSpPr>
          <p:nvPr>
            <p:ph type="body" idx="1"/>
          </p:nvPr>
        </p:nvSpPr>
        <p:spPr>
          <a:noFill/>
          <a:ln/>
        </p:spPr>
        <p:txBody>
          <a:bodyPr/>
          <a:lstStyle/>
          <a:p>
            <a:pPr eaLnBrk="1" hangingPunct="1"/>
            <a:r>
              <a:rPr lang="en-US" sz="1000" dirty="0" smtClean="0">
                <a:latin typeface="Arial" charset="0"/>
              </a:rPr>
              <a:t>Subcontracting aircraft parts. A complicated system of storing parts for airplane sub-assembly assures workers at an Ohio plant that they will not be held up for parts. Here is a portion of the huge storeroom, with a worker piling small sections where they will be available at a moment's notice. Constant </a:t>
            </a:r>
            <a:r>
              <a:rPr lang="en-US" sz="1000" b="1" dirty="0" smtClean="0">
                <a:latin typeface="Arial" charset="0"/>
              </a:rPr>
              <a:t>inventory</a:t>
            </a:r>
            <a:r>
              <a:rPr lang="en-US" sz="1000" dirty="0" smtClean="0">
                <a:latin typeface="Arial" charset="0"/>
              </a:rPr>
              <a:t> is kept. Goodyear, Akron, 1941 Dec., Alfred T. Palmer, FSA-OWI, LC P&amp;P, fsa8b01503</a:t>
            </a:r>
          </a:p>
          <a:p>
            <a:pPr eaLnBrk="1" hangingPunct="1"/>
            <a:endParaRPr lang="en-US" sz="1000" dirty="0" smtClean="0">
              <a:latin typeface="Arial" charset="0"/>
            </a:endParaRPr>
          </a:p>
          <a:p>
            <a:pPr eaLnBrk="1" hangingPunct="1"/>
            <a:r>
              <a:rPr lang="en-US" sz="1000" dirty="0" smtClean="0">
                <a:latin typeface="Arial" charset="0"/>
              </a:rPr>
              <a:t>Why bother with accessioning?  Is it worth the investment of time and resources?  Not recording available information at the point of accessioning means that it will take more time to do it later.  Document what you can, even if only on a simplistic level.</a:t>
            </a:r>
          </a:p>
          <a:p>
            <a:pPr eaLnBrk="1" hangingPunct="1"/>
            <a:r>
              <a:rPr lang="en-US" sz="1000" dirty="0" smtClean="0">
                <a:latin typeface="Arial" charset="0"/>
              </a:rPr>
              <a:t>Is there an established order or does it need to be created?</a:t>
            </a:r>
          </a:p>
          <a:p>
            <a:pPr eaLnBrk="1" hangingPunct="1"/>
            <a:r>
              <a:rPr lang="en-US" sz="1000" dirty="0" smtClean="0">
                <a:latin typeface="Arial" charset="0"/>
              </a:rPr>
              <a:t>Develop an accession system--Options: Are you using a manual or automated system? How much control do you really need? How much time and expense can you afford? How easy does your system need to be?</a:t>
            </a:r>
          </a:p>
          <a:p>
            <a:pPr eaLnBrk="1" hangingPunct="1"/>
            <a:r>
              <a:rPr lang="en-US" sz="1000" dirty="0" smtClean="0">
                <a:latin typeface="Arial" charset="0"/>
              </a:rPr>
              <a:t>Central source of information about accessions, generally chronological. Can be either hard copy or electronic versions.  </a:t>
            </a:r>
          </a:p>
          <a:p>
            <a:pPr eaLnBrk="1" hangingPunct="1"/>
            <a:r>
              <a:rPr lang="en-US" sz="1000" dirty="0" smtClean="0">
                <a:latin typeface="Arial" charset="0"/>
              </a:rPr>
              <a:t>SAA Glossary Accessions: An official record of each group of records or other materials (an accession) received by a repository.  </a:t>
            </a:r>
            <a:r>
              <a:rPr lang="en-US" sz="1000" b="1" dirty="0" smtClean="0">
                <a:solidFill>
                  <a:srgbClr val="0000CC"/>
                </a:solidFill>
                <a:latin typeface="Arial" charset="0"/>
              </a:rPr>
              <a:t>Notes </a:t>
            </a:r>
            <a:r>
              <a:rPr lang="en-US" sz="1000" dirty="0" smtClean="0">
                <a:latin typeface="Arial" charset="0"/>
              </a:rPr>
              <a:t>Entries in an accession register are usually ordered by date of receipt and may include a unique identifying number (the accession number), the source, and other information for the immediate physical control of the accession.</a:t>
            </a:r>
          </a:p>
          <a:p>
            <a:pPr eaLnBrk="1" hangingPunct="1"/>
            <a:r>
              <a:rPr lang="en-US" sz="1000" dirty="0" smtClean="0">
                <a:latin typeface="Arial" charset="0"/>
              </a:rPr>
              <a:t>What documentation to you need for acquisition and collection files? Deeds of gift/transfer, collection history (research notes, condition assessments, restriction statements), accession record, correspondence, appraisal documentation</a:t>
            </a:r>
          </a:p>
          <a:p>
            <a:pPr eaLnBrk="1" hangingPunct="1"/>
            <a:r>
              <a:rPr lang="en-US" sz="1000" dirty="0" smtClean="0">
                <a:latin typeface="Arial" charset="0"/>
              </a:rPr>
              <a:t>Accessions can be recorded in: Registers, Log or books, Ledgers, Databases, Spreadsheets</a:t>
            </a:r>
          </a:p>
          <a:p>
            <a:pPr eaLnBrk="1" hangingPunct="1"/>
            <a:endParaRPr lang="en-US" sz="1000" dirty="0"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3"/>
          <p:cNvSpPr>
            <a:spLocks noGrp="1" noChangeArrowheads="1"/>
          </p:cNvSpPr>
          <p:nvPr>
            <p:ph type="dt" sz="quarter" idx="1"/>
          </p:nvPr>
        </p:nvSpPr>
        <p:spPr>
          <a:noFill/>
        </p:spPr>
        <p:txBody>
          <a:bodyPr/>
          <a:lstStyle/>
          <a:p>
            <a:r>
              <a:rPr lang="en-US" smtClean="0"/>
              <a:t>Fall 2010</a:t>
            </a:r>
          </a:p>
        </p:txBody>
      </p:sp>
      <p:sp>
        <p:nvSpPr>
          <p:cNvPr id="191491" name="Rectangle 6"/>
          <p:cNvSpPr>
            <a:spLocks noGrp="1" noChangeArrowheads="1"/>
          </p:cNvSpPr>
          <p:nvPr>
            <p:ph type="ftr" sz="quarter" idx="4"/>
          </p:nvPr>
        </p:nvSpPr>
        <p:spPr>
          <a:noFill/>
        </p:spPr>
        <p:txBody>
          <a:bodyPr/>
          <a:lstStyle/>
          <a:p>
            <a:r>
              <a:rPr lang="en-US" smtClean="0"/>
              <a:t>Society of American Archivists</a:t>
            </a:r>
          </a:p>
        </p:txBody>
      </p:sp>
      <p:sp>
        <p:nvSpPr>
          <p:cNvPr id="191492" name="Rectangle 7"/>
          <p:cNvSpPr>
            <a:spLocks noGrp="1" noChangeArrowheads="1"/>
          </p:cNvSpPr>
          <p:nvPr>
            <p:ph type="sldNum" sz="quarter" idx="5"/>
          </p:nvPr>
        </p:nvSpPr>
        <p:spPr>
          <a:noFill/>
        </p:spPr>
        <p:txBody>
          <a:bodyPr/>
          <a:lstStyle/>
          <a:p>
            <a:fld id="{56DA5680-E5C5-4435-BF72-75DF35787413}" type="slidenum">
              <a:rPr lang="en-US" smtClean="0"/>
              <a:pPr/>
              <a:t>40</a:t>
            </a:fld>
            <a:endParaRPr lang="en-US" smtClean="0"/>
          </a:p>
        </p:txBody>
      </p:sp>
      <p:sp>
        <p:nvSpPr>
          <p:cNvPr id="191493" name="Rectangle 4098"/>
          <p:cNvSpPr>
            <a:spLocks noGrp="1" noRot="1" noChangeAspect="1" noChangeArrowheads="1" noTextEdit="1"/>
          </p:cNvSpPr>
          <p:nvPr>
            <p:ph type="sldImg"/>
          </p:nvPr>
        </p:nvSpPr>
        <p:spPr>
          <a:ln/>
        </p:spPr>
      </p:sp>
      <p:sp>
        <p:nvSpPr>
          <p:cNvPr id="191494" name="Rectangle 4099"/>
          <p:cNvSpPr>
            <a:spLocks noGrp="1" noChangeArrowheads="1"/>
          </p:cNvSpPr>
          <p:nvPr>
            <p:ph type="body" idx="1"/>
          </p:nvPr>
        </p:nvSpPr>
        <p:spPr>
          <a:noFill/>
          <a:ln/>
        </p:spPr>
        <p:txBody>
          <a:bodyPr/>
          <a:lstStyle/>
          <a:p>
            <a:pPr eaLnBrk="1" hangingPunct="1"/>
            <a:r>
              <a:rPr lang="en-US" smtClean="0"/>
              <a:t>Provenance info, including sources, date, organization &amp; arrangement.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3"/>
          <p:cNvSpPr>
            <a:spLocks noGrp="1" noChangeArrowheads="1"/>
          </p:cNvSpPr>
          <p:nvPr>
            <p:ph type="dt" sz="quarter" idx="1"/>
          </p:nvPr>
        </p:nvSpPr>
        <p:spPr>
          <a:noFill/>
        </p:spPr>
        <p:txBody>
          <a:bodyPr/>
          <a:lstStyle/>
          <a:p>
            <a:r>
              <a:rPr lang="en-US" smtClean="0"/>
              <a:t>Fall 2010</a:t>
            </a:r>
          </a:p>
        </p:txBody>
      </p:sp>
      <p:sp>
        <p:nvSpPr>
          <p:cNvPr id="192515" name="Rectangle 6"/>
          <p:cNvSpPr>
            <a:spLocks noGrp="1" noChangeArrowheads="1"/>
          </p:cNvSpPr>
          <p:nvPr>
            <p:ph type="ftr" sz="quarter" idx="4"/>
          </p:nvPr>
        </p:nvSpPr>
        <p:spPr>
          <a:noFill/>
        </p:spPr>
        <p:txBody>
          <a:bodyPr/>
          <a:lstStyle/>
          <a:p>
            <a:r>
              <a:rPr lang="en-US" smtClean="0"/>
              <a:t>Society of American Archivists</a:t>
            </a:r>
          </a:p>
        </p:txBody>
      </p:sp>
      <p:sp>
        <p:nvSpPr>
          <p:cNvPr id="192516" name="Rectangle 7"/>
          <p:cNvSpPr>
            <a:spLocks noGrp="1" noChangeArrowheads="1"/>
          </p:cNvSpPr>
          <p:nvPr>
            <p:ph type="sldNum" sz="quarter" idx="5"/>
          </p:nvPr>
        </p:nvSpPr>
        <p:spPr>
          <a:noFill/>
        </p:spPr>
        <p:txBody>
          <a:bodyPr/>
          <a:lstStyle/>
          <a:p>
            <a:fld id="{5FEDEE8D-BCDB-4C5E-91E6-FAACDE8B6B7A}" type="slidenum">
              <a:rPr lang="en-US" smtClean="0"/>
              <a:pPr/>
              <a:t>41</a:t>
            </a:fld>
            <a:endParaRPr lang="en-US" smtClean="0"/>
          </a:p>
        </p:txBody>
      </p:sp>
      <p:sp>
        <p:nvSpPr>
          <p:cNvPr id="192517" name="Rectangle 1026"/>
          <p:cNvSpPr>
            <a:spLocks noGrp="1" noRot="1" noChangeAspect="1" noChangeArrowheads="1" noTextEdit="1"/>
          </p:cNvSpPr>
          <p:nvPr>
            <p:ph type="sldImg"/>
          </p:nvPr>
        </p:nvSpPr>
        <p:spPr>
          <a:ln/>
        </p:spPr>
      </p:sp>
      <p:sp>
        <p:nvSpPr>
          <p:cNvPr id="192518" name="Rectangle 1027"/>
          <p:cNvSpPr>
            <a:spLocks noGrp="1" noChangeArrowheads="1"/>
          </p:cNvSpPr>
          <p:nvPr>
            <p:ph type="body" idx="1"/>
          </p:nvPr>
        </p:nvSpPr>
        <p:spPr>
          <a:noFill/>
          <a:ln/>
        </p:spPr>
        <p:txBody>
          <a:bodyPr/>
          <a:lstStyle/>
          <a:p>
            <a:pPr eaLnBrk="1" hangingPunct="1"/>
            <a:r>
              <a:rPr lang="en-US" smtClean="0"/>
              <a:t>Title translated/continues, publication or citation info, summary/historical note, other numbers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dt" sz="quarter" idx="1"/>
          </p:nvPr>
        </p:nvSpPr>
        <p:spPr>
          <a:noFill/>
        </p:spPr>
        <p:txBody>
          <a:bodyPr/>
          <a:lstStyle/>
          <a:p>
            <a:r>
              <a:rPr lang="en-US" smtClean="0"/>
              <a:t>Fall 2010</a:t>
            </a:r>
          </a:p>
        </p:txBody>
      </p:sp>
      <p:sp>
        <p:nvSpPr>
          <p:cNvPr id="193539" name="Rectangle 6"/>
          <p:cNvSpPr>
            <a:spLocks noGrp="1" noChangeArrowheads="1"/>
          </p:cNvSpPr>
          <p:nvPr>
            <p:ph type="ftr" sz="quarter" idx="4"/>
          </p:nvPr>
        </p:nvSpPr>
        <p:spPr>
          <a:noFill/>
        </p:spPr>
        <p:txBody>
          <a:bodyPr/>
          <a:lstStyle/>
          <a:p>
            <a:r>
              <a:rPr lang="en-US" smtClean="0"/>
              <a:t>Society of American Archivists</a:t>
            </a:r>
          </a:p>
        </p:txBody>
      </p:sp>
      <p:sp>
        <p:nvSpPr>
          <p:cNvPr id="193540" name="Rectangle 7"/>
          <p:cNvSpPr>
            <a:spLocks noGrp="1" noChangeArrowheads="1"/>
          </p:cNvSpPr>
          <p:nvPr>
            <p:ph type="sldNum" sz="quarter" idx="5"/>
          </p:nvPr>
        </p:nvSpPr>
        <p:spPr>
          <a:noFill/>
        </p:spPr>
        <p:txBody>
          <a:bodyPr/>
          <a:lstStyle/>
          <a:p>
            <a:fld id="{DEBD5040-14EF-4CBC-915F-24A2BB25D554}" type="slidenum">
              <a:rPr lang="en-US" smtClean="0"/>
              <a:pPr/>
              <a:t>42</a:t>
            </a:fld>
            <a:endParaRPr lang="en-US" smtClean="0"/>
          </a:p>
        </p:txBody>
      </p:sp>
      <p:sp>
        <p:nvSpPr>
          <p:cNvPr id="193541" name="Rectangle 2"/>
          <p:cNvSpPr>
            <a:spLocks noGrp="1" noRot="1" noChangeAspect="1" noChangeArrowheads="1" noTextEdit="1"/>
          </p:cNvSpPr>
          <p:nvPr>
            <p:ph type="sldImg"/>
          </p:nvPr>
        </p:nvSpPr>
        <p:spPr>
          <a:ln/>
        </p:spPr>
      </p:sp>
      <p:sp>
        <p:nvSpPr>
          <p:cNvPr id="193542" name="Rectangle 3"/>
          <p:cNvSpPr>
            <a:spLocks noGrp="1" noChangeArrowheads="1"/>
          </p:cNvSpPr>
          <p:nvPr>
            <p:ph type="body" idx="1"/>
          </p:nvPr>
        </p:nvSpPr>
        <p:spPr>
          <a:noFill/>
          <a:ln/>
        </p:spPr>
        <p:txBody>
          <a:bodyPr/>
          <a:lstStyle/>
          <a:p>
            <a:pPr eaLnBrk="1" hangingPunct="1"/>
            <a:r>
              <a:rPr lang="en-US" smtClean="0"/>
              <a:t>Points to relationships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dt" sz="quarter" idx="1"/>
          </p:nvPr>
        </p:nvSpPr>
        <p:spPr>
          <a:noFill/>
        </p:spPr>
        <p:txBody>
          <a:bodyPr/>
          <a:lstStyle/>
          <a:p>
            <a:r>
              <a:rPr lang="en-US" smtClean="0"/>
              <a:t>Fall 2010</a:t>
            </a:r>
          </a:p>
        </p:txBody>
      </p:sp>
      <p:sp>
        <p:nvSpPr>
          <p:cNvPr id="194563" name="Rectangle 6"/>
          <p:cNvSpPr>
            <a:spLocks noGrp="1" noChangeArrowheads="1"/>
          </p:cNvSpPr>
          <p:nvPr>
            <p:ph type="ftr" sz="quarter" idx="4"/>
          </p:nvPr>
        </p:nvSpPr>
        <p:spPr>
          <a:noFill/>
        </p:spPr>
        <p:txBody>
          <a:bodyPr/>
          <a:lstStyle/>
          <a:p>
            <a:r>
              <a:rPr lang="en-US" smtClean="0"/>
              <a:t>Society of American Archivists</a:t>
            </a:r>
          </a:p>
        </p:txBody>
      </p:sp>
      <p:sp>
        <p:nvSpPr>
          <p:cNvPr id="194564" name="Rectangle 7"/>
          <p:cNvSpPr>
            <a:spLocks noGrp="1" noChangeArrowheads="1"/>
          </p:cNvSpPr>
          <p:nvPr>
            <p:ph type="sldNum" sz="quarter" idx="5"/>
          </p:nvPr>
        </p:nvSpPr>
        <p:spPr>
          <a:noFill/>
        </p:spPr>
        <p:txBody>
          <a:bodyPr/>
          <a:lstStyle/>
          <a:p>
            <a:fld id="{67A5F2B3-00DA-477F-A0FD-32507E351CF0}" type="slidenum">
              <a:rPr lang="en-US" smtClean="0"/>
              <a:pPr/>
              <a:t>43</a:t>
            </a:fld>
            <a:endParaRPr lang="en-US" smtClean="0"/>
          </a:p>
        </p:txBody>
      </p:sp>
      <p:sp>
        <p:nvSpPr>
          <p:cNvPr id="194565" name="Rectangle 2"/>
          <p:cNvSpPr>
            <a:spLocks noGrp="1" noRot="1" noChangeAspect="1" noChangeArrowheads="1" noTextEdit="1"/>
          </p:cNvSpPr>
          <p:nvPr>
            <p:ph type="sldImg"/>
          </p:nvPr>
        </p:nvSpPr>
        <p:spPr>
          <a:ln/>
        </p:spPr>
      </p:sp>
      <p:sp>
        <p:nvSpPr>
          <p:cNvPr id="194566" name="Rectangle 3"/>
          <p:cNvSpPr>
            <a:spLocks noGrp="1" noChangeArrowheads="1"/>
          </p:cNvSpPr>
          <p:nvPr>
            <p:ph type="body" idx="1"/>
          </p:nvPr>
        </p:nvSpPr>
        <p:spPr>
          <a:noFill/>
          <a:ln/>
        </p:spPr>
        <p:txBody>
          <a:bodyPr/>
          <a:lstStyle/>
          <a:p>
            <a:pPr eaLnBrk="1" hangingPunct="1"/>
            <a:r>
              <a:rPr lang="en-US" smtClean="0"/>
              <a:t>Example from bib record at LC, P&amp;P for migrant mother (Destitute pea pickers in California. </a:t>
            </a:r>
            <a:r>
              <a:rPr lang="en-US" b="1" smtClean="0"/>
              <a:t>Mother</a:t>
            </a:r>
            <a:r>
              <a:rPr lang="en-US" smtClean="0"/>
              <a:t> of seven children. Age thirty-two.)</a:t>
            </a:r>
          </a:p>
          <a:p>
            <a:pPr eaLnBrk="1" hangingPunct="1"/>
            <a:r>
              <a:rPr lang="en-US" smtClean="0"/>
              <a:t>This catalog records includes other numbers as well, one for b&amp;w film copy transparency, b&amp;w safety neg., longer version of digital id number, call number and other.</a:t>
            </a:r>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dt" sz="quarter" idx="1"/>
          </p:nvPr>
        </p:nvSpPr>
        <p:spPr>
          <a:noFill/>
        </p:spPr>
        <p:txBody>
          <a:bodyPr/>
          <a:lstStyle/>
          <a:p>
            <a:r>
              <a:rPr lang="en-US" smtClean="0"/>
              <a:t>Fall 2010</a:t>
            </a:r>
          </a:p>
        </p:txBody>
      </p:sp>
      <p:sp>
        <p:nvSpPr>
          <p:cNvPr id="195587" name="Rectangle 6"/>
          <p:cNvSpPr>
            <a:spLocks noGrp="1" noChangeArrowheads="1"/>
          </p:cNvSpPr>
          <p:nvPr>
            <p:ph type="ftr" sz="quarter" idx="4"/>
          </p:nvPr>
        </p:nvSpPr>
        <p:spPr>
          <a:noFill/>
        </p:spPr>
        <p:txBody>
          <a:bodyPr/>
          <a:lstStyle/>
          <a:p>
            <a:r>
              <a:rPr lang="en-US" smtClean="0"/>
              <a:t>Society of American Archivists</a:t>
            </a:r>
          </a:p>
        </p:txBody>
      </p:sp>
      <p:sp>
        <p:nvSpPr>
          <p:cNvPr id="195588" name="Rectangle 7"/>
          <p:cNvSpPr>
            <a:spLocks noGrp="1" noChangeArrowheads="1"/>
          </p:cNvSpPr>
          <p:nvPr>
            <p:ph type="sldNum" sz="quarter" idx="5"/>
          </p:nvPr>
        </p:nvSpPr>
        <p:spPr>
          <a:noFill/>
        </p:spPr>
        <p:txBody>
          <a:bodyPr/>
          <a:lstStyle/>
          <a:p>
            <a:fld id="{0A425F1C-EEE7-4BBC-B376-3AC4DBEB6374}" type="slidenum">
              <a:rPr lang="en-US" smtClean="0"/>
              <a:pPr/>
              <a:t>44</a:t>
            </a:fld>
            <a:endParaRPr lang="en-US" smtClean="0"/>
          </a:p>
        </p:txBody>
      </p:sp>
      <p:sp>
        <p:nvSpPr>
          <p:cNvPr id="195589" name="Rectangle 2"/>
          <p:cNvSpPr>
            <a:spLocks noGrp="1" noRot="1" noChangeAspect="1" noChangeArrowheads="1" noTextEdit="1"/>
          </p:cNvSpPr>
          <p:nvPr>
            <p:ph type="sldImg"/>
          </p:nvPr>
        </p:nvSpPr>
        <p:spPr>
          <a:ln/>
        </p:spPr>
      </p:sp>
      <p:sp>
        <p:nvSpPr>
          <p:cNvPr id="195590" name="Rectangle 3"/>
          <p:cNvSpPr>
            <a:spLocks noGrp="1" noChangeArrowheads="1"/>
          </p:cNvSpPr>
          <p:nvPr>
            <p:ph type="body" idx="1"/>
          </p:nvPr>
        </p:nvSpPr>
        <p:spPr>
          <a:noFill/>
          <a:ln/>
        </p:spPr>
        <p:txBody>
          <a:bodyPr/>
          <a:lstStyle/>
          <a:p>
            <a:pPr marL="228600" indent="-228600" eaLnBrk="1" hangingPunct="1"/>
            <a:r>
              <a:rPr lang="en-US" smtClean="0"/>
              <a:t>How would this photo be described using the 7 elements?  Actually only five, since no known photographer and no ID number.</a:t>
            </a:r>
          </a:p>
          <a:p>
            <a:pPr marL="228600" indent="-228600" eaLnBrk="1" hangingPunct="1"/>
            <a:r>
              <a:rPr lang="en-US" smtClean="0"/>
              <a:t>Creator names, context &amp; roles: unidentified photographer</a:t>
            </a:r>
          </a:p>
          <a:p>
            <a:pPr marL="228600" indent="-228600" eaLnBrk="1" hangingPunct="1"/>
            <a:r>
              <a:rPr lang="en-US" smtClean="0"/>
              <a:t>Titles: supplied title: [Group portrait inside Quynn’s Hardware Store, Frederick, Maryland]</a:t>
            </a:r>
          </a:p>
          <a:p>
            <a:pPr marL="228600" indent="-228600" eaLnBrk="1" hangingPunct="1"/>
            <a:r>
              <a:rPr lang="en-US" smtClean="0"/>
              <a:t>Dates: ca. 1930</a:t>
            </a:r>
          </a:p>
          <a:p>
            <a:pPr marL="228600" indent="-228600" eaLnBrk="1" hangingPunct="1"/>
            <a:r>
              <a:rPr lang="en-US" smtClean="0"/>
              <a:t>Extent and physical description: 1 photograph on mount: gelatin silver</a:t>
            </a:r>
          </a:p>
          <a:p>
            <a:pPr marL="228600" indent="-228600" eaLnBrk="1" hangingPunct="1"/>
            <a:r>
              <a:rPr lang="en-US" smtClean="0"/>
              <a:t>Subjects and work types: Group portraits, Hardware stores, Interiors, Store employees, Frederick, MD</a:t>
            </a:r>
          </a:p>
          <a:p>
            <a:pPr marL="228600" indent="-228600" eaLnBrk="1" hangingPunct="1"/>
            <a:r>
              <a:rPr lang="en-US" smtClean="0"/>
              <a:t>Notes: Identification of sitters, address of store…</a:t>
            </a:r>
          </a:p>
          <a:p>
            <a:pPr marL="228600" indent="-228600" eaLnBrk="1" hangingPunct="1"/>
            <a:r>
              <a:rPr lang="en-US" smtClean="0"/>
              <a:t>Identification numbers: n/a</a:t>
            </a:r>
          </a:p>
          <a:p>
            <a:pPr marL="228600" indent="-228600"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noChangeArrowheads="1"/>
          </p:cNvSpPr>
          <p:nvPr>
            <p:ph type="dt" sz="quarter" idx="1"/>
          </p:nvPr>
        </p:nvSpPr>
        <p:spPr>
          <a:noFill/>
        </p:spPr>
        <p:txBody>
          <a:bodyPr/>
          <a:lstStyle/>
          <a:p>
            <a:r>
              <a:rPr lang="en-US" smtClean="0"/>
              <a:t>Fall 2010</a:t>
            </a:r>
          </a:p>
        </p:txBody>
      </p:sp>
      <p:sp>
        <p:nvSpPr>
          <p:cNvPr id="196611" name="Rectangle 6"/>
          <p:cNvSpPr>
            <a:spLocks noGrp="1" noChangeArrowheads="1"/>
          </p:cNvSpPr>
          <p:nvPr>
            <p:ph type="ftr" sz="quarter" idx="4"/>
          </p:nvPr>
        </p:nvSpPr>
        <p:spPr>
          <a:noFill/>
        </p:spPr>
        <p:txBody>
          <a:bodyPr/>
          <a:lstStyle/>
          <a:p>
            <a:r>
              <a:rPr lang="en-US" smtClean="0"/>
              <a:t>Society of American Archivists</a:t>
            </a:r>
          </a:p>
        </p:txBody>
      </p:sp>
      <p:sp>
        <p:nvSpPr>
          <p:cNvPr id="196612" name="Rectangle 7"/>
          <p:cNvSpPr>
            <a:spLocks noGrp="1" noChangeArrowheads="1"/>
          </p:cNvSpPr>
          <p:nvPr>
            <p:ph type="sldNum" sz="quarter" idx="5"/>
          </p:nvPr>
        </p:nvSpPr>
        <p:spPr>
          <a:noFill/>
        </p:spPr>
        <p:txBody>
          <a:bodyPr/>
          <a:lstStyle/>
          <a:p>
            <a:fld id="{B3F351CC-9989-4EB0-B2B4-A787E7A1EAE8}" type="slidenum">
              <a:rPr lang="en-US" smtClean="0"/>
              <a:pPr/>
              <a:t>45</a:t>
            </a:fld>
            <a:endParaRPr lang="en-US" smtClean="0"/>
          </a:p>
        </p:txBody>
      </p:sp>
      <p:sp>
        <p:nvSpPr>
          <p:cNvPr id="196613" name="Rectangle 2"/>
          <p:cNvSpPr>
            <a:spLocks noGrp="1" noRot="1" noChangeAspect="1" noChangeArrowheads="1" noTextEdit="1"/>
          </p:cNvSpPr>
          <p:nvPr>
            <p:ph type="sldImg"/>
          </p:nvPr>
        </p:nvSpPr>
        <p:spPr>
          <a:ln/>
        </p:spPr>
      </p:sp>
      <p:sp>
        <p:nvSpPr>
          <p:cNvPr id="196614" name="Rectangle 3"/>
          <p:cNvSpPr>
            <a:spLocks noGrp="1" noChangeArrowheads="1"/>
          </p:cNvSpPr>
          <p:nvPr>
            <p:ph type="body" idx="1"/>
          </p:nvPr>
        </p:nvSpPr>
        <p:spPr>
          <a:noFill/>
          <a:ln/>
        </p:spPr>
        <p:txBody>
          <a:bodyPr/>
          <a:lstStyle/>
          <a:p>
            <a:pPr eaLnBrk="1" hangingPunct="1"/>
            <a:r>
              <a:rPr lang="en-US" smtClean="0"/>
              <a:t>“…collective summaries and finding aids are critical for successful management of the large quantities of unpublished, documentary photographs held by many institutions. …also recommends selective item-level description for high-value and high-use photographs.”  (PACM, p. 159)</a:t>
            </a:r>
          </a:p>
          <a:p>
            <a:pPr eaLnBrk="1" hangingPunct="1"/>
            <a:r>
              <a:rPr lang="en-US" smtClean="0"/>
              <a:t>Measure choices based on needs and resources.Vary depth of description based on value, use, risk, institutional mission.</a:t>
            </a:r>
          </a:p>
          <a:p>
            <a:pPr eaLnBrk="1" hangingPunct="1"/>
            <a:r>
              <a:rPr lang="en-US" smtClean="0"/>
              <a:t>Review from arrangement chapter levels of arrangement, now incorporate same principles into determining desired level of description. </a:t>
            </a:r>
          </a:p>
          <a:p>
            <a:pPr eaLnBrk="1" hangingPunct="1"/>
            <a:r>
              <a:rPr lang="en-US" smtClean="0"/>
              <a:t>[Girls measuring piece of ground in arithmetic class at Hampton Institute, Hampton, Va.], LOT 11051-4, LC-USZ62-94864, [1899 or 1900] Frances Benjamin Johnston, FBJ collection, Library of Congress Prints and Photographs Division, cph 3b41031</a:t>
            </a:r>
          </a:p>
          <a:p>
            <a:pPr eaLnBrk="1" hangingPunct="1"/>
            <a:endParaRPr lang="en-US" smtClean="0"/>
          </a:p>
          <a:p>
            <a:pPr eaLnBrk="1" hangingPunct="1"/>
            <a:r>
              <a:rPr lang="en-US" smtClean="0"/>
              <a:t>Types of collections: original order, artificially arranged, mix of photos and negs (multiple generations, varied sizes and formats), mix with other collection materials.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p:spPr>
        <p:txBody>
          <a:bodyPr/>
          <a:lstStyle/>
          <a:p>
            <a:pPr eaLnBrk="1" hangingPunct="1"/>
            <a:r>
              <a:rPr lang="en-US" sz="1200" kern="1200" dirty="0" smtClean="0">
                <a:solidFill>
                  <a:schemeClr val="tx1"/>
                </a:solidFill>
                <a:latin typeface="Times New Roman" pitchFamily="18" charset="0"/>
                <a:ea typeface="+mn-ea"/>
                <a:cs typeface="+mn-cs"/>
              </a:rPr>
              <a:t>Glossary: Records</a:t>
            </a:r>
            <a:r>
              <a:rPr lang="en-US" sz="1200" kern="1200" baseline="0" dirty="0" smtClean="0">
                <a:solidFill>
                  <a:schemeClr val="tx1"/>
                </a:solidFill>
                <a:latin typeface="Times New Roman" pitchFamily="18" charset="0"/>
                <a:ea typeface="+mn-ea"/>
                <a:cs typeface="+mn-cs"/>
              </a:rPr>
              <a:t> Management: </a:t>
            </a:r>
            <a:r>
              <a:rPr lang="en-US" sz="1200" kern="1200" dirty="0" smtClean="0">
                <a:solidFill>
                  <a:schemeClr val="tx1"/>
                </a:solidFill>
                <a:latin typeface="Times New Roman" pitchFamily="18" charset="0"/>
                <a:ea typeface="+mn-ea"/>
                <a:cs typeface="+mn-cs"/>
              </a:rPr>
              <a:t>The systematic and administrative control of records throughout their life cycle to ensure efficiency and economy in their creation, use, handling, control, maintenance, and disposition.</a:t>
            </a:r>
            <a:endParaRPr lang="en-US" dirty="0" smtClean="0"/>
          </a:p>
        </p:txBody>
      </p:sp>
      <p:sp>
        <p:nvSpPr>
          <p:cNvPr id="203780" name="Date Placeholder 3"/>
          <p:cNvSpPr>
            <a:spLocks noGrp="1"/>
          </p:cNvSpPr>
          <p:nvPr>
            <p:ph type="dt" sz="quarter" idx="1"/>
          </p:nvPr>
        </p:nvSpPr>
        <p:spPr>
          <a:noFill/>
        </p:spPr>
        <p:txBody>
          <a:bodyPr/>
          <a:lstStyle/>
          <a:p>
            <a:r>
              <a:rPr lang="en-US" smtClean="0"/>
              <a:t>Fall 2010</a:t>
            </a:r>
          </a:p>
        </p:txBody>
      </p:sp>
      <p:sp>
        <p:nvSpPr>
          <p:cNvPr id="203781" name="Footer Placeholder 4"/>
          <p:cNvSpPr>
            <a:spLocks noGrp="1"/>
          </p:cNvSpPr>
          <p:nvPr>
            <p:ph type="ftr" sz="quarter" idx="4"/>
          </p:nvPr>
        </p:nvSpPr>
        <p:spPr>
          <a:noFill/>
        </p:spPr>
        <p:txBody>
          <a:bodyPr/>
          <a:lstStyle/>
          <a:p>
            <a:r>
              <a:rPr lang="en-US" smtClean="0"/>
              <a:t>Society of American Archivists</a:t>
            </a:r>
          </a:p>
        </p:txBody>
      </p:sp>
      <p:sp>
        <p:nvSpPr>
          <p:cNvPr id="203782" name="Slide Number Placeholder 5"/>
          <p:cNvSpPr>
            <a:spLocks noGrp="1"/>
          </p:cNvSpPr>
          <p:nvPr>
            <p:ph type="sldNum" sz="quarter" idx="5"/>
          </p:nvPr>
        </p:nvSpPr>
        <p:spPr>
          <a:noFill/>
        </p:spPr>
        <p:txBody>
          <a:bodyPr/>
          <a:lstStyle/>
          <a:p>
            <a:fld id="{10188E7B-8215-4E3F-B99C-943CF70D9789}"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p:spPr>
        <p:txBody>
          <a:bodyPr/>
          <a:lstStyle/>
          <a:p>
            <a:endParaRPr lang="en-US" smtClean="0"/>
          </a:p>
        </p:txBody>
      </p:sp>
      <p:sp>
        <p:nvSpPr>
          <p:cNvPr id="204804" name="Date Placeholder 3"/>
          <p:cNvSpPr>
            <a:spLocks noGrp="1"/>
          </p:cNvSpPr>
          <p:nvPr>
            <p:ph type="dt" sz="quarter" idx="1"/>
          </p:nvPr>
        </p:nvSpPr>
        <p:spPr>
          <a:noFill/>
        </p:spPr>
        <p:txBody>
          <a:bodyPr/>
          <a:lstStyle/>
          <a:p>
            <a:r>
              <a:rPr lang="en-US" smtClean="0"/>
              <a:t>Fall 2010</a:t>
            </a:r>
          </a:p>
        </p:txBody>
      </p:sp>
      <p:sp>
        <p:nvSpPr>
          <p:cNvPr id="204805" name="Footer Placeholder 4"/>
          <p:cNvSpPr>
            <a:spLocks noGrp="1"/>
          </p:cNvSpPr>
          <p:nvPr>
            <p:ph type="ftr" sz="quarter" idx="4"/>
          </p:nvPr>
        </p:nvSpPr>
        <p:spPr>
          <a:noFill/>
        </p:spPr>
        <p:txBody>
          <a:bodyPr/>
          <a:lstStyle/>
          <a:p>
            <a:r>
              <a:rPr lang="en-US" smtClean="0"/>
              <a:t>Society of American Archivists</a:t>
            </a:r>
          </a:p>
        </p:txBody>
      </p:sp>
      <p:sp>
        <p:nvSpPr>
          <p:cNvPr id="204806" name="Slide Number Placeholder 5"/>
          <p:cNvSpPr>
            <a:spLocks noGrp="1"/>
          </p:cNvSpPr>
          <p:nvPr>
            <p:ph type="sldNum" sz="quarter" idx="5"/>
          </p:nvPr>
        </p:nvSpPr>
        <p:spPr>
          <a:noFill/>
        </p:spPr>
        <p:txBody>
          <a:bodyPr/>
          <a:lstStyle/>
          <a:p>
            <a:fld id="{2F03C0FA-0408-4295-9777-D3A0B0F6294E}" type="slidenum">
              <a:rPr lang="en-US" smtClean="0"/>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dt" sz="quarter" idx="1"/>
          </p:nvPr>
        </p:nvSpPr>
        <p:spPr>
          <a:noFill/>
        </p:spPr>
        <p:txBody>
          <a:bodyPr/>
          <a:lstStyle/>
          <a:p>
            <a:r>
              <a:rPr lang="en-US" smtClean="0"/>
              <a:t>Fall 2010</a:t>
            </a:r>
          </a:p>
        </p:txBody>
      </p:sp>
      <p:sp>
        <p:nvSpPr>
          <p:cNvPr id="205827" name="Rectangle 6"/>
          <p:cNvSpPr>
            <a:spLocks noGrp="1" noChangeArrowheads="1"/>
          </p:cNvSpPr>
          <p:nvPr>
            <p:ph type="ftr" sz="quarter" idx="4"/>
          </p:nvPr>
        </p:nvSpPr>
        <p:spPr>
          <a:noFill/>
        </p:spPr>
        <p:txBody>
          <a:bodyPr/>
          <a:lstStyle/>
          <a:p>
            <a:r>
              <a:rPr lang="en-US" smtClean="0"/>
              <a:t>Society of American Archivists</a:t>
            </a:r>
          </a:p>
        </p:txBody>
      </p:sp>
      <p:sp>
        <p:nvSpPr>
          <p:cNvPr id="205828" name="Rectangle 7"/>
          <p:cNvSpPr>
            <a:spLocks noGrp="1" noChangeArrowheads="1"/>
          </p:cNvSpPr>
          <p:nvPr>
            <p:ph type="sldNum" sz="quarter" idx="5"/>
          </p:nvPr>
        </p:nvSpPr>
        <p:spPr>
          <a:noFill/>
        </p:spPr>
        <p:txBody>
          <a:bodyPr/>
          <a:lstStyle/>
          <a:p>
            <a:fld id="{BB49790A-058E-4E5D-9759-2DFD88178193}" type="slidenum">
              <a:rPr lang="en-US" smtClean="0"/>
              <a:pPr/>
              <a:t>48</a:t>
            </a:fld>
            <a:endParaRPr lang="en-US" smtClean="0"/>
          </a:p>
        </p:txBody>
      </p:sp>
      <p:sp>
        <p:nvSpPr>
          <p:cNvPr id="205829" name="Rectangle 2"/>
          <p:cNvSpPr>
            <a:spLocks noGrp="1" noRot="1" noChangeAspect="1" noChangeArrowheads="1" noTextEdit="1"/>
          </p:cNvSpPr>
          <p:nvPr>
            <p:ph type="sldImg"/>
          </p:nvPr>
        </p:nvSpPr>
        <p:spPr>
          <a:ln/>
        </p:spPr>
      </p:sp>
      <p:sp>
        <p:nvSpPr>
          <p:cNvPr id="205830" name="Rectangle 3"/>
          <p:cNvSpPr>
            <a:spLocks noGrp="1" noChangeArrowheads="1"/>
          </p:cNvSpPr>
          <p:nvPr>
            <p:ph type="body" idx="1"/>
          </p:nvPr>
        </p:nvSpPr>
        <p:spPr>
          <a:noFill/>
          <a:ln/>
        </p:spPr>
        <p:txBody>
          <a:bodyPr/>
          <a:lstStyle/>
          <a:p>
            <a:pPr eaLnBrk="1" hangingPunct="1"/>
            <a:r>
              <a:rPr lang="en-US" smtClean="0"/>
              <a:t>Selective item level description along with digital image access to some photos online can be useful. Ideal situation is to use a combination of item and collection level description.</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3"/>
          <p:cNvSpPr>
            <a:spLocks noGrp="1" noChangeArrowheads="1"/>
          </p:cNvSpPr>
          <p:nvPr>
            <p:ph type="dt" sz="quarter" idx="1"/>
          </p:nvPr>
        </p:nvSpPr>
        <p:spPr>
          <a:noFill/>
        </p:spPr>
        <p:txBody>
          <a:bodyPr/>
          <a:lstStyle/>
          <a:p>
            <a:r>
              <a:rPr lang="en-US" smtClean="0"/>
              <a:t>Fall 2010</a:t>
            </a:r>
          </a:p>
        </p:txBody>
      </p:sp>
      <p:sp>
        <p:nvSpPr>
          <p:cNvPr id="197635" name="Rectangle 6"/>
          <p:cNvSpPr>
            <a:spLocks noGrp="1" noChangeArrowheads="1"/>
          </p:cNvSpPr>
          <p:nvPr>
            <p:ph type="ftr" sz="quarter" idx="4"/>
          </p:nvPr>
        </p:nvSpPr>
        <p:spPr>
          <a:noFill/>
        </p:spPr>
        <p:txBody>
          <a:bodyPr/>
          <a:lstStyle/>
          <a:p>
            <a:r>
              <a:rPr lang="en-US" smtClean="0"/>
              <a:t>Society of American Archivists</a:t>
            </a:r>
          </a:p>
        </p:txBody>
      </p:sp>
      <p:sp>
        <p:nvSpPr>
          <p:cNvPr id="197636" name="Rectangle 7"/>
          <p:cNvSpPr>
            <a:spLocks noGrp="1" noChangeArrowheads="1"/>
          </p:cNvSpPr>
          <p:nvPr>
            <p:ph type="sldNum" sz="quarter" idx="5"/>
          </p:nvPr>
        </p:nvSpPr>
        <p:spPr>
          <a:noFill/>
        </p:spPr>
        <p:txBody>
          <a:bodyPr/>
          <a:lstStyle/>
          <a:p>
            <a:fld id="{CB0B1F84-2FBC-46CE-A82C-632070794B0A}" type="slidenum">
              <a:rPr lang="en-US" smtClean="0"/>
              <a:pPr/>
              <a:t>49</a:t>
            </a:fld>
            <a:endParaRPr lang="en-US" smtClean="0"/>
          </a:p>
        </p:txBody>
      </p:sp>
      <p:sp>
        <p:nvSpPr>
          <p:cNvPr id="197637" name="Rectangle 2"/>
          <p:cNvSpPr>
            <a:spLocks noGrp="1" noRot="1" noChangeAspect="1" noChangeArrowheads="1" noTextEdit="1"/>
          </p:cNvSpPr>
          <p:nvPr>
            <p:ph type="sldImg"/>
          </p:nvPr>
        </p:nvSpPr>
        <p:spPr>
          <a:ln/>
        </p:spPr>
      </p:sp>
      <p:sp>
        <p:nvSpPr>
          <p:cNvPr id="197638" name="Rectangle 3"/>
          <p:cNvSpPr>
            <a:spLocks noGrp="1" noChangeArrowheads="1"/>
          </p:cNvSpPr>
          <p:nvPr>
            <p:ph type="body" idx="1"/>
          </p:nvPr>
        </p:nvSpPr>
        <p:spPr>
          <a:noFill/>
          <a:ln/>
        </p:spPr>
        <p:txBody>
          <a:bodyPr/>
          <a:lstStyle/>
          <a:p>
            <a:pPr eaLnBrk="1" hangingPunct="1"/>
            <a:r>
              <a:rPr lang="en-US" sz="1000" dirty="0" smtClean="0">
                <a:latin typeface="Arial" charset="0"/>
              </a:rPr>
              <a:t>Distinction between these types not necessarily distinct, especially now that so much is online.</a:t>
            </a:r>
          </a:p>
          <a:p>
            <a:pPr eaLnBrk="1" hangingPunct="1"/>
            <a:r>
              <a:rPr lang="en-US" sz="1000" dirty="0" smtClean="0">
                <a:latin typeface="Arial" charset="0"/>
              </a:rPr>
              <a:t>[Routt National Forest, Colorado. U.S. Forest Service shed showing </a:t>
            </a:r>
            <a:r>
              <a:rPr lang="en-US" sz="1000" b="1" dirty="0" smtClean="0">
                <a:latin typeface="Arial" charset="0"/>
              </a:rPr>
              <a:t>tools</a:t>
            </a:r>
            <a:r>
              <a:rPr lang="en-US" sz="1000" dirty="0" smtClean="0">
                <a:latin typeface="Arial" charset="0"/>
              </a:rPr>
              <a:t> and canned food inside], LOT 12352-8, [between 1909 and 1932], National Photo Company Collection, cph3c00990, LC P&amp;P</a:t>
            </a:r>
            <a:br>
              <a:rPr lang="en-US" sz="1000" dirty="0" smtClean="0">
                <a:latin typeface="Arial" charset="0"/>
              </a:rPr>
            </a:br>
            <a:r>
              <a:rPr lang="en-US" sz="1000" dirty="0" smtClean="0">
                <a:latin typeface="Arial" charset="0"/>
              </a:rPr>
              <a:t>Description &amp; cataloging activities: Gather tools--Look at photos--Review existing information--Add info as needed--Research creators--Analyze info--Write overviews--Identify media &amp; extent--State usage criteria--Assign access points--Encode descriptions--QA/QC--Update as needed</a:t>
            </a:r>
          </a:p>
          <a:p>
            <a:pPr eaLnBrk="1" hangingPunct="1"/>
            <a:r>
              <a:rPr lang="en-US" sz="1000" dirty="0" smtClean="0">
                <a:latin typeface="Arial" charset="0"/>
              </a:rPr>
              <a:t>Guides: </a:t>
            </a:r>
            <a:r>
              <a:rPr lang="en-US" sz="1000" dirty="0" smtClean="0"/>
              <a:t>Overview of resources-Usually at collection level; Summaries of holdings-Generally mentions creator(s), title, dates, extent and physical description, reference code-Sometimes includes subject notes and usage conditions; Usually arranged numerically or alphabetically; </a:t>
            </a:r>
            <a:r>
              <a:rPr lang="en-US" sz="1000" b="1" dirty="0" smtClean="0"/>
              <a:t>Guide:</a:t>
            </a:r>
            <a:r>
              <a:rPr lang="en-US" sz="1000" dirty="0" smtClean="0"/>
              <a:t> to department, repository, or regional collection.  Can be based on theme (photos, religious archives); illustrate guides with photos!</a:t>
            </a:r>
          </a:p>
          <a:p>
            <a:pPr eaLnBrk="1" hangingPunct="1"/>
            <a:r>
              <a:rPr lang="en-US" sz="1000" u="sng" dirty="0" smtClean="0"/>
              <a:t>Finding aids </a:t>
            </a:r>
            <a:r>
              <a:rPr lang="en-US" sz="1000" dirty="0" smtClean="0"/>
              <a:t>Summarize entire collections, Extensive series or container level info., Unlimited number of entries/pages connects levels. Includes: Inventory, Register, Logbook, Database, Container lists</a:t>
            </a:r>
          </a:p>
          <a:p>
            <a:pPr eaLnBrk="1" hangingPunct="1"/>
            <a:r>
              <a:rPr lang="en-US" sz="1000" dirty="0" smtClean="0"/>
              <a:t>C</a:t>
            </a:r>
            <a:r>
              <a:rPr lang="en-US" sz="1000" u="sng" dirty="0" smtClean="0"/>
              <a:t>atalogs </a:t>
            </a:r>
            <a:r>
              <a:rPr lang="en-US" sz="1000" dirty="0" smtClean="0"/>
              <a:t>Summarize entire collections, Multilevel description sometimes possible,</a:t>
            </a:r>
            <a:r>
              <a:rPr lang="en-US" sz="1000" baseline="0" dirty="0" smtClean="0"/>
              <a:t> </a:t>
            </a:r>
            <a:r>
              <a:rPr lang="en-US" sz="1000" dirty="0" smtClean="0"/>
              <a:t>Hierarchical linkage connects level</a:t>
            </a:r>
          </a:p>
          <a:p>
            <a:pPr eaLnBrk="1" hangingPunct="1"/>
            <a:r>
              <a:rPr lang="en-US" sz="1000" dirty="0" smtClean="0"/>
              <a:t>Typically finding aids provide an overview along with summaries of component parts and a contents or container list at either the box, folder or item level (in the case of photos).</a:t>
            </a:r>
          </a:p>
          <a:p>
            <a:pPr eaLnBrk="1" hangingPunct="1"/>
            <a:endParaRPr lang="en-US" sz="10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dt" sz="quarter" idx="1"/>
          </p:nvPr>
        </p:nvSpPr>
        <p:spPr>
          <a:noFill/>
        </p:spPr>
        <p:txBody>
          <a:bodyPr/>
          <a:lstStyle/>
          <a:p>
            <a:r>
              <a:rPr lang="en-US" smtClean="0"/>
              <a:t>Fall 2010</a:t>
            </a:r>
          </a:p>
        </p:txBody>
      </p:sp>
      <p:sp>
        <p:nvSpPr>
          <p:cNvPr id="147459" name="Rectangle 6"/>
          <p:cNvSpPr>
            <a:spLocks noGrp="1" noChangeArrowheads="1"/>
          </p:cNvSpPr>
          <p:nvPr>
            <p:ph type="ftr" sz="quarter" idx="4"/>
          </p:nvPr>
        </p:nvSpPr>
        <p:spPr>
          <a:noFill/>
        </p:spPr>
        <p:txBody>
          <a:bodyPr/>
          <a:lstStyle/>
          <a:p>
            <a:r>
              <a:rPr lang="en-US" smtClean="0"/>
              <a:t>Society of American Archivists</a:t>
            </a:r>
          </a:p>
        </p:txBody>
      </p:sp>
      <p:sp>
        <p:nvSpPr>
          <p:cNvPr id="147460" name="Rectangle 7"/>
          <p:cNvSpPr>
            <a:spLocks noGrp="1" noChangeArrowheads="1"/>
          </p:cNvSpPr>
          <p:nvPr>
            <p:ph type="sldNum" sz="quarter" idx="5"/>
          </p:nvPr>
        </p:nvSpPr>
        <p:spPr>
          <a:noFill/>
        </p:spPr>
        <p:txBody>
          <a:bodyPr/>
          <a:lstStyle/>
          <a:p>
            <a:fld id="{59CA79D8-0419-42F0-80E0-9C0D02E4F035}" type="slidenum">
              <a:rPr lang="en-US" smtClean="0"/>
              <a:pPr/>
              <a:t>5</a:t>
            </a:fld>
            <a:endParaRPr lang="en-US" smtClean="0"/>
          </a:p>
        </p:txBody>
      </p:sp>
      <p:sp>
        <p:nvSpPr>
          <p:cNvPr id="147461" name="Rectangle 2"/>
          <p:cNvSpPr>
            <a:spLocks noGrp="1" noRot="1" noChangeAspect="1" noChangeArrowheads="1" noTextEdit="1"/>
          </p:cNvSpPr>
          <p:nvPr>
            <p:ph type="sldImg"/>
          </p:nvPr>
        </p:nvSpPr>
        <p:spPr>
          <a:ln/>
        </p:spPr>
      </p:sp>
      <p:sp>
        <p:nvSpPr>
          <p:cNvPr id="147462" name="Rectangle 3"/>
          <p:cNvSpPr>
            <a:spLocks noGrp="1" noChangeArrowheads="1"/>
          </p:cNvSpPr>
          <p:nvPr>
            <p:ph type="body" idx="1"/>
          </p:nvPr>
        </p:nvSpPr>
        <p:spPr>
          <a:noFill/>
          <a:ln/>
        </p:spPr>
        <p:txBody>
          <a:bodyPr/>
          <a:lstStyle/>
          <a:p>
            <a:pPr eaLnBrk="1" hangingPunct="1"/>
            <a:r>
              <a:rPr lang="en-US" smtClean="0"/>
              <a:t>See sample accession form and sample transfer memo (table 5.1 and 5.2), pp. 138-139.</a:t>
            </a:r>
          </a:p>
          <a:p>
            <a:pPr eaLnBrk="1" hangingPunct="1"/>
            <a:r>
              <a:rPr lang="en-US" smtClean="0"/>
              <a:t>This is all comparable to accessioning other collection formats, no startling surprises for working with photos.</a:t>
            </a:r>
          </a:p>
          <a:p>
            <a:pPr eaLnBrk="1" hangingPunct="1"/>
            <a:r>
              <a:rPr lang="en-US" smtClean="0"/>
              <a:t>Here some of the special aspects of accessioning photos become present, especially in the example of restrictions (reproduction and access) and storage locations (cold vault vs. oversize vs. glass).</a:t>
            </a:r>
          </a:p>
          <a:p>
            <a:pPr eaLnBrk="1" hangingPunct="1"/>
            <a:r>
              <a:rPr lang="en-US" smtClean="0"/>
              <a:t>Other elements: Anticipated additions, Condition information, Notes, Photographers’ names, Processing priority, Related records</a:t>
            </a:r>
          </a:p>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3"/>
          <p:cNvSpPr>
            <a:spLocks noGrp="1" noChangeArrowheads="1"/>
          </p:cNvSpPr>
          <p:nvPr>
            <p:ph type="dt" sz="quarter" idx="1"/>
          </p:nvPr>
        </p:nvSpPr>
        <p:spPr>
          <a:noFill/>
        </p:spPr>
        <p:txBody>
          <a:bodyPr/>
          <a:lstStyle/>
          <a:p>
            <a:r>
              <a:rPr lang="en-US" smtClean="0"/>
              <a:t>Fall 2010</a:t>
            </a:r>
          </a:p>
        </p:txBody>
      </p:sp>
      <p:sp>
        <p:nvSpPr>
          <p:cNvPr id="206851" name="Rectangle 6"/>
          <p:cNvSpPr>
            <a:spLocks noGrp="1" noChangeArrowheads="1"/>
          </p:cNvSpPr>
          <p:nvPr>
            <p:ph type="ftr" sz="quarter" idx="4"/>
          </p:nvPr>
        </p:nvSpPr>
        <p:spPr>
          <a:noFill/>
        </p:spPr>
        <p:txBody>
          <a:bodyPr/>
          <a:lstStyle/>
          <a:p>
            <a:r>
              <a:rPr lang="en-US" smtClean="0"/>
              <a:t>Society of American Archivists</a:t>
            </a:r>
          </a:p>
        </p:txBody>
      </p:sp>
      <p:sp>
        <p:nvSpPr>
          <p:cNvPr id="206852" name="Rectangle 7"/>
          <p:cNvSpPr>
            <a:spLocks noGrp="1" noChangeArrowheads="1"/>
          </p:cNvSpPr>
          <p:nvPr>
            <p:ph type="sldNum" sz="quarter" idx="5"/>
          </p:nvPr>
        </p:nvSpPr>
        <p:spPr>
          <a:noFill/>
        </p:spPr>
        <p:txBody>
          <a:bodyPr/>
          <a:lstStyle/>
          <a:p>
            <a:fld id="{9FE898BA-E7A4-4E59-887D-BD6B2B27495F}" type="slidenum">
              <a:rPr lang="en-US" smtClean="0"/>
              <a:pPr/>
              <a:t>50</a:t>
            </a:fld>
            <a:endParaRPr lang="en-US" smtClean="0"/>
          </a:p>
        </p:txBody>
      </p:sp>
      <p:sp>
        <p:nvSpPr>
          <p:cNvPr id="206853" name="Rectangle 2"/>
          <p:cNvSpPr>
            <a:spLocks noGrp="1" noRot="1" noChangeAspect="1" noChangeArrowheads="1" noTextEdit="1"/>
          </p:cNvSpPr>
          <p:nvPr>
            <p:ph type="sldImg"/>
          </p:nvPr>
        </p:nvSpPr>
        <p:spPr>
          <a:ln/>
        </p:spPr>
      </p:sp>
      <p:sp>
        <p:nvSpPr>
          <p:cNvPr id="206854" name="Rectangle 3"/>
          <p:cNvSpPr>
            <a:spLocks noGrp="1" noChangeArrowheads="1"/>
          </p:cNvSpPr>
          <p:nvPr>
            <p:ph type="body" idx="1"/>
          </p:nvPr>
        </p:nvSpPr>
        <p:spPr>
          <a:noFill/>
          <a:ln/>
        </p:spPr>
        <p:txBody>
          <a:bodyPr/>
          <a:lstStyle/>
          <a:p>
            <a:pPr eaLnBrk="1" hangingPunct="1"/>
            <a:r>
              <a:rPr lang="en-US" smtClean="0"/>
              <a:t>This photo is from the Getty example.</a:t>
            </a:r>
          </a:p>
          <a:p>
            <a:pPr eaLnBrk="1" hangingPunct="1"/>
            <a:r>
              <a:rPr lang="en-US" smtClean="0"/>
              <a:t>Remember that when the cataloging was done and the bib record was made impacts application of descriptive rules.  Some work with legacy cataloging, some make conversions.</a:t>
            </a:r>
          </a:p>
          <a:p>
            <a:pPr eaLnBrk="1" hangingPunct="1"/>
            <a:r>
              <a:rPr lang="en-US" smtClean="0"/>
              <a:t>We are only reviewing the records, not the entire web site so we have no information in hand about what might be on other pages regarding such topics as how to access originals or ordering copies.</a:t>
            </a:r>
          </a:p>
          <a:p>
            <a:pPr eaLnBrk="1" hangingPunct="1"/>
            <a:endParaRPr lang="en-US" smtClean="0"/>
          </a:p>
          <a:p>
            <a:pPr eaLnBrk="1" hangingPunct="1"/>
            <a:r>
              <a:rPr lang="en-US" smtClean="0"/>
              <a:t>GROUP DISCUSSION: Use of common descriptive elements</a:t>
            </a:r>
          </a:p>
          <a:p>
            <a:pPr eaLnBrk="1" hangingPunct="1"/>
            <a:r>
              <a:rPr lang="en-US" smtClean="0"/>
              <a:t>Quality of descriptive &amp; interpretive information</a:t>
            </a:r>
          </a:p>
          <a:p>
            <a:pPr eaLnBrk="1" hangingPunct="1"/>
            <a:r>
              <a:rPr lang="en-US" smtClean="0"/>
              <a:t>Missing or confusing areas</a:t>
            </a:r>
          </a:p>
          <a:p>
            <a:pPr eaLnBrk="1" hangingPunct="1"/>
            <a:r>
              <a:rPr lang="en-US" smtClean="0"/>
              <a:t>Desirable enhancements</a:t>
            </a:r>
          </a:p>
          <a:p>
            <a:pPr eaLnBrk="1" hangingPunct="1"/>
            <a:r>
              <a:rPr lang="en-US" smtClean="0"/>
              <a:t>Is less more?</a:t>
            </a:r>
          </a:p>
          <a:p>
            <a:pPr eaLnBrk="1" hangingPunct="1"/>
            <a:r>
              <a:rPr lang="en-US" smtClean="0"/>
              <a:t>What is best fit for you?</a:t>
            </a:r>
          </a:p>
          <a:p>
            <a:pPr eaLnBrk="1" hangingPunct="1"/>
            <a:r>
              <a:rPr lang="en-US" smtClean="0"/>
              <a:t>These records are all available online.  How does that impact description?</a:t>
            </a:r>
          </a:p>
          <a:p>
            <a:pPr eaLnBrk="1" hangingPunct="1"/>
            <a:r>
              <a:rPr lang="en-US" smtClean="0"/>
              <a:t>Conclusions?</a:t>
            </a:r>
          </a:p>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p:spPr>
        <p:txBody>
          <a:bodyPr/>
          <a:lstStyle/>
          <a:p>
            <a:endParaRPr lang="en-US" smtClean="0"/>
          </a:p>
        </p:txBody>
      </p:sp>
      <p:sp>
        <p:nvSpPr>
          <p:cNvPr id="208900" name="Date Placeholder 3"/>
          <p:cNvSpPr>
            <a:spLocks noGrp="1"/>
          </p:cNvSpPr>
          <p:nvPr>
            <p:ph type="dt" sz="quarter" idx="1"/>
          </p:nvPr>
        </p:nvSpPr>
        <p:spPr>
          <a:noFill/>
        </p:spPr>
        <p:txBody>
          <a:bodyPr/>
          <a:lstStyle/>
          <a:p>
            <a:r>
              <a:rPr lang="en-US" smtClean="0"/>
              <a:t>Fall 2010</a:t>
            </a:r>
          </a:p>
        </p:txBody>
      </p:sp>
      <p:sp>
        <p:nvSpPr>
          <p:cNvPr id="208901" name="Footer Placeholder 4"/>
          <p:cNvSpPr>
            <a:spLocks noGrp="1"/>
          </p:cNvSpPr>
          <p:nvPr>
            <p:ph type="ftr" sz="quarter" idx="4"/>
          </p:nvPr>
        </p:nvSpPr>
        <p:spPr>
          <a:noFill/>
        </p:spPr>
        <p:txBody>
          <a:bodyPr/>
          <a:lstStyle/>
          <a:p>
            <a:r>
              <a:rPr lang="en-US" smtClean="0"/>
              <a:t>Society of American Archivists</a:t>
            </a:r>
          </a:p>
        </p:txBody>
      </p:sp>
      <p:sp>
        <p:nvSpPr>
          <p:cNvPr id="208902" name="Slide Number Placeholder 5"/>
          <p:cNvSpPr>
            <a:spLocks noGrp="1"/>
          </p:cNvSpPr>
          <p:nvPr>
            <p:ph type="sldNum" sz="quarter" idx="5"/>
          </p:nvPr>
        </p:nvSpPr>
        <p:spPr>
          <a:noFill/>
        </p:spPr>
        <p:txBody>
          <a:bodyPr/>
          <a:lstStyle/>
          <a:p>
            <a:fld id="{7163DE85-38BF-427F-AEA9-58E9E7D7BACC}" type="slidenum">
              <a:rPr lang="en-US" smtClean="0"/>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3"/>
          <p:cNvSpPr>
            <a:spLocks noGrp="1" noChangeArrowheads="1"/>
          </p:cNvSpPr>
          <p:nvPr>
            <p:ph type="dt" sz="quarter" idx="1"/>
          </p:nvPr>
        </p:nvSpPr>
        <p:spPr>
          <a:noFill/>
        </p:spPr>
        <p:txBody>
          <a:bodyPr/>
          <a:lstStyle/>
          <a:p>
            <a:r>
              <a:rPr lang="en-US" smtClean="0"/>
              <a:t>Fall 2010</a:t>
            </a:r>
          </a:p>
        </p:txBody>
      </p:sp>
      <p:sp>
        <p:nvSpPr>
          <p:cNvPr id="209923" name="Rectangle 6"/>
          <p:cNvSpPr>
            <a:spLocks noGrp="1" noChangeArrowheads="1"/>
          </p:cNvSpPr>
          <p:nvPr>
            <p:ph type="ftr" sz="quarter" idx="4"/>
          </p:nvPr>
        </p:nvSpPr>
        <p:spPr>
          <a:noFill/>
        </p:spPr>
        <p:txBody>
          <a:bodyPr/>
          <a:lstStyle/>
          <a:p>
            <a:r>
              <a:rPr lang="en-US" smtClean="0"/>
              <a:t>Society of American Archivists</a:t>
            </a:r>
          </a:p>
        </p:txBody>
      </p:sp>
      <p:sp>
        <p:nvSpPr>
          <p:cNvPr id="209924" name="Rectangle 7"/>
          <p:cNvSpPr>
            <a:spLocks noGrp="1" noChangeArrowheads="1"/>
          </p:cNvSpPr>
          <p:nvPr>
            <p:ph type="sldNum" sz="quarter" idx="5"/>
          </p:nvPr>
        </p:nvSpPr>
        <p:spPr>
          <a:noFill/>
        </p:spPr>
        <p:txBody>
          <a:bodyPr/>
          <a:lstStyle/>
          <a:p>
            <a:fld id="{21DEEA62-C738-4451-805F-DD0966591114}" type="slidenum">
              <a:rPr lang="en-US" smtClean="0"/>
              <a:pPr/>
              <a:t>52</a:t>
            </a:fld>
            <a:endParaRPr lang="en-US" smtClean="0"/>
          </a:p>
        </p:txBody>
      </p:sp>
      <p:sp>
        <p:nvSpPr>
          <p:cNvPr id="209925" name="Rectangle 2050"/>
          <p:cNvSpPr>
            <a:spLocks noGrp="1" noRot="1" noChangeAspect="1" noChangeArrowheads="1" noTextEdit="1"/>
          </p:cNvSpPr>
          <p:nvPr>
            <p:ph type="sldImg"/>
          </p:nvPr>
        </p:nvSpPr>
        <p:spPr>
          <a:ln/>
        </p:spPr>
      </p:sp>
      <p:sp>
        <p:nvSpPr>
          <p:cNvPr id="209926" name="Rectangle 2051"/>
          <p:cNvSpPr>
            <a:spLocks noGrp="1" noChangeArrowheads="1"/>
          </p:cNvSpPr>
          <p:nvPr>
            <p:ph type="body" idx="1"/>
          </p:nvPr>
        </p:nvSpPr>
        <p:spPr>
          <a:noFill/>
          <a:ln/>
        </p:spPr>
        <p:txBody>
          <a:bodyPr/>
          <a:lstStyle/>
          <a:p>
            <a:pPr eaLnBrk="1" hangingPunct="1"/>
            <a:r>
              <a:rPr lang="en-US" dirty="0" smtClean="0"/>
              <a:t>Substitute materials. Glass utensils. New type glass measuring cups have easy-to-read markings…, 1943 Jan., FSA-OWI, LC P&amp;P, fsa8b09820</a:t>
            </a:r>
          </a:p>
          <a:p>
            <a:pPr eaLnBrk="1" hangingPunct="1"/>
            <a:endParaRPr lang="en-US" dirty="0" smtClean="0"/>
          </a:p>
          <a:p>
            <a:pPr eaLnBrk="1" hangingPunct="1"/>
            <a:r>
              <a:rPr lang="en-US" dirty="0" smtClean="0"/>
              <a:t>Staff: salary, training, benefits</a:t>
            </a:r>
          </a:p>
          <a:p>
            <a:pPr eaLnBrk="1" hangingPunct="1"/>
            <a:r>
              <a:rPr lang="en-US" dirty="0" smtClean="0"/>
              <a:t>IT: hardware, software, network connections, data storage, membership in local consortiums</a:t>
            </a:r>
          </a:p>
          <a:p>
            <a:pPr eaLnBrk="1" hangingPunct="1"/>
            <a:r>
              <a:rPr lang="en-US" dirty="0" smtClean="0"/>
              <a:t>Standards: publications, training,</a:t>
            </a:r>
          </a:p>
          <a:p>
            <a:pPr eaLnBrk="1" hangingPunct="1"/>
            <a:r>
              <a:rPr lang="en-US" dirty="0" smtClean="0"/>
              <a:t>Reference sources: Published tools, database access, memberships</a:t>
            </a:r>
          </a:p>
          <a:p>
            <a:pPr eaLnBrk="1" hangingPunct="1"/>
            <a:r>
              <a:rPr lang="en-US" dirty="0" smtClean="0"/>
              <a:t>Risk: inaccurate description, poor processing, misinformation.  Prevention techniques includes QA/QC on records, documenting procedures and policies, soliciting and responding to user feedback, sharing information.</a:t>
            </a:r>
          </a:p>
          <a:p>
            <a:pPr eaLnBrk="1" hangingPunct="1"/>
            <a:r>
              <a:rPr lang="en-US" dirty="0" smtClean="0"/>
              <a:t>BALANCING DESCRIPTION SLIDE DELETED: COSTS: Staff time to describe, Information technology expenses, Standards, Reference sources, Indirect costs, Risks</a:t>
            </a:r>
          </a:p>
          <a:p>
            <a:pPr eaLnBrk="1" hangingPunct="1"/>
            <a:r>
              <a:rPr lang="en-US" dirty="0" smtClean="0"/>
              <a:t>BENEFITS: Ease search &amp; find, Facilitate info exchange, Reduce unnecessary handling, Fulfill institutional mission &amp; goals, Provide meaning, Enhance understanding of value</a:t>
            </a:r>
          </a:p>
          <a:p>
            <a:pPr eaLnBrk="1" hangingPunct="1"/>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3"/>
          <p:cNvSpPr>
            <a:spLocks noGrp="1" noChangeArrowheads="1"/>
          </p:cNvSpPr>
          <p:nvPr>
            <p:ph type="dt" sz="quarter" idx="1"/>
          </p:nvPr>
        </p:nvSpPr>
        <p:spPr>
          <a:noFill/>
        </p:spPr>
        <p:txBody>
          <a:bodyPr/>
          <a:lstStyle/>
          <a:p>
            <a:r>
              <a:rPr lang="en-US" smtClean="0"/>
              <a:t>Fall 2010</a:t>
            </a:r>
          </a:p>
        </p:txBody>
      </p:sp>
      <p:sp>
        <p:nvSpPr>
          <p:cNvPr id="210947" name="Rectangle 6"/>
          <p:cNvSpPr>
            <a:spLocks noGrp="1" noChangeArrowheads="1"/>
          </p:cNvSpPr>
          <p:nvPr>
            <p:ph type="ftr" sz="quarter" idx="4"/>
          </p:nvPr>
        </p:nvSpPr>
        <p:spPr>
          <a:noFill/>
        </p:spPr>
        <p:txBody>
          <a:bodyPr/>
          <a:lstStyle/>
          <a:p>
            <a:r>
              <a:rPr lang="en-US" smtClean="0"/>
              <a:t>Society of American Archivists</a:t>
            </a:r>
          </a:p>
        </p:txBody>
      </p:sp>
      <p:sp>
        <p:nvSpPr>
          <p:cNvPr id="210948" name="Rectangle 7"/>
          <p:cNvSpPr>
            <a:spLocks noGrp="1" noChangeArrowheads="1"/>
          </p:cNvSpPr>
          <p:nvPr>
            <p:ph type="sldNum" sz="quarter" idx="5"/>
          </p:nvPr>
        </p:nvSpPr>
        <p:spPr>
          <a:noFill/>
        </p:spPr>
        <p:txBody>
          <a:bodyPr/>
          <a:lstStyle/>
          <a:p>
            <a:fld id="{6AB04FB2-6F71-44A9-ABFA-505E7643D55B}" type="slidenum">
              <a:rPr lang="en-US" smtClean="0"/>
              <a:pPr/>
              <a:t>53</a:t>
            </a:fld>
            <a:endParaRPr lang="en-US" smtClean="0"/>
          </a:p>
        </p:txBody>
      </p:sp>
      <p:sp>
        <p:nvSpPr>
          <p:cNvPr id="210949" name="Rectangle 2"/>
          <p:cNvSpPr>
            <a:spLocks noGrp="1" noRot="1" noChangeAspect="1" noChangeArrowheads="1" noTextEdit="1"/>
          </p:cNvSpPr>
          <p:nvPr>
            <p:ph type="sldImg"/>
          </p:nvPr>
        </p:nvSpPr>
        <p:spPr>
          <a:ln/>
        </p:spPr>
      </p:sp>
      <p:sp>
        <p:nvSpPr>
          <p:cNvPr id="210950" name="Rectangle 3"/>
          <p:cNvSpPr>
            <a:spLocks noGrp="1" noChangeArrowheads="1"/>
          </p:cNvSpPr>
          <p:nvPr>
            <p:ph type="body" idx="1"/>
          </p:nvPr>
        </p:nvSpPr>
        <p:spPr>
          <a:noFill/>
          <a:ln/>
        </p:spPr>
        <p:txBody>
          <a:bodyPr/>
          <a:lstStyle/>
          <a:p>
            <a:pPr eaLnBrk="1" hangingPunct="1"/>
            <a:r>
              <a:rPr lang="en-US" smtClean="0"/>
              <a:t>Could use example of any common element, including date, title, control number, subject or extent.  The following slides give the look and feel of each tool using the date element as an example.  Explain reasons each tool has value and how to make choices.</a:t>
            </a:r>
          </a:p>
          <a:p>
            <a:pPr eaLnBrk="1" hangingPunct="1"/>
            <a:r>
              <a:rPr lang="en-US" smtClean="0"/>
              <a:t>Survey participants throughout to discover who is using what.</a:t>
            </a:r>
          </a:p>
          <a:p>
            <a:pPr eaLnBrk="1" hangingPunct="1"/>
            <a:r>
              <a:rPr lang="en-US" smtClean="0"/>
              <a:t>Bakersfield. A cottage home, Black Hamburgs, LOT 3379, LC-USZ62-98347, by Carleton E. Watkins, [1888], cph3b44431</a:t>
            </a:r>
          </a:p>
          <a:p>
            <a:pPr eaLnBrk="1" hangingPunct="1"/>
            <a:r>
              <a:rPr lang="en-US" smtClean="0"/>
              <a:t>Many standards are general, not particularly for photo cataloging.</a:t>
            </a:r>
          </a:p>
          <a:p>
            <a:pPr eaLnBrk="1" hangingPunct="1"/>
            <a:endParaRPr lang="en-US" smtClean="0"/>
          </a:p>
          <a:p>
            <a:pPr eaLnBrk="1" hangingPunct="1"/>
            <a:r>
              <a:rPr lang="en-US" smtClean="0"/>
              <a:t>SAA’s </a:t>
            </a:r>
            <a:r>
              <a:rPr lang="en-US" i="1" smtClean="0"/>
              <a:t>Standards for Archival Description </a:t>
            </a:r>
            <a:r>
              <a:rPr lang="en-US" smtClean="0"/>
              <a:t>available online, 1994 by Victoria Irons Walch</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3"/>
          <p:cNvSpPr>
            <a:spLocks noGrp="1" noChangeArrowheads="1"/>
          </p:cNvSpPr>
          <p:nvPr>
            <p:ph type="dt" sz="quarter" idx="1"/>
          </p:nvPr>
        </p:nvSpPr>
        <p:spPr>
          <a:noFill/>
        </p:spPr>
        <p:txBody>
          <a:bodyPr/>
          <a:lstStyle/>
          <a:p>
            <a:r>
              <a:rPr lang="en-US" smtClean="0"/>
              <a:t>Fall 2010</a:t>
            </a:r>
          </a:p>
        </p:txBody>
      </p:sp>
      <p:sp>
        <p:nvSpPr>
          <p:cNvPr id="211971" name="Rectangle 6"/>
          <p:cNvSpPr>
            <a:spLocks noGrp="1" noChangeArrowheads="1"/>
          </p:cNvSpPr>
          <p:nvPr>
            <p:ph type="ftr" sz="quarter" idx="4"/>
          </p:nvPr>
        </p:nvSpPr>
        <p:spPr>
          <a:noFill/>
        </p:spPr>
        <p:txBody>
          <a:bodyPr/>
          <a:lstStyle/>
          <a:p>
            <a:r>
              <a:rPr lang="en-US" smtClean="0"/>
              <a:t>Society of American Archivists</a:t>
            </a:r>
          </a:p>
        </p:txBody>
      </p:sp>
      <p:sp>
        <p:nvSpPr>
          <p:cNvPr id="211972" name="Rectangle 7"/>
          <p:cNvSpPr>
            <a:spLocks noGrp="1" noChangeArrowheads="1"/>
          </p:cNvSpPr>
          <p:nvPr>
            <p:ph type="sldNum" sz="quarter" idx="5"/>
          </p:nvPr>
        </p:nvSpPr>
        <p:spPr>
          <a:noFill/>
        </p:spPr>
        <p:txBody>
          <a:bodyPr/>
          <a:lstStyle/>
          <a:p>
            <a:fld id="{0F000789-18EC-4DDA-A7F2-E3975575586B}" type="slidenum">
              <a:rPr lang="en-US" smtClean="0"/>
              <a:pPr/>
              <a:t>54</a:t>
            </a:fld>
            <a:endParaRPr lang="en-US" smtClean="0"/>
          </a:p>
        </p:txBody>
      </p:sp>
      <p:sp>
        <p:nvSpPr>
          <p:cNvPr id="211973" name="Rectangle 2"/>
          <p:cNvSpPr>
            <a:spLocks noGrp="1" noRot="1" noChangeAspect="1" noChangeArrowheads="1" noTextEdit="1"/>
          </p:cNvSpPr>
          <p:nvPr>
            <p:ph type="sldImg"/>
          </p:nvPr>
        </p:nvSpPr>
        <p:spPr>
          <a:ln/>
        </p:spPr>
      </p:sp>
      <p:sp>
        <p:nvSpPr>
          <p:cNvPr id="211974" name="Rectangle 3"/>
          <p:cNvSpPr>
            <a:spLocks noGrp="1" noChangeArrowheads="1"/>
          </p:cNvSpPr>
          <p:nvPr>
            <p:ph type="body" idx="1"/>
          </p:nvPr>
        </p:nvSpPr>
        <p:spPr>
          <a:noFill/>
          <a:ln/>
        </p:spPr>
        <p:txBody>
          <a:bodyPr/>
          <a:lstStyle/>
          <a:p>
            <a:pPr eaLnBrk="1" hangingPunct="1"/>
            <a:r>
              <a:rPr lang="en-US" sz="1000" smtClean="0"/>
              <a:t>[Construction inside ship], LOT 12353-1, LC-USZ62-97819, possibly during WWI, [between 1909 and 1930], National Photo Company Collection, cph 3b43911, Library of Congress Prints and Photographs Division. See Table 6.7, p. 201-202, PACM, for data structure standards.  </a:t>
            </a:r>
          </a:p>
          <a:p>
            <a:pPr eaLnBrk="1" hangingPunct="1"/>
            <a:r>
              <a:rPr lang="en-US" sz="1000" smtClean="0"/>
              <a:t>Brief overview of prevalent standards.  Focus on providing information that will be understood over the long-term instead of the coding scheme.</a:t>
            </a:r>
          </a:p>
          <a:p>
            <a:pPr eaLnBrk="1" hangingPunct="1"/>
            <a:r>
              <a:rPr lang="en-US" sz="1000" smtClean="0"/>
              <a:t>MARC21: use of codes for fields, indicators and subfields to indicate type of distribution, publication, manufacture (name and place) as well as type of date.</a:t>
            </a:r>
          </a:p>
          <a:p>
            <a:pPr eaLnBrk="1" hangingPunct="1"/>
            <a:r>
              <a:rPr lang="en-US" sz="1000" smtClean="0"/>
              <a:t>MAchine Readable Catalog (MARC 21): Format for Bibliographic Data http://www.loc.gov/marc/marcdocz.html</a:t>
            </a:r>
          </a:p>
          <a:p>
            <a:pPr eaLnBrk="1" hangingPunct="1"/>
            <a:r>
              <a:rPr lang="en-US" sz="1000" i="1" smtClean="0"/>
              <a:t>Understanding MARC Bibliographic Machine-Readable Cataloging </a:t>
            </a:r>
            <a:r>
              <a:rPr lang="en-US" sz="1000" smtClean="0"/>
              <a:t>http://www.loc.gov/marc/umb/ </a:t>
            </a:r>
          </a:p>
          <a:p>
            <a:pPr eaLnBrk="1" hangingPunct="1"/>
            <a:r>
              <a:rPr lang="en-US" sz="1000" smtClean="0"/>
              <a:t>Dublin Core: uses ISO 8601 for coding date (YYYY-MM-DD)—date of creation or availability</a:t>
            </a:r>
          </a:p>
          <a:p>
            <a:pPr eaLnBrk="1" hangingPunct="1"/>
            <a:r>
              <a:rPr lang="en-US" sz="1000" smtClean="0"/>
              <a:t>DC Metadata Element Set (simple or qualified DC):  http://dublincore.org/documents/dces/</a:t>
            </a:r>
          </a:p>
          <a:p>
            <a:pPr eaLnBrk="1" hangingPunct="1"/>
            <a:r>
              <a:rPr lang="en-US" sz="1000" smtClean="0"/>
              <a:t>Standard for cross-domain information resource description; standard for web-based resource description.</a:t>
            </a:r>
          </a:p>
          <a:p>
            <a:pPr eaLnBrk="1" hangingPunct="1"/>
            <a:r>
              <a:rPr lang="en-US" sz="1000" smtClean="0"/>
              <a:t>EAD: Element for Date and UnitDate—date of creation, date of birth of subject, date of acquisition, date of event. Single or range of dates. http://www.loc.gov/ead/  Can use with ATTRIBUTES: NORMAL (YYYYMMDD), TYPE (publication, acquisition), CERTAINTY (circa, approximate, exact), CALENDAR (Gregorian default), ERA default is Christian era.</a:t>
            </a:r>
          </a:p>
          <a:p>
            <a:pPr eaLnBrk="1" hangingPunct="1"/>
            <a:r>
              <a:rPr lang="en-US" sz="1000" smtClean="0"/>
              <a:t>Standard for marking up finding aids of archival collections using XML, showing hierarchy of collection and its parts.</a:t>
            </a:r>
          </a:p>
          <a:p>
            <a:pPr eaLnBrk="1" hangingPunct="1"/>
            <a:r>
              <a:rPr lang="en-US" sz="1000" smtClean="0"/>
              <a:t>METS: Metadata Encoding and Transmission Standard—XML format for complex digital library objects. Uses datetime of creation in Attribute Created. </a:t>
            </a:r>
          </a:p>
          <a:p>
            <a:pPr eaLnBrk="1" hangingPunct="1"/>
            <a:r>
              <a:rPr lang="en-US" sz="1000" smtClean="0"/>
              <a:t>“The METS schema is a standard for encoding descriptive, administrative, and structural metadata regarding objects within a digital library, expressed using the XML schema language of the World Wide Web Consortium.” </a:t>
            </a:r>
          </a:p>
          <a:p>
            <a:pPr eaLnBrk="1" hangingPunct="1"/>
            <a:r>
              <a:rPr lang="en-US" sz="1000" smtClean="0"/>
              <a:t>CDWA: </a:t>
            </a:r>
            <a:r>
              <a:rPr lang="en-US" sz="900" smtClean="0"/>
              <a:t>CDWA: Categories for the Description of Works of Art 	http://www.getty.edu/research/conducting_research/standards/cdwa/</a:t>
            </a:r>
          </a:p>
          <a:p>
            <a:pPr eaLnBrk="1" hangingPunct="1"/>
            <a:r>
              <a:rPr lang="en-US" sz="1000" smtClean="0"/>
              <a:t>CDWA: guidelines for formulating the content of art databases.</a:t>
            </a:r>
          </a:p>
          <a:p>
            <a:pPr eaLnBrk="1" hangingPunct="1"/>
            <a:r>
              <a:rPr lang="en-US" sz="1000" smtClean="0"/>
              <a:t>Describes: works of visual culture, images that document them and collections.</a:t>
            </a:r>
          </a:p>
          <a:p>
            <a:pPr eaLnBrk="1" hangingPunct="1"/>
            <a:r>
              <a:rPr lang="en-US" sz="1000" smtClean="0"/>
              <a:t>Dates: creation, design, beginning, completion, alteration, restoration.  Free text or numerical entry, using AACR, DC, etc. </a:t>
            </a:r>
          </a:p>
          <a:p>
            <a:pPr eaLnBrk="1" hangingPunct="1"/>
            <a:r>
              <a:rPr lang="en-US" sz="1000" smtClean="0"/>
              <a:t>Comparison to VRA CORE=Date and Visual Document Date; to CDWA=Creation-Date; to DC=Date, Coverage</a:t>
            </a:r>
          </a:p>
          <a:p>
            <a:pPr eaLnBrk="1" hangingPunct="1"/>
            <a:endParaRPr lang="en-US" sz="100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dt" sz="quarter" idx="1"/>
          </p:nvPr>
        </p:nvSpPr>
        <p:spPr>
          <a:noFill/>
        </p:spPr>
        <p:txBody>
          <a:bodyPr/>
          <a:lstStyle/>
          <a:p>
            <a:r>
              <a:rPr lang="en-US" smtClean="0"/>
              <a:t>Fall 2010</a:t>
            </a:r>
          </a:p>
        </p:txBody>
      </p:sp>
      <p:sp>
        <p:nvSpPr>
          <p:cNvPr id="212995" name="Rectangle 6"/>
          <p:cNvSpPr>
            <a:spLocks noGrp="1" noChangeArrowheads="1"/>
          </p:cNvSpPr>
          <p:nvPr>
            <p:ph type="ftr" sz="quarter" idx="4"/>
          </p:nvPr>
        </p:nvSpPr>
        <p:spPr>
          <a:noFill/>
        </p:spPr>
        <p:txBody>
          <a:bodyPr/>
          <a:lstStyle/>
          <a:p>
            <a:r>
              <a:rPr lang="en-US" smtClean="0"/>
              <a:t>Society of American Archivists</a:t>
            </a:r>
          </a:p>
        </p:txBody>
      </p:sp>
      <p:sp>
        <p:nvSpPr>
          <p:cNvPr id="212996" name="Rectangle 7"/>
          <p:cNvSpPr>
            <a:spLocks noGrp="1" noChangeArrowheads="1"/>
          </p:cNvSpPr>
          <p:nvPr>
            <p:ph type="sldNum" sz="quarter" idx="5"/>
          </p:nvPr>
        </p:nvSpPr>
        <p:spPr>
          <a:noFill/>
        </p:spPr>
        <p:txBody>
          <a:bodyPr/>
          <a:lstStyle/>
          <a:p>
            <a:fld id="{C3FA0958-6452-44A6-AB7E-FA2DE2E9E885}" type="slidenum">
              <a:rPr lang="en-US" smtClean="0"/>
              <a:pPr/>
              <a:t>55</a:t>
            </a:fld>
            <a:endParaRPr lang="en-US" smtClean="0"/>
          </a:p>
        </p:txBody>
      </p:sp>
      <p:sp>
        <p:nvSpPr>
          <p:cNvPr id="212997" name="Rectangle 2050"/>
          <p:cNvSpPr>
            <a:spLocks noGrp="1" noRot="1" noChangeAspect="1" noChangeArrowheads="1" noTextEdit="1"/>
          </p:cNvSpPr>
          <p:nvPr>
            <p:ph type="sldImg"/>
          </p:nvPr>
        </p:nvSpPr>
        <p:spPr>
          <a:ln/>
        </p:spPr>
      </p:sp>
      <p:sp>
        <p:nvSpPr>
          <p:cNvPr id="212998" name="Rectangle 2051"/>
          <p:cNvSpPr>
            <a:spLocks noGrp="1" noChangeArrowheads="1"/>
          </p:cNvSpPr>
          <p:nvPr>
            <p:ph type="body" idx="1"/>
          </p:nvPr>
        </p:nvSpPr>
        <p:spPr>
          <a:noFill/>
          <a:ln/>
        </p:spPr>
        <p:txBody>
          <a:bodyPr/>
          <a:lstStyle/>
          <a:p>
            <a:pPr eaLnBrk="1" hangingPunct="1"/>
            <a:r>
              <a:rPr lang="en-US" smtClean="0"/>
              <a:t>Burdine’s department store, business in Miami Beach, Florida. Patterns, LC-G613-64715, safety neg., 1953 Dec. 26, Gottscho-Schleisner, Inc., Raymond Loewy Associates (client), Gottscho-Schleisner Collection, Library of Congress Prints and Photographs Division, gsc 5a22618.</a:t>
            </a:r>
          </a:p>
          <a:p>
            <a:pPr eaLnBrk="1" hangingPunct="1"/>
            <a:r>
              <a:rPr lang="en-US" smtClean="0"/>
              <a:t>See Table 6.7, p. 200-201, PACM for list of standards.  This talk will focus on the 4 listed standards.</a:t>
            </a:r>
          </a:p>
          <a:p>
            <a:pPr eaLnBrk="1" hangingPunct="1"/>
            <a:r>
              <a:rPr lang="en-US" smtClean="0"/>
              <a:t>Emphasis on visual tools and rules related to photo description</a:t>
            </a:r>
          </a:p>
          <a:p>
            <a:pPr eaLnBrk="1" hangingPunct="1"/>
            <a:r>
              <a:rPr lang="en-US" smtClean="0"/>
              <a:t>Other standards include: RAD and ISAD(G). RAD is Rules for Archival Description, published by the Bureau of Canadian Archivists. ISAD(G): General International Standard Archival Description (2000) from International Council on Archives, www.ica.org. </a:t>
            </a:r>
          </a:p>
          <a:p>
            <a:pPr eaLnBrk="1" hangingPunct="1"/>
            <a:r>
              <a:rPr lang="en-US" smtClean="0"/>
              <a:t>Content standard written to somewhat different audiences, whether mostly unpublished archival materials, published bibliographic resources, original materials (as in museums or archives) or a collection of duplicates (as found in a slide library)</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dt" sz="quarter" idx="1"/>
          </p:nvPr>
        </p:nvSpPr>
        <p:spPr>
          <a:noFill/>
        </p:spPr>
        <p:txBody>
          <a:bodyPr/>
          <a:lstStyle/>
          <a:p>
            <a:r>
              <a:rPr lang="en-US" smtClean="0"/>
              <a:t>Fall 2010</a:t>
            </a:r>
          </a:p>
        </p:txBody>
      </p:sp>
      <p:sp>
        <p:nvSpPr>
          <p:cNvPr id="214019" name="Rectangle 6"/>
          <p:cNvSpPr>
            <a:spLocks noGrp="1" noChangeArrowheads="1"/>
          </p:cNvSpPr>
          <p:nvPr>
            <p:ph type="ftr" sz="quarter" idx="4"/>
          </p:nvPr>
        </p:nvSpPr>
        <p:spPr>
          <a:noFill/>
        </p:spPr>
        <p:txBody>
          <a:bodyPr/>
          <a:lstStyle/>
          <a:p>
            <a:r>
              <a:rPr lang="en-US" smtClean="0"/>
              <a:t>Society of American Archivists</a:t>
            </a:r>
          </a:p>
        </p:txBody>
      </p:sp>
      <p:sp>
        <p:nvSpPr>
          <p:cNvPr id="214020" name="Rectangle 7"/>
          <p:cNvSpPr>
            <a:spLocks noGrp="1" noChangeArrowheads="1"/>
          </p:cNvSpPr>
          <p:nvPr>
            <p:ph type="sldNum" sz="quarter" idx="5"/>
          </p:nvPr>
        </p:nvSpPr>
        <p:spPr>
          <a:noFill/>
        </p:spPr>
        <p:txBody>
          <a:bodyPr/>
          <a:lstStyle/>
          <a:p>
            <a:fld id="{8AD09987-0839-40D0-86DC-3522C12113DC}" type="slidenum">
              <a:rPr lang="en-US" smtClean="0"/>
              <a:pPr/>
              <a:t>56</a:t>
            </a:fld>
            <a:endParaRPr lang="en-US" smtClean="0"/>
          </a:p>
        </p:txBody>
      </p:sp>
      <p:sp>
        <p:nvSpPr>
          <p:cNvPr id="214021" name="Rectangle 2"/>
          <p:cNvSpPr>
            <a:spLocks noGrp="1" noRot="1" noChangeAspect="1" noChangeArrowheads="1" noTextEdit="1"/>
          </p:cNvSpPr>
          <p:nvPr>
            <p:ph type="sldImg"/>
          </p:nvPr>
        </p:nvSpPr>
        <p:spPr>
          <a:ln/>
        </p:spPr>
      </p:sp>
      <p:sp>
        <p:nvSpPr>
          <p:cNvPr id="214022" name="Rectangle 3"/>
          <p:cNvSpPr>
            <a:spLocks noGrp="1" noChangeArrowheads="1"/>
          </p:cNvSpPr>
          <p:nvPr>
            <p:ph type="body" idx="1"/>
          </p:nvPr>
        </p:nvSpPr>
        <p:spPr>
          <a:noFill/>
          <a:ln/>
        </p:spPr>
        <p:txBody>
          <a:bodyPr/>
          <a:lstStyle/>
          <a:p>
            <a:pPr eaLnBrk="1" hangingPunct="1"/>
            <a:r>
              <a:rPr lang="en-US" smtClean="0"/>
              <a:t>Hopes to incorporate more visual materials and other special materials, using such standards as ISAD(G) and DACS.</a:t>
            </a:r>
          </a:p>
          <a:p>
            <a:pPr eaLnBrk="1" hangingPunct="1"/>
            <a:r>
              <a:rPr lang="en-US" smtClean="0"/>
              <a:t>Was AACR3, now renamed; was to be 3 parts, now 2.</a:t>
            </a:r>
          </a:p>
          <a:p>
            <a:pPr eaLnBrk="1" hangingPunct="1"/>
            <a:r>
              <a:rPr lang="en-US" smtClean="0"/>
              <a:t>Part A is descriptive; Part B is Access Point Control.</a:t>
            </a:r>
          </a:p>
          <a:p>
            <a:pPr eaLnBrk="1" hangingPunct="1"/>
            <a:r>
              <a:rPr lang="en-US" smtClean="0"/>
              <a:t>Draft of Part A is available.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3"/>
          <p:cNvSpPr>
            <a:spLocks noGrp="1" noChangeArrowheads="1"/>
          </p:cNvSpPr>
          <p:nvPr>
            <p:ph type="dt" sz="quarter" idx="1"/>
          </p:nvPr>
        </p:nvSpPr>
        <p:spPr>
          <a:noFill/>
        </p:spPr>
        <p:txBody>
          <a:bodyPr/>
          <a:lstStyle/>
          <a:p>
            <a:r>
              <a:rPr lang="en-US" smtClean="0"/>
              <a:t>Fall 2010</a:t>
            </a:r>
          </a:p>
        </p:txBody>
      </p:sp>
      <p:sp>
        <p:nvSpPr>
          <p:cNvPr id="215043" name="Rectangle 6"/>
          <p:cNvSpPr>
            <a:spLocks noGrp="1" noChangeArrowheads="1"/>
          </p:cNvSpPr>
          <p:nvPr>
            <p:ph type="ftr" sz="quarter" idx="4"/>
          </p:nvPr>
        </p:nvSpPr>
        <p:spPr>
          <a:noFill/>
        </p:spPr>
        <p:txBody>
          <a:bodyPr/>
          <a:lstStyle/>
          <a:p>
            <a:r>
              <a:rPr lang="en-US" smtClean="0"/>
              <a:t>Society of American Archivists</a:t>
            </a:r>
          </a:p>
        </p:txBody>
      </p:sp>
      <p:sp>
        <p:nvSpPr>
          <p:cNvPr id="215044" name="Rectangle 7"/>
          <p:cNvSpPr>
            <a:spLocks noGrp="1" noChangeArrowheads="1"/>
          </p:cNvSpPr>
          <p:nvPr>
            <p:ph type="sldNum" sz="quarter" idx="5"/>
          </p:nvPr>
        </p:nvSpPr>
        <p:spPr>
          <a:noFill/>
        </p:spPr>
        <p:txBody>
          <a:bodyPr/>
          <a:lstStyle/>
          <a:p>
            <a:fld id="{9F967453-F574-42A2-97B8-E1DEE0C6BD5E}" type="slidenum">
              <a:rPr lang="en-US" smtClean="0"/>
              <a:pPr/>
              <a:t>57</a:t>
            </a:fld>
            <a:endParaRPr lang="en-US" smtClean="0"/>
          </a:p>
        </p:txBody>
      </p:sp>
      <p:sp>
        <p:nvSpPr>
          <p:cNvPr id="215045" name="Rectangle 2"/>
          <p:cNvSpPr>
            <a:spLocks noGrp="1" noRot="1" noChangeAspect="1" noChangeArrowheads="1" noTextEdit="1"/>
          </p:cNvSpPr>
          <p:nvPr>
            <p:ph type="sldImg"/>
          </p:nvPr>
        </p:nvSpPr>
        <p:spPr>
          <a:ln/>
        </p:spPr>
      </p:sp>
      <p:sp>
        <p:nvSpPr>
          <p:cNvPr id="215046" name="Rectangle 3"/>
          <p:cNvSpPr>
            <a:spLocks noGrp="1" noChangeArrowheads="1"/>
          </p:cNvSpPr>
          <p:nvPr>
            <p:ph type="body" idx="1"/>
          </p:nvPr>
        </p:nvSpPr>
        <p:spPr>
          <a:noFill/>
          <a:ln/>
        </p:spPr>
        <p:txBody>
          <a:bodyPr/>
          <a:lstStyle/>
          <a:p>
            <a:pPr eaLnBrk="1" hangingPunct="1"/>
            <a:r>
              <a:rPr lang="en-US" sz="900" smtClean="0">
                <a:latin typeface="Arial" charset="0"/>
              </a:rPr>
              <a:t>Contains many photo examples and examples of other media.  Gives suggestion to look at visual-only tools.  Gives possibilities for ways to include photos in titles. Includes encoded examples.  More plain language. If you are in the US and incorporating a small body of photos within a largely ms. coll., this might be a good fit.</a:t>
            </a:r>
          </a:p>
          <a:p>
            <a:pPr eaLnBrk="1" hangingPunct="1"/>
            <a:r>
              <a:rPr lang="en-US" sz="900" smtClean="0">
                <a:latin typeface="Arial" charset="0"/>
              </a:rPr>
              <a:t>Can use companion standards. Gives rules for supplied titles (series in broader coll.)</a:t>
            </a:r>
          </a:p>
          <a:p>
            <a:pPr eaLnBrk="1" hangingPunct="1"/>
            <a:r>
              <a:rPr lang="en-US" sz="900" smtClean="0">
                <a:latin typeface="Arial" charset="0"/>
              </a:rPr>
              <a:t>Issues in updating older records (like the no square bracket rule).</a:t>
            </a:r>
          </a:p>
          <a:p>
            <a:pPr eaLnBrk="1" hangingPunct="1"/>
            <a:endParaRPr lang="en-US" sz="900" smtClean="0">
              <a:latin typeface="Arial" charset="0"/>
            </a:endParaRPr>
          </a:p>
          <a:p>
            <a:pPr eaLnBrk="1" hangingPunct="1"/>
            <a:r>
              <a:rPr lang="en-US" sz="900" smtClean="0"/>
              <a:t>See DACS, pp. 24-28:Types of dates: Date(s) of creation, Date(s) of record-keeping activity, Date(s) of publication, Date(s) of broadcast; Single dates and ranges of dates, including estimated dates (encouragement to be consistent): </a:t>
            </a:r>
            <a:r>
              <a:rPr lang="en-US" sz="900" smtClean="0">
                <a:latin typeface="Arial" charset="0"/>
              </a:rPr>
              <a:t>Probably 1867; Approximately 1925; After 1867 January 5; 1892 or 1893; 1890s; Circa August 1975</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dt" sz="quarter" idx="1"/>
          </p:nvPr>
        </p:nvSpPr>
        <p:spPr>
          <a:noFill/>
        </p:spPr>
        <p:txBody>
          <a:bodyPr/>
          <a:lstStyle/>
          <a:p>
            <a:r>
              <a:rPr lang="en-US" smtClean="0"/>
              <a:t>Fall 2010</a:t>
            </a:r>
          </a:p>
        </p:txBody>
      </p:sp>
      <p:sp>
        <p:nvSpPr>
          <p:cNvPr id="216067" name="Rectangle 6"/>
          <p:cNvSpPr>
            <a:spLocks noGrp="1" noChangeArrowheads="1"/>
          </p:cNvSpPr>
          <p:nvPr>
            <p:ph type="ftr" sz="quarter" idx="4"/>
          </p:nvPr>
        </p:nvSpPr>
        <p:spPr>
          <a:noFill/>
        </p:spPr>
        <p:txBody>
          <a:bodyPr/>
          <a:lstStyle/>
          <a:p>
            <a:r>
              <a:rPr lang="en-US" smtClean="0"/>
              <a:t>Society of American Archivists</a:t>
            </a:r>
          </a:p>
        </p:txBody>
      </p:sp>
      <p:sp>
        <p:nvSpPr>
          <p:cNvPr id="216068" name="Rectangle 7"/>
          <p:cNvSpPr>
            <a:spLocks noGrp="1" noChangeArrowheads="1"/>
          </p:cNvSpPr>
          <p:nvPr>
            <p:ph type="sldNum" sz="quarter" idx="5"/>
          </p:nvPr>
        </p:nvSpPr>
        <p:spPr>
          <a:noFill/>
        </p:spPr>
        <p:txBody>
          <a:bodyPr/>
          <a:lstStyle/>
          <a:p>
            <a:fld id="{868006CD-18AE-47BA-B39B-C08773C8C1E3}" type="slidenum">
              <a:rPr lang="en-US" smtClean="0"/>
              <a:pPr/>
              <a:t>58</a:t>
            </a:fld>
            <a:endParaRPr lang="en-US" smtClean="0"/>
          </a:p>
        </p:txBody>
      </p:sp>
      <p:sp>
        <p:nvSpPr>
          <p:cNvPr id="216069" name="Rectangle 2"/>
          <p:cNvSpPr>
            <a:spLocks noGrp="1" noRot="1" noChangeAspect="1" noChangeArrowheads="1" noTextEdit="1"/>
          </p:cNvSpPr>
          <p:nvPr>
            <p:ph type="sldImg"/>
          </p:nvPr>
        </p:nvSpPr>
        <p:spPr>
          <a:ln/>
        </p:spPr>
      </p:sp>
      <p:sp>
        <p:nvSpPr>
          <p:cNvPr id="216070" name="Rectangle 3"/>
          <p:cNvSpPr>
            <a:spLocks noGrp="1" noChangeArrowheads="1"/>
          </p:cNvSpPr>
          <p:nvPr>
            <p:ph type="body" idx="1"/>
          </p:nvPr>
        </p:nvSpPr>
        <p:spPr>
          <a:noFill/>
          <a:ln/>
        </p:spPr>
        <p:txBody>
          <a:bodyPr/>
          <a:lstStyle/>
          <a:p>
            <a:pPr eaLnBrk="1" hangingPunct="1"/>
            <a:r>
              <a:rPr lang="en-US" smtClean="0"/>
              <a:t>Especially helpful with titles, physical description and notes. Item level guidance.</a:t>
            </a:r>
          </a:p>
          <a:p>
            <a:pPr eaLnBrk="1" hangingPunct="1"/>
            <a:r>
              <a:rPr lang="en-US" smtClean="0"/>
              <a:t>National standard supplement to Chapter 8 of the </a:t>
            </a:r>
            <a:r>
              <a:rPr lang="en-US" i="1" smtClean="0"/>
              <a:t>Anglo-American Cataloguing Rules</a:t>
            </a:r>
            <a:r>
              <a:rPr lang="en-US" smtClean="0"/>
              <a:t>, which focused on modern, published audiovisual materials</a:t>
            </a:r>
          </a:p>
          <a:p>
            <a:pPr eaLnBrk="1" hangingPunct="1"/>
            <a:r>
              <a:rPr lang="en-US" smtClean="0"/>
              <a:t>Dates for published and unpublished material. Single dates, supplied dates or range of dates, including month and day. Rules for entering copyright date after date of execution, entering date of printing or publication in addition to date negative was made.</a:t>
            </a:r>
          </a:p>
          <a:p>
            <a:pPr eaLnBrk="1" hangingPunct="1"/>
            <a:r>
              <a:rPr lang="en-US" smtClean="0"/>
              <a:t>[between 1999 and 2005]</a:t>
            </a:r>
          </a:p>
          <a:p>
            <a:pPr eaLnBrk="1" hangingPunct="1"/>
            <a:r>
              <a:rPr lang="en-US" smtClean="0"/>
              <a:t>[photographed 1863, printed 1970]</a:t>
            </a:r>
          </a:p>
          <a:p>
            <a:pPr eaLnBrk="1" hangingPunct="1"/>
            <a:r>
              <a:rPr lang="en-US" smtClean="0"/>
              <a:t>1908-1924, bulk 1910-1915]</a:t>
            </a:r>
          </a:p>
          <a:p>
            <a:pPr eaLnBrk="1" hangingPunct="1"/>
            <a:r>
              <a:rPr lang="en-US" smtClean="0"/>
              <a:t>1886, c1901</a:t>
            </a:r>
          </a:p>
          <a:p>
            <a:pPr eaLnBrk="1" hangingPunct="1"/>
            <a:r>
              <a:rPr lang="en-US" smtClean="0"/>
              <a:t>DCRM(G) 2</a:t>
            </a:r>
            <a:r>
              <a:rPr lang="en-US" baseline="30000" smtClean="0"/>
              <a:t>nd</a:t>
            </a:r>
            <a:r>
              <a:rPr lang="en-US" smtClean="0"/>
              <a:t> edition of GM by the Bibliographic Standards Committee of the Rare Books and Manuscripts Section (RBMS) or the Association of College and Research Libraries.  Wiki publicly available at: http://qcrmg.pbwiki.com. Comparison in place by June 08.</a:t>
            </a:r>
          </a:p>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dt" sz="quarter" idx="1"/>
          </p:nvPr>
        </p:nvSpPr>
        <p:spPr>
          <a:noFill/>
        </p:spPr>
        <p:txBody>
          <a:bodyPr/>
          <a:lstStyle/>
          <a:p>
            <a:r>
              <a:rPr lang="en-US" smtClean="0"/>
              <a:t>Fall 2010</a:t>
            </a:r>
          </a:p>
        </p:txBody>
      </p:sp>
      <p:sp>
        <p:nvSpPr>
          <p:cNvPr id="217091" name="Rectangle 6"/>
          <p:cNvSpPr>
            <a:spLocks noGrp="1" noChangeArrowheads="1"/>
          </p:cNvSpPr>
          <p:nvPr>
            <p:ph type="ftr" sz="quarter" idx="4"/>
          </p:nvPr>
        </p:nvSpPr>
        <p:spPr>
          <a:noFill/>
        </p:spPr>
        <p:txBody>
          <a:bodyPr/>
          <a:lstStyle/>
          <a:p>
            <a:r>
              <a:rPr lang="en-US" smtClean="0"/>
              <a:t>Society of American Archivists</a:t>
            </a:r>
          </a:p>
        </p:txBody>
      </p:sp>
      <p:sp>
        <p:nvSpPr>
          <p:cNvPr id="217092" name="Rectangle 7"/>
          <p:cNvSpPr>
            <a:spLocks noGrp="1" noChangeArrowheads="1"/>
          </p:cNvSpPr>
          <p:nvPr>
            <p:ph type="sldNum" sz="quarter" idx="5"/>
          </p:nvPr>
        </p:nvSpPr>
        <p:spPr>
          <a:noFill/>
        </p:spPr>
        <p:txBody>
          <a:bodyPr/>
          <a:lstStyle/>
          <a:p>
            <a:fld id="{845D23E8-97B6-40A7-B05B-133DB6871DD5}" type="slidenum">
              <a:rPr lang="en-US" smtClean="0"/>
              <a:pPr/>
              <a:t>59</a:t>
            </a:fld>
            <a:endParaRPr lang="en-US" smtClean="0"/>
          </a:p>
        </p:txBody>
      </p:sp>
      <p:sp>
        <p:nvSpPr>
          <p:cNvPr id="217093" name="Rectangle 2"/>
          <p:cNvSpPr>
            <a:spLocks noGrp="1" noRot="1" noChangeAspect="1" noChangeArrowheads="1" noTextEdit="1"/>
          </p:cNvSpPr>
          <p:nvPr>
            <p:ph type="sldImg"/>
          </p:nvPr>
        </p:nvSpPr>
        <p:spPr>
          <a:ln/>
        </p:spPr>
      </p:sp>
      <p:sp>
        <p:nvSpPr>
          <p:cNvPr id="217094" name="Rectangle 3"/>
          <p:cNvSpPr>
            <a:spLocks noGrp="1" noChangeArrowheads="1"/>
          </p:cNvSpPr>
          <p:nvPr>
            <p:ph type="body" idx="1"/>
          </p:nvPr>
        </p:nvSpPr>
        <p:spPr>
          <a:noFill/>
          <a:ln/>
        </p:spPr>
        <p:txBody>
          <a:bodyPr/>
          <a:lstStyle/>
          <a:p>
            <a:pPr eaLnBrk="1" hangingPunct="1"/>
            <a:r>
              <a:rPr lang="en-US" smtClean="0"/>
              <a:t>CCO is Cataloging Cultural Objects (descriptive metadata for the CDWA framework: Categories for the Description of Works of Art). </a:t>
            </a:r>
          </a:p>
          <a:p>
            <a:pPr eaLnBrk="1" hangingPunct="1"/>
            <a:r>
              <a:rPr lang="en-US" smtClean="0"/>
              <a:t>Symbiotic relationship with VRA core and CDWA. For Art and Image collections (slide libraries) primarily, visual resources as well as cultural heritage community.</a:t>
            </a:r>
          </a:p>
          <a:p>
            <a:pPr eaLnBrk="1" hangingPunct="1"/>
            <a:r>
              <a:rPr lang="en-US" smtClean="0"/>
              <a:t>CDWA: guidelines for formulating the content of art databases.</a:t>
            </a:r>
          </a:p>
          <a:p>
            <a:pPr eaLnBrk="1" hangingPunct="1"/>
            <a:r>
              <a:rPr lang="en-US" smtClean="0"/>
              <a:t>Describes: works of visual culture, images that document them and collections.</a:t>
            </a:r>
          </a:p>
          <a:p>
            <a:pPr eaLnBrk="1" hangingPunct="1"/>
            <a:r>
              <a:rPr lang="en-US" smtClean="0"/>
              <a:t>Dates: creation, design, beginning, completion, alteration, restoration.  Free text or numerical entry, using AACR, DC, etc. </a:t>
            </a:r>
          </a:p>
          <a:p>
            <a:pPr eaLnBrk="1" hangingPunct="1"/>
            <a:r>
              <a:rPr lang="en-US" smtClean="0"/>
              <a:t>Comparison to VRA CORE=Date and Visual Document Date; to CDWA=Creation-Date; to DC=Date, Coverage</a:t>
            </a:r>
          </a:p>
          <a:p>
            <a:pPr eaLnBrk="1" hangingPunct="1"/>
            <a:endParaRPr lang="en-US" smtClean="0"/>
          </a:p>
          <a:p>
            <a:pPr eaLnBrk="1" hangingPunct="1"/>
            <a:r>
              <a:rPr lang="en-US" smtClean="0"/>
              <a:t>END of date example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3"/>
          <p:cNvSpPr>
            <a:spLocks noGrp="1" noChangeArrowheads="1"/>
          </p:cNvSpPr>
          <p:nvPr>
            <p:ph type="dt" sz="quarter" idx="1"/>
          </p:nvPr>
        </p:nvSpPr>
        <p:spPr>
          <a:noFill/>
        </p:spPr>
        <p:txBody>
          <a:bodyPr/>
          <a:lstStyle/>
          <a:p>
            <a:r>
              <a:rPr lang="en-US" smtClean="0"/>
              <a:t>Fall 2010</a:t>
            </a:r>
          </a:p>
        </p:txBody>
      </p:sp>
      <p:sp>
        <p:nvSpPr>
          <p:cNvPr id="149507" name="Rectangle 6"/>
          <p:cNvSpPr>
            <a:spLocks noGrp="1" noChangeArrowheads="1"/>
          </p:cNvSpPr>
          <p:nvPr>
            <p:ph type="ftr" sz="quarter" idx="4"/>
          </p:nvPr>
        </p:nvSpPr>
        <p:spPr>
          <a:noFill/>
        </p:spPr>
        <p:txBody>
          <a:bodyPr/>
          <a:lstStyle/>
          <a:p>
            <a:r>
              <a:rPr lang="en-US" smtClean="0"/>
              <a:t>Society of American Archivists</a:t>
            </a:r>
          </a:p>
        </p:txBody>
      </p:sp>
      <p:sp>
        <p:nvSpPr>
          <p:cNvPr id="149508" name="Rectangle 7"/>
          <p:cNvSpPr>
            <a:spLocks noGrp="1" noChangeArrowheads="1"/>
          </p:cNvSpPr>
          <p:nvPr>
            <p:ph type="sldNum" sz="quarter" idx="5"/>
          </p:nvPr>
        </p:nvSpPr>
        <p:spPr>
          <a:noFill/>
        </p:spPr>
        <p:txBody>
          <a:bodyPr/>
          <a:lstStyle/>
          <a:p>
            <a:fld id="{773D80B0-6125-4D26-A4A5-591A1567444B}" type="slidenum">
              <a:rPr lang="en-US" smtClean="0"/>
              <a:pPr/>
              <a:t>6</a:t>
            </a:fld>
            <a:endParaRPr lang="en-US" smtClean="0"/>
          </a:p>
        </p:txBody>
      </p:sp>
      <p:sp>
        <p:nvSpPr>
          <p:cNvPr id="149509" name="Rectangle 1026"/>
          <p:cNvSpPr>
            <a:spLocks noGrp="1" noRot="1" noChangeAspect="1" noChangeArrowheads="1" noTextEdit="1"/>
          </p:cNvSpPr>
          <p:nvPr>
            <p:ph type="sldImg"/>
          </p:nvPr>
        </p:nvSpPr>
        <p:spPr>
          <a:ln/>
        </p:spPr>
      </p:sp>
      <p:sp>
        <p:nvSpPr>
          <p:cNvPr id="149510" name="Rectangle 1027"/>
          <p:cNvSpPr>
            <a:spLocks noGrp="1" noChangeArrowheads="1"/>
          </p:cNvSpPr>
          <p:nvPr>
            <p:ph type="body" idx="1"/>
          </p:nvPr>
        </p:nvSpPr>
        <p:spPr>
          <a:noFill/>
          <a:ln/>
        </p:spPr>
        <p:txBody>
          <a:bodyPr/>
          <a:lstStyle/>
          <a:p>
            <a:pPr eaLnBrk="1" hangingPunct="1"/>
            <a:r>
              <a:rPr lang="en-US" dirty="0" smtClean="0"/>
              <a:t>Question/Response:</a:t>
            </a:r>
          </a:p>
          <a:p>
            <a:pPr eaLnBrk="1" hangingPunct="1"/>
            <a:r>
              <a:rPr lang="en-US" dirty="0" smtClean="0"/>
              <a:t>How many use accession numbers?  </a:t>
            </a:r>
          </a:p>
          <a:p>
            <a:pPr eaLnBrk="1" hangingPunct="1"/>
            <a:r>
              <a:rPr lang="en-US" dirty="0" smtClean="0"/>
              <a:t>--at the collection level?</a:t>
            </a:r>
          </a:p>
          <a:p>
            <a:pPr eaLnBrk="1" hangingPunct="1"/>
            <a:r>
              <a:rPr lang="en-US" dirty="0" smtClean="0"/>
              <a:t>--at the group level?</a:t>
            </a:r>
          </a:p>
          <a:p>
            <a:pPr eaLnBrk="1" hangingPunct="1"/>
            <a:r>
              <a:rPr lang="en-US" dirty="0" smtClean="0"/>
              <a:t>--at a more finite level?</a:t>
            </a:r>
          </a:p>
          <a:p>
            <a:pPr eaLnBrk="1" hangingPunct="1"/>
            <a:r>
              <a:rPr lang="en-US" dirty="0" smtClean="0"/>
              <a:t>How many use codes in their numbering schemes?</a:t>
            </a:r>
          </a:p>
          <a:p>
            <a:pPr eaLnBrk="1" hangingPunct="1"/>
            <a:endParaRPr lang="en-US" dirty="0" smtClean="0"/>
          </a:p>
          <a:p>
            <a:pPr eaLnBrk="1" hangingPunct="1"/>
            <a:r>
              <a:rPr lang="en-US" dirty="0" smtClean="0"/>
              <a:t>Benefits of establishing unique ID numbers</a:t>
            </a:r>
          </a:p>
          <a:p>
            <a:pPr eaLnBrk="1" hangingPunct="1"/>
            <a:r>
              <a:rPr lang="en-US" dirty="0" smtClean="0"/>
              <a:t>Need to use numbering scheme that is easily recognized and can be understood and used over time.</a:t>
            </a:r>
          </a:p>
          <a:p>
            <a:pPr eaLnBrk="1" hangingPunct="1"/>
            <a:r>
              <a:rPr lang="en-US" dirty="0" smtClean="0"/>
              <a:t>Hieroglyphic Rocks, on the Yuba River, near Crystal Lake, LOT 11477, no. 50, LC-DIG-stereo-ls00497, photo. &amp; pub. By Alfred A. Hart, [between 1865 and 1869], part of Central Pacific R.R., California, Scenes in Sierra Nevada Mountains series, Library of Congress Prints and Photographs Division, stereo ls00497</a:t>
            </a:r>
          </a:p>
          <a:p>
            <a:pPr eaLnBrk="1" hangingPunct="1"/>
            <a:r>
              <a:rPr lang="en-US" i="1" dirty="0" smtClean="0"/>
              <a:t>SAA Glossary</a:t>
            </a:r>
            <a:r>
              <a:rPr lang="en-US" dirty="0" smtClean="0"/>
              <a:t>: Accession number: “A number or code assigned to uniquely identify a group of records or materials acquired by a repository and used to link the materials to associated records.”</a:t>
            </a:r>
          </a:p>
          <a:p>
            <a:pPr eaLnBrk="1" hangingPunct="1"/>
            <a:r>
              <a:rPr lang="en-US" dirty="0" smtClean="0"/>
              <a:t>Leave in original containers unless they are too unstable to avoid loss of information.  (Refer back to preservation section)</a:t>
            </a:r>
          </a:p>
          <a:p>
            <a:pPr eaLnBrk="1" hangingPunct="1"/>
            <a:r>
              <a:rPr lang="en-US" dirty="0" smtClean="0"/>
              <a:t>Follow marking procedures described in preservation module.</a:t>
            </a:r>
          </a:p>
          <a:p>
            <a:pPr eaLnBrk="1" hangingPunct="1"/>
            <a:r>
              <a:rPr lang="en-US" dirty="0" smtClean="0"/>
              <a:t>Photo collections are often stored in separate places due to special circumstances like size of image, fragility, glass.  Document location of all materials in accession record, consider using a separation sheet.</a:t>
            </a:r>
          </a:p>
          <a:p>
            <a:pPr eaLnBrk="1" hangingPunct="1"/>
            <a:r>
              <a:rPr lang="en-US" dirty="0" smtClean="0"/>
              <a:t>Many repositories label boxes or other housing with accessioned photographs, but some choose not to use external makings to minimize theft or unauthorized access.</a:t>
            </a:r>
          </a:p>
          <a:p>
            <a:pPr eaLnBrk="1" hangingPunct="1"/>
            <a:r>
              <a:rPr lang="en-US" dirty="0" smtClean="0"/>
              <a:t>Label boxes: Name of archives, Accession number, Name of collection, Description, Box number, Total number of boxes</a:t>
            </a:r>
          </a:p>
          <a:p>
            <a:pPr eaLnBrk="1" hangingPunct="1"/>
            <a:r>
              <a:rPr lang="en-US" sz="1200" dirty="0" smtClean="0"/>
              <a:t>Decide on basic housing needs and timing</a:t>
            </a:r>
          </a:p>
          <a:p>
            <a:pPr eaLnBrk="1" hangingPunct="1"/>
            <a:r>
              <a:rPr lang="en-US" sz="1200" dirty="0" smtClean="0"/>
              <a:t>Clearly mark containers or shelves with accession information</a:t>
            </a:r>
          </a:p>
          <a:p>
            <a:pPr eaLnBrk="1" hangingPunct="1"/>
            <a:r>
              <a:rPr lang="en-US" sz="1200" dirty="0" smtClean="0"/>
              <a:t>Include storage location in accession documentation</a:t>
            </a:r>
          </a:p>
          <a:p>
            <a:pPr eaLnBrk="1" hangingPunct="1"/>
            <a:endParaRPr lang="en-US" dirty="0" smtClean="0"/>
          </a:p>
          <a:p>
            <a:pPr eaLnBrk="1" hangingPunct="1"/>
            <a:r>
              <a:rPr lang="en-US" dirty="0" smtClean="0"/>
              <a:t>Tomato crates at the </a:t>
            </a:r>
            <a:r>
              <a:rPr lang="en-US" dirty="0" err="1" smtClean="0"/>
              <a:t>Yauco</a:t>
            </a:r>
            <a:r>
              <a:rPr lang="en-US" dirty="0" smtClean="0"/>
              <a:t> cooperative tomato growers’ association, Puerto Rick, LC-USF35-491, LC-DIG-fsac-1a34046; color slide, 1942 Jan., by Jack Delano, FSA-OWI Collection, Library of Congress Prints and Photographs Division.</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3"/>
          <p:cNvSpPr>
            <a:spLocks noGrp="1" noChangeArrowheads="1"/>
          </p:cNvSpPr>
          <p:nvPr>
            <p:ph type="dt" sz="quarter" idx="1"/>
          </p:nvPr>
        </p:nvSpPr>
        <p:spPr>
          <a:noFill/>
        </p:spPr>
        <p:txBody>
          <a:bodyPr/>
          <a:lstStyle/>
          <a:p>
            <a:r>
              <a:rPr lang="en-US" smtClean="0"/>
              <a:t>Fall 2010</a:t>
            </a:r>
          </a:p>
        </p:txBody>
      </p:sp>
      <p:sp>
        <p:nvSpPr>
          <p:cNvPr id="218115" name="Rectangle 6"/>
          <p:cNvSpPr>
            <a:spLocks noGrp="1" noChangeArrowheads="1"/>
          </p:cNvSpPr>
          <p:nvPr>
            <p:ph type="ftr" sz="quarter" idx="4"/>
          </p:nvPr>
        </p:nvSpPr>
        <p:spPr>
          <a:noFill/>
        </p:spPr>
        <p:txBody>
          <a:bodyPr/>
          <a:lstStyle/>
          <a:p>
            <a:r>
              <a:rPr lang="en-US" smtClean="0"/>
              <a:t>Society of American Archivists</a:t>
            </a:r>
          </a:p>
        </p:txBody>
      </p:sp>
      <p:sp>
        <p:nvSpPr>
          <p:cNvPr id="218116" name="Rectangle 7"/>
          <p:cNvSpPr>
            <a:spLocks noGrp="1" noChangeArrowheads="1"/>
          </p:cNvSpPr>
          <p:nvPr>
            <p:ph type="sldNum" sz="quarter" idx="5"/>
          </p:nvPr>
        </p:nvSpPr>
        <p:spPr>
          <a:noFill/>
        </p:spPr>
        <p:txBody>
          <a:bodyPr/>
          <a:lstStyle/>
          <a:p>
            <a:fld id="{EAA0C7C1-1932-4FF6-8EC3-BAD7AE644479}" type="slidenum">
              <a:rPr lang="en-US" smtClean="0"/>
              <a:pPr/>
              <a:t>60</a:t>
            </a:fld>
            <a:endParaRPr lang="en-US" smtClean="0"/>
          </a:p>
        </p:txBody>
      </p:sp>
      <p:sp>
        <p:nvSpPr>
          <p:cNvPr id="218117" name="Rectangle 2"/>
          <p:cNvSpPr>
            <a:spLocks noGrp="1" noRot="1" noChangeAspect="1" noChangeArrowheads="1" noTextEdit="1"/>
          </p:cNvSpPr>
          <p:nvPr>
            <p:ph type="sldImg"/>
          </p:nvPr>
        </p:nvSpPr>
        <p:spPr>
          <a:solidFill>
            <a:srgbClr val="FFFFFF"/>
          </a:solidFill>
          <a:ln/>
        </p:spPr>
      </p:sp>
      <p:sp>
        <p:nvSpPr>
          <p:cNvPr id="21811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000" dirty="0" smtClean="0">
                <a:latin typeface="Arial" charset="0"/>
              </a:rPr>
              <a:t>MEMBER OF THE DONALD DANNHEIM FAMILY WHO OPERATE A DAIRY AND ICE CREAM STORE. BOTTLING MILK IS THE MAJOR PART OF THE BUSINESS DANNHEIM IS WORKING HARD TO RETAIN THE 10-CENT PRICE FOR CHOCOLATE ICE CREAM BARS. HE AND HIS FAMILY FREQUENTLY ARISE AT 5 A.M. IN THE SUMMER TO HAND MAKE AND HAND WRAP THE BARS. NEW ULM IS A COUNTY SEAT TRADING CENTER OF 13,000 IN A FARMING AREA OF SOUTH CENTRAL MINNESOTA FOUNDED IN 1854 BY GERMAN IMMIGRANTS, 07/1974, Environmental Protection Agency, Record Group 412. Still Pictures Branch, NARA, Part of: </a:t>
            </a:r>
            <a:r>
              <a:rPr lang="en-US" sz="1000" dirty="0" smtClean="0">
                <a:latin typeface="Arial" charset="0"/>
                <a:hlinkClick r:id="rId3"/>
              </a:rPr>
              <a:t>Series: DOCUMERICA: The Environmental Protection Agency's Program to Photographically Document Subjects of Environmental Concern, 1972 – 1977</a:t>
            </a:r>
            <a:r>
              <a:rPr lang="en-US" sz="1000" dirty="0" smtClean="0">
                <a:latin typeface="Arial" charset="0"/>
              </a:rPr>
              <a:t>, ARC ID: 558350, slide, Flip </a:t>
            </a:r>
            <a:r>
              <a:rPr lang="en-US" sz="1000" dirty="0" err="1" smtClean="0">
                <a:latin typeface="Arial" charset="0"/>
              </a:rPr>
              <a:t>Schulke</a:t>
            </a:r>
            <a:r>
              <a:rPr lang="en-US" sz="1000" dirty="0" smtClean="0">
                <a:latin typeface="Arial" charset="0"/>
              </a:rPr>
              <a:t>, photographer.</a:t>
            </a:r>
          </a:p>
          <a:p>
            <a:pPr eaLnBrk="1" hangingPunct="1"/>
            <a:r>
              <a:rPr lang="en-US" sz="1000" dirty="0" smtClean="0">
                <a:latin typeface="Arial" charset="0"/>
              </a:rPr>
              <a:t>See citations for authority files in Table 6.6, p. 198-1991, PACM.</a:t>
            </a:r>
          </a:p>
          <a:p>
            <a:pPr eaLnBrk="1" hangingPunct="1"/>
            <a:r>
              <a:rPr lang="en-US" sz="1000" dirty="0" smtClean="0">
                <a:latin typeface="Arial" charset="0"/>
              </a:rPr>
              <a:t>Access points represent names, organizations, events, subjects, places and formats in a standardized format.</a:t>
            </a:r>
          </a:p>
          <a:p>
            <a:pPr eaLnBrk="1" hangingPunct="1"/>
            <a:r>
              <a:rPr lang="en-US" sz="1000" dirty="0" smtClean="0">
                <a:latin typeface="Arial" charset="0"/>
              </a:rPr>
              <a:t>Subdivisions provide for a hierarchical string indicating nationality, geography, chronology, and topics.</a:t>
            </a:r>
          </a:p>
          <a:p>
            <a:pPr eaLnBrk="1" hangingPunct="1"/>
            <a:r>
              <a:rPr lang="en-US" sz="1000" dirty="0" smtClean="0">
                <a:latin typeface="Arial" charset="0"/>
              </a:rPr>
              <a:t>Lois Mai Chan, LC Subject Headings: Principles &amp; Application (1986).</a:t>
            </a:r>
          </a:p>
          <a:p>
            <a:pPr eaLnBrk="1" hangingPunct="1"/>
            <a:r>
              <a:rPr lang="en-US" sz="1000" dirty="0" smtClean="0">
                <a:latin typeface="Arial" charset="0"/>
              </a:rPr>
              <a:t>SAA Glossary: Authority control is “the process of establishing the preferred form of a heading, such as a proper name or subject, for use in a catalog, and ensuring that all catalog records use such headings.”  (consistency)</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p:spPr>
        <p:txBody>
          <a:bodyPr/>
          <a:lstStyle/>
          <a:p>
            <a:r>
              <a:rPr lang="en-US" dirty="0" err="1" smtClean="0"/>
              <a:t>Flickr</a:t>
            </a:r>
            <a:r>
              <a:rPr lang="en-US" dirty="0" smtClean="0"/>
              <a:t> tag cloud,</a:t>
            </a:r>
            <a:r>
              <a:rPr lang="en-US" baseline="0" dirty="0" smtClean="0"/>
              <a:t> September 15 2010</a:t>
            </a:r>
            <a:endParaRPr lang="en-US" dirty="0" smtClean="0"/>
          </a:p>
        </p:txBody>
      </p:sp>
      <p:sp>
        <p:nvSpPr>
          <p:cNvPr id="219140" name="Date Placeholder 3"/>
          <p:cNvSpPr>
            <a:spLocks noGrp="1"/>
          </p:cNvSpPr>
          <p:nvPr>
            <p:ph type="dt" sz="quarter" idx="1"/>
          </p:nvPr>
        </p:nvSpPr>
        <p:spPr>
          <a:noFill/>
        </p:spPr>
        <p:txBody>
          <a:bodyPr/>
          <a:lstStyle/>
          <a:p>
            <a:r>
              <a:rPr lang="en-US" smtClean="0"/>
              <a:t>Fall 2010</a:t>
            </a:r>
          </a:p>
        </p:txBody>
      </p:sp>
      <p:sp>
        <p:nvSpPr>
          <p:cNvPr id="219141" name="Footer Placeholder 4"/>
          <p:cNvSpPr>
            <a:spLocks noGrp="1"/>
          </p:cNvSpPr>
          <p:nvPr>
            <p:ph type="ftr" sz="quarter" idx="4"/>
          </p:nvPr>
        </p:nvSpPr>
        <p:spPr>
          <a:noFill/>
        </p:spPr>
        <p:txBody>
          <a:bodyPr/>
          <a:lstStyle/>
          <a:p>
            <a:r>
              <a:rPr lang="en-US" smtClean="0"/>
              <a:t>Society of American Archivists</a:t>
            </a:r>
          </a:p>
        </p:txBody>
      </p:sp>
      <p:sp>
        <p:nvSpPr>
          <p:cNvPr id="219142" name="Slide Number Placeholder 5"/>
          <p:cNvSpPr>
            <a:spLocks noGrp="1"/>
          </p:cNvSpPr>
          <p:nvPr>
            <p:ph type="sldNum" sz="quarter" idx="5"/>
          </p:nvPr>
        </p:nvSpPr>
        <p:spPr>
          <a:noFill/>
        </p:spPr>
        <p:txBody>
          <a:bodyPr/>
          <a:lstStyle/>
          <a:p>
            <a:fld id="{8916447E-535C-4D38-B9A2-CDDE61E6FB4A}" type="slidenum">
              <a:rPr lang="en-US" smtClean="0"/>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3"/>
          <p:cNvSpPr>
            <a:spLocks noGrp="1" noChangeArrowheads="1"/>
          </p:cNvSpPr>
          <p:nvPr>
            <p:ph type="dt" sz="quarter" idx="1"/>
          </p:nvPr>
        </p:nvSpPr>
        <p:spPr>
          <a:noFill/>
        </p:spPr>
        <p:txBody>
          <a:bodyPr/>
          <a:lstStyle/>
          <a:p>
            <a:r>
              <a:rPr lang="en-US" smtClean="0"/>
              <a:t>Fall 2010</a:t>
            </a:r>
          </a:p>
        </p:txBody>
      </p:sp>
      <p:sp>
        <p:nvSpPr>
          <p:cNvPr id="220163" name="Rectangle 6"/>
          <p:cNvSpPr>
            <a:spLocks noGrp="1" noChangeArrowheads="1"/>
          </p:cNvSpPr>
          <p:nvPr>
            <p:ph type="ftr" sz="quarter" idx="4"/>
          </p:nvPr>
        </p:nvSpPr>
        <p:spPr>
          <a:noFill/>
        </p:spPr>
        <p:txBody>
          <a:bodyPr/>
          <a:lstStyle/>
          <a:p>
            <a:r>
              <a:rPr lang="en-US" smtClean="0"/>
              <a:t>Society of American Archivists</a:t>
            </a:r>
          </a:p>
        </p:txBody>
      </p:sp>
      <p:sp>
        <p:nvSpPr>
          <p:cNvPr id="220164" name="Rectangle 7"/>
          <p:cNvSpPr>
            <a:spLocks noGrp="1" noChangeArrowheads="1"/>
          </p:cNvSpPr>
          <p:nvPr>
            <p:ph type="sldNum" sz="quarter" idx="5"/>
          </p:nvPr>
        </p:nvSpPr>
        <p:spPr>
          <a:noFill/>
        </p:spPr>
        <p:txBody>
          <a:bodyPr/>
          <a:lstStyle/>
          <a:p>
            <a:fld id="{441F166F-206E-458D-BE70-1809A97EDCF8}" type="slidenum">
              <a:rPr lang="en-US" smtClean="0"/>
              <a:pPr/>
              <a:t>62</a:t>
            </a:fld>
            <a:endParaRPr lang="en-US" smtClean="0"/>
          </a:p>
        </p:txBody>
      </p:sp>
      <p:sp>
        <p:nvSpPr>
          <p:cNvPr id="220165" name="Rectangle 2"/>
          <p:cNvSpPr>
            <a:spLocks noGrp="1" noRot="1" noChangeAspect="1" noChangeArrowheads="1" noTextEdit="1"/>
          </p:cNvSpPr>
          <p:nvPr>
            <p:ph type="sldImg"/>
          </p:nvPr>
        </p:nvSpPr>
        <p:spPr>
          <a:ln/>
        </p:spPr>
      </p:sp>
      <p:sp>
        <p:nvSpPr>
          <p:cNvPr id="220166" name="Rectangle 3"/>
          <p:cNvSpPr>
            <a:spLocks noGrp="1" noChangeArrowheads="1"/>
          </p:cNvSpPr>
          <p:nvPr>
            <p:ph type="body" idx="1"/>
          </p:nvPr>
        </p:nvSpPr>
        <p:spPr>
          <a:noFill/>
          <a:ln/>
        </p:spPr>
        <p:txBody>
          <a:bodyPr/>
          <a:lstStyle/>
          <a:p>
            <a:pPr eaLnBrk="1" hangingPunct="1"/>
            <a:r>
              <a:rPr lang="en-US" smtClean="0"/>
              <a:t>Damas. Tombeau de Saint Jean dans de la grande mosquee / Bonfils, LOT 13550, no. 260, albumen print, [between 1867 and 1899], tomb of John the Baptist in the Great Mosque, Damascus, Syria, Maison Bonfils (Beirut, Lebanon), Library of Congress Prints and Photographs Division.</a:t>
            </a:r>
          </a:p>
          <a:p>
            <a:pPr eaLnBrk="1" hangingPunct="1"/>
            <a:endParaRPr lang="en-US" smtClean="0"/>
          </a:p>
          <a:p>
            <a:pPr eaLnBrk="1" hangingPunct="1"/>
            <a:r>
              <a:rPr lang="en-US" smtClean="0"/>
              <a:t>See PACM table 6.6, p. 198-199 for subject authority file listings; see Table 6.7, p. 202, PACM for general Data Value Standards (country, date/time, relators).</a:t>
            </a:r>
          </a:p>
          <a:p>
            <a:pPr eaLnBrk="1" hangingPunct="1"/>
            <a:r>
              <a:rPr lang="en-US" smtClean="0"/>
              <a:t>Choosing more visual access points can help to branch out.</a:t>
            </a:r>
          </a:p>
          <a:p>
            <a:pPr eaLnBrk="1" hangingPunct="1"/>
            <a:r>
              <a:rPr lang="en-US" smtClean="0"/>
              <a:t>Other standard specialized sources for subject headings include; Australian Pictorial Thesaurus, Canadian Subject Headings, Medical Subject Headings, Thesaurus of University Terms, Sears list, National Agricultural Library thesaurus, etc.</a:t>
            </a:r>
          </a:p>
          <a:p>
            <a:pPr eaLnBrk="1" hangingPunct="1"/>
            <a:endParaRPr lang="en-US" smtClean="0"/>
          </a:p>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dt" sz="quarter" idx="1"/>
          </p:nvPr>
        </p:nvSpPr>
        <p:spPr>
          <a:noFill/>
        </p:spPr>
        <p:txBody>
          <a:bodyPr/>
          <a:lstStyle/>
          <a:p>
            <a:r>
              <a:rPr lang="en-US" smtClean="0"/>
              <a:t>Fall 2010</a:t>
            </a:r>
          </a:p>
        </p:txBody>
      </p:sp>
      <p:sp>
        <p:nvSpPr>
          <p:cNvPr id="221187" name="Rectangle 6"/>
          <p:cNvSpPr>
            <a:spLocks noGrp="1" noChangeArrowheads="1"/>
          </p:cNvSpPr>
          <p:nvPr>
            <p:ph type="ftr" sz="quarter" idx="4"/>
          </p:nvPr>
        </p:nvSpPr>
        <p:spPr>
          <a:noFill/>
        </p:spPr>
        <p:txBody>
          <a:bodyPr/>
          <a:lstStyle/>
          <a:p>
            <a:r>
              <a:rPr lang="en-US" smtClean="0"/>
              <a:t>Society of American Archivists</a:t>
            </a:r>
          </a:p>
        </p:txBody>
      </p:sp>
      <p:sp>
        <p:nvSpPr>
          <p:cNvPr id="221188" name="Rectangle 7"/>
          <p:cNvSpPr>
            <a:spLocks noGrp="1" noChangeArrowheads="1"/>
          </p:cNvSpPr>
          <p:nvPr>
            <p:ph type="sldNum" sz="quarter" idx="5"/>
          </p:nvPr>
        </p:nvSpPr>
        <p:spPr>
          <a:noFill/>
        </p:spPr>
        <p:txBody>
          <a:bodyPr/>
          <a:lstStyle/>
          <a:p>
            <a:fld id="{544CAB94-7D41-4A08-853D-93764C53B08C}" type="slidenum">
              <a:rPr lang="en-US" smtClean="0"/>
              <a:pPr/>
              <a:t>63</a:t>
            </a:fld>
            <a:endParaRPr lang="en-US" smtClean="0"/>
          </a:p>
        </p:txBody>
      </p:sp>
      <p:sp>
        <p:nvSpPr>
          <p:cNvPr id="221189" name="Rectangle 2"/>
          <p:cNvSpPr>
            <a:spLocks noGrp="1" noRot="1" noChangeAspect="1" noChangeArrowheads="1" noTextEdit="1"/>
          </p:cNvSpPr>
          <p:nvPr>
            <p:ph type="sldImg"/>
          </p:nvPr>
        </p:nvSpPr>
        <p:spPr>
          <a:ln/>
        </p:spPr>
      </p:sp>
      <p:sp>
        <p:nvSpPr>
          <p:cNvPr id="221190" name="Rectangle 3"/>
          <p:cNvSpPr>
            <a:spLocks noGrp="1" noChangeArrowheads="1"/>
          </p:cNvSpPr>
          <p:nvPr>
            <p:ph type="body" idx="1"/>
          </p:nvPr>
        </p:nvSpPr>
        <p:spPr>
          <a:noFill/>
          <a:ln/>
        </p:spPr>
        <p:txBody>
          <a:bodyPr/>
          <a:lstStyle/>
          <a:p>
            <a:pPr eaLnBrk="1" hangingPunct="1"/>
            <a:r>
              <a:rPr lang="en-US" smtClean="0"/>
              <a:t>LCSH authorities has the term Chandeliers with a BT to Lamps. MARC coding. Hierarchical relationships.</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noChangeArrowheads="1"/>
          </p:cNvSpPr>
          <p:nvPr>
            <p:ph type="dt" sz="quarter" idx="1"/>
          </p:nvPr>
        </p:nvSpPr>
        <p:spPr>
          <a:noFill/>
        </p:spPr>
        <p:txBody>
          <a:bodyPr/>
          <a:lstStyle/>
          <a:p>
            <a:r>
              <a:rPr lang="en-US" smtClean="0"/>
              <a:t>Fall 2010</a:t>
            </a:r>
          </a:p>
        </p:txBody>
      </p:sp>
      <p:sp>
        <p:nvSpPr>
          <p:cNvPr id="222211" name="Rectangle 6"/>
          <p:cNvSpPr>
            <a:spLocks noGrp="1" noChangeArrowheads="1"/>
          </p:cNvSpPr>
          <p:nvPr>
            <p:ph type="ftr" sz="quarter" idx="4"/>
          </p:nvPr>
        </p:nvSpPr>
        <p:spPr>
          <a:noFill/>
        </p:spPr>
        <p:txBody>
          <a:bodyPr/>
          <a:lstStyle/>
          <a:p>
            <a:r>
              <a:rPr lang="en-US" smtClean="0"/>
              <a:t>Society of American Archivists</a:t>
            </a:r>
          </a:p>
        </p:txBody>
      </p:sp>
      <p:sp>
        <p:nvSpPr>
          <p:cNvPr id="222212" name="Rectangle 7"/>
          <p:cNvSpPr>
            <a:spLocks noGrp="1" noChangeArrowheads="1"/>
          </p:cNvSpPr>
          <p:nvPr>
            <p:ph type="sldNum" sz="quarter" idx="5"/>
          </p:nvPr>
        </p:nvSpPr>
        <p:spPr>
          <a:noFill/>
        </p:spPr>
        <p:txBody>
          <a:bodyPr/>
          <a:lstStyle/>
          <a:p>
            <a:fld id="{126921F3-ED90-493A-90C7-158229CA2F53}" type="slidenum">
              <a:rPr lang="en-US" smtClean="0"/>
              <a:pPr/>
              <a:t>64</a:t>
            </a:fld>
            <a:endParaRPr lang="en-US" smtClean="0"/>
          </a:p>
        </p:txBody>
      </p:sp>
      <p:sp>
        <p:nvSpPr>
          <p:cNvPr id="222213" name="Rectangle 1026"/>
          <p:cNvSpPr>
            <a:spLocks noGrp="1" noRot="1" noChangeAspect="1" noChangeArrowheads="1" noTextEdit="1"/>
          </p:cNvSpPr>
          <p:nvPr>
            <p:ph type="sldImg"/>
          </p:nvPr>
        </p:nvSpPr>
        <p:spPr>
          <a:ln/>
        </p:spPr>
      </p:sp>
      <p:sp>
        <p:nvSpPr>
          <p:cNvPr id="222214" name="Rectangle 1027"/>
          <p:cNvSpPr>
            <a:spLocks noGrp="1" noChangeArrowheads="1"/>
          </p:cNvSpPr>
          <p:nvPr>
            <p:ph type="body" idx="1"/>
          </p:nvPr>
        </p:nvSpPr>
        <p:spPr>
          <a:noFill/>
          <a:ln/>
        </p:spPr>
        <p:txBody>
          <a:bodyPr/>
          <a:lstStyle/>
          <a:p>
            <a:pPr eaLnBrk="1" hangingPunct="1"/>
            <a:r>
              <a:rPr lang="en-US" sz="900" i="1" smtClean="0">
                <a:latin typeface="Arial" charset="0"/>
              </a:rPr>
              <a:t>TGM</a:t>
            </a:r>
            <a:r>
              <a:rPr lang="en-US" sz="900" smtClean="0">
                <a:latin typeface="Arial" charset="0"/>
              </a:rPr>
              <a:t> has the term Chandeliers with a BT to Light fixtures. Hierarchical.</a:t>
            </a:r>
            <a:endParaRPr lang="en-US" sz="900" i="1" smtClean="0">
              <a:latin typeface="Arial" charset="0"/>
            </a:endParaRPr>
          </a:p>
          <a:p>
            <a:pPr eaLnBrk="1" hangingPunct="1"/>
            <a:r>
              <a:rPr lang="en-US" sz="900" smtClean="0">
                <a:latin typeface="Arial" charset="0"/>
              </a:rPr>
              <a:t>3</a:t>
            </a:r>
            <a:r>
              <a:rPr lang="en-US" sz="900" baseline="30000" smtClean="0">
                <a:latin typeface="Arial" charset="0"/>
              </a:rPr>
              <a:t>rd</a:t>
            </a:r>
            <a:r>
              <a:rPr lang="en-US" sz="900" smtClean="0">
                <a:latin typeface="Arial" charset="0"/>
              </a:rPr>
              <a:t> edition available online with integration of tgm1 and 2, downloadable</a:t>
            </a:r>
          </a:p>
          <a:p>
            <a:pPr eaLnBrk="1" hangingPunct="1">
              <a:buFontTx/>
              <a:buChar char="•"/>
            </a:pPr>
            <a:r>
              <a:rPr lang="en-US" sz="900" i="1" smtClean="0">
                <a:latin typeface="Arial" charset="0"/>
              </a:rPr>
              <a:t>TGM I</a:t>
            </a:r>
            <a:r>
              <a:rPr lang="en-US" sz="900" smtClean="0">
                <a:latin typeface="Arial" charset="0"/>
              </a:rPr>
              <a:t>: Summary of Features </a:t>
            </a:r>
          </a:p>
          <a:p>
            <a:pPr eaLnBrk="1" hangingPunct="1">
              <a:buFontTx/>
              <a:buChar char="•"/>
            </a:pPr>
            <a:r>
              <a:rPr lang="en-US" sz="900" smtClean="0">
                <a:latin typeface="Arial" charset="0"/>
              </a:rPr>
              <a:t>I.A. </a:t>
            </a:r>
            <a:r>
              <a:rPr lang="en-US" sz="900" smtClean="0">
                <a:latin typeface="Arial" charset="0"/>
                <a:hlinkClick r:id="rId3"/>
              </a:rPr>
              <a:t>Scope and Purpose</a:t>
            </a:r>
            <a:r>
              <a:rPr lang="en-US" sz="900" smtClean="0">
                <a:latin typeface="Arial" charset="0"/>
              </a:rPr>
              <a:t> </a:t>
            </a:r>
          </a:p>
          <a:p>
            <a:pPr eaLnBrk="1" hangingPunct="1">
              <a:buFontTx/>
              <a:buChar char="•"/>
            </a:pPr>
            <a:r>
              <a:rPr lang="en-US" sz="900" smtClean="0">
                <a:latin typeface="Arial" charset="0"/>
              </a:rPr>
              <a:t>I.B. </a:t>
            </a:r>
            <a:r>
              <a:rPr lang="en-US" sz="900" smtClean="0">
                <a:latin typeface="Arial" charset="0"/>
                <a:hlinkClick r:id="rId4"/>
              </a:rPr>
              <a:t>Term Selection and Formulation</a:t>
            </a:r>
            <a:r>
              <a:rPr lang="en-US" sz="900" smtClean="0">
                <a:latin typeface="Arial" charset="0"/>
              </a:rPr>
              <a:t> </a:t>
            </a:r>
          </a:p>
          <a:p>
            <a:pPr eaLnBrk="1" hangingPunct="1">
              <a:buFontTx/>
              <a:buChar char="•"/>
            </a:pPr>
            <a:r>
              <a:rPr lang="en-US" sz="900" smtClean="0">
                <a:latin typeface="Arial" charset="0"/>
              </a:rPr>
              <a:t>I.C. </a:t>
            </a:r>
            <a:r>
              <a:rPr lang="en-US" sz="900" smtClean="0">
                <a:latin typeface="Arial" charset="0"/>
                <a:hlinkClick r:id="rId5"/>
              </a:rPr>
              <a:t>Structure and Syntax</a:t>
            </a:r>
            <a:r>
              <a:rPr lang="en-US" sz="900" smtClean="0">
                <a:latin typeface="Arial" charset="0"/>
              </a:rPr>
              <a:t> : I.C.1. Relationships I.C.2. Syntax I.C.3. Facet indicators I.C.4. Notes I.C.5. Filing conventions </a:t>
            </a:r>
          </a:p>
          <a:p>
            <a:pPr eaLnBrk="1" hangingPunct="1">
              <a:buFontTx/>
              <a:buChar char="•"/>
            </a:pPr>
            <a:r>
              <a:rPr lang="en-US" sz="900" smtClean="0">
                <a:latin typeface="Arial" charset="0"/>
              </a:rPr>
              <a:t>I.D. </a:t>
            </a:r>
            <a:r>
              <a:rPr lang="en-US" sz="900" smtClean="0">
                <a:latin typeface="Arial" charset="0"/>
                <a:hlinkClick r:id="rId6"/>
              </a:rPr>
              <a:t>Relation to Other Cataloging Tools</a:t>
            </a:r>
            <a:r>
              <a:rPr lang="en-US" sz="900" smtClean="0">
                <a:latin typeface="Arial" charset="0"/>
              </a:rPr>
              <a:t> </a:t>
            </a:r>
          </a:p>
          <a:p>
            <a:pPr eaLnBrk="1" hangingPunct="1">
              <a:buFontTx/>
              <a:buChar char="•"/>
            </a:pPr>
            <a:r>
              <a:rPr lang="en-US" sz="900" smtClean="0">
                <a:latin typeface="Arial" charset="0"/>
              </a:rPr>
              <a:t>I.E. </a:t>
            </a:r>
            <a:r>
              <a:rPr lang="en-US" sz="900" smtClean="0">
                <a:latin typeface="Arial" charset="0"/>
                <a:hlinkClick r:id="rId7"/>
              </a:rPr>
              <a:t>MARC Coding</a:t>
            </a:r>
            <a:r>
              <a:rPr lang="en-US" sz="900" smtClean="0">
                <a:latin typeface="Arial" charset="0"/>
              </a:rPr>
              <a:t> </a:t>
            </a:r>
          </a:p>
          <a:p>
            <a:pPr eaLnBrk="1" hangingPunct="1">
              <a:buFontTx/>
              <a:buChar char="•"/>
            </a:pPr>
            <a:r>
              <a:rPr lang="en-US" sz="900" smtClean="0">
                <a:latin typeface="Arial" charset="0"/>
              </a:rPr>
              <a:t>I.F. </a:t>
            </a:r>
            <a:r>
              <a:rPr lang="en-US" sz="900" smtClean="0">
                <a:latin typeface="Arial" charset="0"/>
                <a:hlinkClick r:id="rId8"/>
              </a:rPr>
              <a:t>Significant Changes from the First Edition</a:t>
            </a:r>
            <a:r>
              <a:rPr lang="en-US" sz="900" smtClean="0">
                <a:latin typeface="Arial" charset="0"/>
              </a:rPr>
              <a:t> </a:t>
            </a:r>
          </a:p>
          <a:p>
            <a:pPr eaLnBrk="1" hangingPunct="1">
              <a:buFontTx/>
              <a:buChar char="•"/>
            </a:pPr>
            <a:r>
              <a:rPr lang="en-US" sz="900" smtClean="0">
                <a:latin typeface="Arial" charset="0"/>
              </a:rPr>
              <a:t>II. </a:t>
            </a:r>
            <a:r>
              <a:rPr lang="en-US" sz="900" smtClean="0">
                <a:latin typeface="Arial" charset="0"/>
                <a:hlinkClick r:id="rId9"/>
              </a:rPr>
              <a:t>Indexing Images: Some Principles</a:t>
            </a:r>
            <a:r>
              <a:rPr lang="en-US" sz="900" smtClean="0">
                <a:latin typeface="Arial" charset="0"/>
              </a:rPr>
              <a:t> </a:t>
            </a:r>
          </a:p>
          <a:p>
            <a:pPr eaLnBrk="1" hangingPunct="1">
              <a:buFontTx/>
              <a:buChar char="•"/>
            </a:pPr>
            <a:r>
              <a:rPr lang="en-US" sz="900" smtClean="0">
                <a:latin typeface="Arial" charset="0"/>
              </a:rPr>
              <a:t>II.A. </a:t>
            </a:r>
            <a:r>
              <a:rPr lang="en-US" sz="900" smtClean="0">
                <a:latin typeface="Arial" charset="0"/>
                <a:hlinkClick r:id="rId10"/>
              </a:rPr>
              <a:t>What to Index?</a:t>
            </a:r>
            <a:r>
              <a:rPr lang="en-US" sz="900" smtClean="0">
                <a:latin typeface="Arial" charset="0"/>
              </a:rPr>
              <a:t> </a:t>
            </a:r>
          </a:p>
          <a:p>
            <a:pPr eaLnBrk="1" hangingPunct="1">
              <a:buFontTx/>
              <a:buChar char="•"/>
            </a:pPr>
            <a:r>
              <a:rPr lang="en-US" sz="900" smtClean="0">
                <a:latin typeface="Arial" charset="0"/>
              </a:rPr>
              <a:t>II.B. </a:t>
            </a:r>
            <a:r>
              <a:rPr lang="en-US" sz="900" smtClean="0">
                <a:latin typeface="Arial" charset="0"/>
                <a:hlinkClick r:id="rId11"/>
              </a:rPr>
              <a:t>"Of" and "About"</a:t>
            </a:r>
            <a:r>
              <a:rPr lang="en-US" sz="900" smtClean="0">
                <a:latin typeface="Arial" charset="0"/>
              </a:rPr>
              <a:t> </a:t>
            </a:r>
          </a:p>
          <a:p>
            <a:pPr eaLnBrk="1" hangingPunct="1">
              <a:buFontTx/>
              <a:buChar char="•"/>
            </a:pPr>
            <a:r>
              <a:rPr lang="en-US" sz="900" smtClean="0">
                <a:latin typeface="Arial" charset="0"/>
              </a:rPr>
              <a:t>II.C. </a:t>
            </a:r>
            <a:r>
              <a:rPr lang="en-US" sz="900" smtClean="0">
                <a:latin typeface="Arial" charset="0"/>
                <a:hlinkClick r:id="rId12"/>
              </a:rPr>
              <a:t>Proper Name Indexing</a:t>
            </a:r>
            <a:r>
              <a:rPr lang="en-US" sz="900" smtClean="0">
                <a:latin typeface="Arial" charset="0"/>
              </a:rPr>
              <a:t> </a:t>
            </a:r>
          </a:p>
          <a:p>
            <a:pPr eaLnBrk="1" hangingPunct="1">
              <a:buFontTx/>
              <a:buChar char="•"/>
            </a:pPr>
            <a:r>
              <a:rPr lang="en-US" sz="900" smtClean="0">
                <a:latin typeface="Arial" charset="0"/>
              </a:rPr>
              <a:t>II.D. </a:t>
            </a:r>
            <a:r>
              <a:rPr lang="en-US" sz="900" smtClean="0">
                <a:latin typeface="Arial" charset="0"/>
                <a:hlinkClick r:id="rId13"/>
              </a:rPr>
              <a:t>Generic and Specific</a:t>
            </a:r>
            <a:r>
              <a:rPr lang="en-US" sz="900" smtClean="0">
                <a:latin typeface="Arial" charset="0"/>
              </a:rPr>
              <a:t> </a:t>
            </a:r>
          </a:p>
          <a:p>
            <a:pPr eaLnBrk="1" hangingPunct="1">
              <a:buFontTx/>
              <a:buChar char="•"/>
            </a:pPr>
            <a:r>
              <a:rPr lang="en-US" sz="900" smtClean="0">
                <a:latin typeface="Arial" charset="0"/>
              </a:rPr>
              <a:t>II.E. </a:t>
            </a:r>
            <a:r>
              <a:rPr lang="en-US" sz="900" smtClean="0">
                <a:latin typeface="Arial" charset="0"/>
                <a:hlinkClick r:id="rId14"/>
              </a:rPr>
              <a:t>Subject Headings as Compared With Genre and Physical Characteristic Headings</a:t>
            </a:r>
            <a:r>
              <a:rPr lang="en-US" sz="900" smtClean="0">
                <a:latin typeface="Arial" charset="0"/>
              </a:rPr>
              <a:t> </a:t>
            </a:r>
          </a:p>
          <a:p>
            <a:pPr eaLnBrk="1" hangingPunct="1">
              <a:buFontTx/>
              <a:buChar char="•"/>
            </a:pPr>
            <a:r>
              <a:rPr lang="en-US" sz="900" smtClean="0">
                <a:latin typeface="Arial" charset="0"/>
              </a:rPr>
              <a:t>III. </a:t>
            </a:r>
            <a:r>
              <a:rPr lang="en-US" sz="900" smtClean="0">
                <a:latin typeface="Arial" charset="0"/>
                <a:hlinkClick r:id="rId15"/>
              </a:rPr>
              <a:t>Subject Heading Strings and Subdivisions</a:t>
            </a:r>
            <a:r>
              <a:rPr lang="en-US" sz="900" smtClean="0">
                <a:latin typeface="Arial" charset="0"/>
              </a:rPr>
              <a:t> </a:t>
            </a:r>
          </a:p>
          <a:p>
            <a:pPr eaLnBrk="1" hangingPunct="1">
              <a:buFontTx/>
              <a:buChar char="•"/>
            </a:pPr>
            <a:r>
              <a:rPr lang="en-US" sz="900" smtClean="0">
                <a:latin typeface="Arial" charset="0"/>
              </a:rPr>
              <a:t>III.A. </a:t>
            </a:r>
            <a:r>
              <a:rPr lang="en-US" sz="900" smtClean="0">
                <a:latin typeface="Arial" charset="0"/>
                <a:hlinkClick r:id="rId16"/>
              </a:rPr>
              <a:t>Nationality Subdivisions</a:t>
            </a:r>
            <a:r>
              <a:rPr lang="en-US" sz="900" smtClean="0">
                <a:latin typeface="Arial" charset="0"/>
              </a:rPr>
              <a:t> </a:t>
            </a:r>
          </a:p>
          <a:p>
            <a:pPr eaLnBrk="1" hangingPunct="1">
              <a:buFontTx/>
              <a:buChar char="•"/>
            </a:pPr>
            <a:r>
              <a:rPr lang="en-US" sz="900" smtClean="0">
                <a:latin typeface="Arial" charset="0"/>
              </a:rPr>
              <a:t>III.B. </a:t>
            </a:r>
            <a:r>
              <a:rPr lang="en-US" sz="900" smtClean="0">
                <a:latin typeface="Arial" charset="0"/>
                <a:hlinkClick r:id="rId17"/>
              </a:rPr>
              <a:t>Geographic Subdivisions</a:t>
            </a:r>
            <a:r>
              <a:rPr lang="en-US" sz="900" smtClean="0">
                <a:latin typeface="Arial" charset="0"/>
              </a:rPr>
              <a:t> </a:t>
            </a:r>
          </a:p>
          <a:p>
            <a:pPr eaLnBrk="1" hangingPunct="1">
              <a:buFontTx/>
              <a:buChar char="•"/>
            </a:pPr>
            <a:r>
              <a:rPr lang="en-US" sz="900" smtClean="0">
                <a:latin typeface="Arial" charset="0"/>
              </a:rPr>
              <a:t>III.C. </a:t>
            </a:r>
            <a:r>
              <a:rPr lang="en-US" sz="900" smtClean="0">
                <a:latin typeface="Arial" charset="0"/>
                <a:hlinkClick r:id="rId18"/>
              </a:rPr>
              <a:t>Chronological Subdivisions</a:t>
            </a:r>
            <a:r>
              <a:rPr lang="en-US" sz="900" smtClean="0">
                <a:latin typeface="Arial" charset="0"/>
              </a:rPr>
              <a:t> </a:t>
            </a:r>
          </a:p>
          <a:p>
            <a:pPr eaLnBrk="1" hangingPunct="1">
              <a:buFontTx/>
              <a:buChar char="•"/>
            </a:pPr>
            <a:r>
              <a:rPr lang="en-US" sz="900" smtClean="0">
                <a:latin typeface="Arial" charset="0"/>
              </a:rPr>
              <a:t>III.D. </a:t>
            </a:r>
            <a:r>
              <a:rPr lang="en-US" sz="900" smtClean="0">
                <a:latin typeface="Arial" charset="0"/>
                <a:hlinkClick r:id="rId19"/>
              </a:rPr>
              <a:t>Topical Subdivisions</a:t>
            </a:r>
            <a:r>
              <a:rPr lang="en-US" sz="900" smtClean="0">
                <a:latin typeface="Arial" charset="0"/>
              </a:rPr>
              <a:t> </a:t>
            </a:r>
          </a:p>
          <a:p>
            <a:pPr eaLnBrk="1" hangingPunct="1">
              <a:buFontTx/>
              <a:buChar char="•"/>
            </a:pPr>
            <a:r>
              <a:rPr lang="en-US" sz="900" smtClean="0">
                <a:latin typeface="Arial" charset="0"/>
              </a:rPr>
              <a:t>III.E. </a:t>
            </a:r>
            <a:r>
              <a:rPr lang="en-US" sz="900" smtClean="0">
                <a:latin typeface="Arial" charset="0"/>
                <a:hlinkClick r:id="rId20"/>
              </a:rPr>
              <a:t>Combining Subdivisions</a:t>
            </a:r>
            <a:r>
              <a:rPr lang="en-US" sz="900" smtClean="0">
                <a:latin typeface="Arial" charset="0"/>
              </a:rPr>
              <a:t> </a:t>
            </a:r>
          </a:p>
          <a:p>
            <a:pPr eaLnBrk="1" hangingPunct="1">
              <a:buFontTx/>
              <a:buChar char="•"/>
            </a:pPr>
            <a:r>
              <a:rPr lang="en-US" sz="900" smtClean="0">
                <a:latin typeface="Arial" charset="0"/>
              </a:rPr>
              <a:t>IV. </a:t>
            </a:r>
            <a:r>
              <a:rPr lang="en-US" sz="900" smtClean="0">
                <a:latin typeface="Arial" charset="0"/>
                <a:hlinkClick r:id="rId21"/>
              </a:rPr>
              <a:t>Indexing for Manual Files</a:t>
            </a:r>
            <a:r>
              <a:rPr lang="en-US" sz="900" smtClean="0">
                <a:latin typeface="Arial" charset="0"/>
              </a:rPr>
              <a:t> </a:t>
            </a:r>
          </a:p>
          <a:p>
            <a:pPr eaLnBrk="1" hangingPunct="1">
              <a:buFontTx/>
              <a:buChar char="•"/>
            </a:pPr>
            <a:r>
              <a:rPr lang="en-US" sz="900" smtClean="0">
                <a:latin typeface="Arial" charset="0"/>
              </a:rPr>
              <a:t>V. </a:t>
            </a:r>
            <a:r>
              <a:rPr lang="en-US" sz="900" smtClean="0">
                <a:latin typeface="Arial" charset="0"/>
                <a:hlinkClick r:id="rId22"/>
              </a:rPr>
              <a:t>Proposals for New Terms and Changes</a:t>
            </a:r>
            <a:r>
              <a:rPr lang="en-US" sz="900" smtClean="0">
                <a:latin typeface="Arial" charset="0"/>
              </a:rPr>
              <a:t> </a:t>
            </a:r>
          </a:p>
          <a:p>
            <a:pPr eaLnBrk="1" hangingPunct="1">
              <a:buFontTx/>
              <a:buChar char="•"/>
            </a:pPr>
            <a:r>
              <a:rPr lang="en-US" sz="900" smtClean="0">
                <a:latin typeface="Arial" charset="0"/>
              </a:rPr>
              <a:t>VI. </a:t>
            </a:r>
            <a:r>
              <a:rPr lang="en-US" sz="900" smtClean="0">
                <a:latin typeface="Arial" charset="0"/>
                <a:hlinkClick r:id="rId23"/>
              </a:rPr>
              <a:t>Future Prospects for TGM I</a:t>
            </a:r>
            <a:r>
              <a:rPr lang="en-US" sz="900" smtClean="0">
                <a:latin typeface="Arial" charset="0"/>
              </a:rPr>
              <a:t> </a:t>
            </a:r>
          </a:p>
          <a:p>
            <a:pPr eaLnBrk="1" hangingPunct="1"/>
            <a:endParaRPr lang="en-US" sz="900" smtClean="0">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3"/>
          <p:cNvSpPr>
            <a:spLocks noGrp="1" noChangeArrowheads="1"/>
          </p:cNvSpPr>
          <p:nvPr>
            <p:ph type="dt" sz="quarter" idx="1"/>
          </p:nvPr>
        </p:nvSpPr>
        <p:spPr>
          <a:noFill/>
        </p:spPr>
        <p:txBody>
          <a:bodyPr/>
          <a:lstStyle/>
          <a:p>
            <a:r>
              <a:rPr lang="en-US" smtClean="0"/>
              <a:t>Fall 2010</a:t>
            </a:r>
          </a:p>
        </p:txBody>
      </p:sp>
      <p:sp>
        <p:nvSpPr>
          <p:cNvPr id="223235" name="Rectangle 6"/>
          <p:cNvSpPr>
            <a:spLocks noGrp="1" noChangeArrowheads="1"/>
          </p:cNvSpPr>
          <p:nvPr>
            <p:ph type="ftr" sz="quarter" idx="4"/>
          </p:nvPr>
        </p:nvSpPr>
        <p:spPr>
          <a:noFill/>
        </p:spPr>
        <p:txBody>
          <a:bodyPr/>
          <a:lstStyle/>
          <a:p>
            <a:r>
              <a:rPr lang="en-US" smtClean="0"/>
              <a:t>Society of American Archivists</a:t>
            </a:r>
          </a:p>
        </p:txBody>
      </p:sp>
      <p:sp>
        <p:nvSpPr>
          <p:cNvPr id="223236" name="Rectangle 7"/>
          <p:cNvSpPr>
            <a:spLocks noGrp="1" noChangeArrowheads="1"/>
          </p:cNvSpPr>
          <p:nvPr>
            <p:ph type="sldNum" sz="quarter" idx="5"/>
          </p:nvPr>
        </p:nvSpPr>
        <p:spPr>
          <a:noFill/>
        </p:spPr>
        <p:txBody>
          <a:bodyPr/>
          <a:lstStyle/>
          <a:p>
            <a:fld id="{6297433C-5F74-42F6-A5F2-AFE33D40C95B}" type="slidenum">
              <a:rPr lang="en-US" smtClean="0"/>
              <a:pPr/>
              <a:t>65</a:t>
            </a:fld>
            <a:endParaRPr lang="en-US" smtClean="0"/>
          </a:p>
        </p:txBody>
      </p:sp>
      <p:sp>
        <p:nvSpPr>
          <p:cNvPr id="223237" name="Rectangle 1026"/>
          <p:cNvSpPr>
            <a:spLocks noGrp="1" noRot="1" noChangeAspect="1" noChangeArrowheads="1" noTextEdit="1"/>
          </p:cNvSpPr>
          <p:nvPr>
            <p:ph type="sldImg"/>
          </p:nvPr>
        </p:nvSpPr>
        <p:spPr>
          <a:ln/>
        </p:spPr>
      </p:sp>
      <p:sp>
        <p:nvSpPr>
          <p:cNvPr id="223238" name="Rectangle 1027"/>
          <p:cNvSpPr>
            <a:spLocks noGrp="1" noChangeArrowheads="1"/>
          </p:cNvSpPr>
          <p:nvPr>
            <p:ph type="body" idx="1"/>
          </p:nvPr>
        </p:nvSpPr>
        <p:spPr>
          <a:noFill/>
          <a:ln/>
        </p:spPr>
        <p:txBody>
          <a:bodyPr/>
          <a:lstStyle/>
          <a:p>
            <a:pPr eaLnBrk="1" hangingPunct="1"/>
            <a:r>
              <a:rPr lang="en-US" smtClean="0"/>
              <a:t>AAT has the term Chandeliers, robustly defined with hierarchy and cross references as well as related concepts and sources.  Note: “Lighting devices designed to hang from the roof or ceiling having two or more branches, usually upcurving holding candles, burners, or lamps, often ornamental.</a:t>
            </a:r>
          </a:p>
          <a:p>
            <a:pPr eaLnBrk="1" hangingPunct="1"/>
            <a:r>
              <a:rPr lang="en-US" smtClean="0"/>
              <a:t>Hierarchy: Chandeliers: Lighting devices: Furnishings: Objects.</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3"/>
          <p:cNvSpPr>
            <a:spLocks noGrp="1" noChangeArrowheads="1"/>
          </p:cNvSpPr>
          <p:nvPr>
            <p:ph type="dt" sz="quarter" idx="1"/>
          </p:nvPr>
        </p:nvSpPr>
        <p:spPr>
          <a:noFill/>
        </p:spPr>
        <p:txBody>
          <a:bodyPr/>
          <a:lstStyle/>
          <a:p>
            <a:r>
              <a:rPr lang="en-US" smtClean="0"/>
              <a:t>Fall 2010</a:t>
            </a:r>
          </a:p>
        </p:txBody>
      </p:sp>
      <p:sp>
        <p:nvSpPr>
          <p:cNvPr id="224259" name="Rectangle 6"/>
          <p:cNvSpPr>
            <a:spLocks noGrp="1" noChangeArrowheads="1"/>
          </p:cNvSpPr>
          <p:nvPr>
            <p:ph type="ftr" sz="quarter" idx="4"/>
          </p:nvPr>
        </p:nvSpPr>
        <p:spPr>
          <a:noFill/>
        </p:spPr>
        <p:txBody>
          <a:bodyPr/>
          <a:lstStyle/>
          <a:p>
            <a:r>
              <a:rPr lang="en-US" smtClean="0"/>
              <a:t>Society of American Archivists</a:t>
            </a:r>
          </a:p>
        </p:txBody>
      </p:sp>
      <p:sp>
        <p:nvSpPr>
          <p:cNvPr id="224260" name="Rectangle 7"/>
          <p:cNvSpPr>
            <a:spLocks noGrp="1" noChangeArrowheads="1"/>
          </p:cNvSpPr>
          <p:nvPr>
            <p:ph type="sldNum" sz="quarter" idx="5"/>
          </p:nvPr>
        </p:nvSpPr>
        <p:spPr>
          <a:noFill/>
        </p:spPr>
        <p:txBody>
          <a:bodyPr/>
          <a:lstStyle/>
          <a:p>
            <a:fld id="{961C7358-E66F-441D-ABB3-04F8D1D1C409}" type="slidenum">
              <a:rPr lang="en-US" smtClean="0"/>
              <a:pPr/>
              <a:t>66</a:t>
            </a:fld>
            <a:endParaRPr lang="en-US" smtClean="0"/>
          </a:p>
        </p:txBody>
      </p:sp>
      <p:sp>
        <p:nvSpPr>
          <p:cNvPr id="224261" name="Rectangle 2"/>
          <p:cNvSpPr>
            <a:spLocks noGrp="1" noRot="1" noChangeAspect="1" noChangeArrowheads="1" noTextEdit="1"/>
          </p:cNvSpPr>
          <p:nvPr>
            <p:ph type="sldImg"/>
          </p:nvPr>
        </p:nvSpPr>
        <p:spPr>
          <a:ln/>
        </p:spPr>
      </p:sp>
      <p:sp>
        <p:nvSpPr>
          <p:cNvPr id="224262" name="Rectangle 3"/>
          <p:cNvSpPr>
            <a:spLocks noGrp="1" noChangeArrowheads="1"/>
          </p:cNvSpPr>
          <p:nvPr>
            <p:ph type="body" idx="1"/>
          </p:nvPr>
        </p:nvSpPr>
        <p:spPr>
          <a:noFill/>
          <a:ln/>
        </p:spPr>
        <p:txBody>
          <a:bodyPr/>
          <a:lstStyle/>
          <a:p>
            <a:pPr eaLnBrk="1" hangingPunct="1"/>
            <a:r>
              <a:rPr lang="en-US" smtClean="0"/>
              <a:t>International Standard Archival Authority Record for Corporate Bodies, Persons, and Families (2003), from International Council on Archives, Committee on Descriptive Standards, www.ica.org.</a:t>
            </a:r>
          </a:p>
          <a:p>
            <a:pPr eaLnBrk="1" hangingPunct="1"/>
            <a:endParaRPr lang="en-US" smtClean="0"/>
          </a:p>
          <a:p>
            <a:pPr eaLnBrk="1" hangingPunct="1"/>
            <a:r>
              <a:rPr lang="en-US" smtClean="0"/>
              <a:t>ULAN (Getty)</a:t>
            </a:r>
          </a:p>
          <a:p>
            <a:pPr eaLnBrk="1" hangingPunct="1"/>
            <a:r>
              <a:rPr lang="en-US" smtClean="0"/>
              <a:t>ARC ID: 516781, National Archives and Records Administration, National Archives at College Park-Archives II, negative, Photographing in high places. Lincoln County, Wyoming. William Henry Jackson and Charly Campbell in picture, 1872, Dept. of the Interior, Hayden Survey, Record Group 57, Hayden Survey Series, William H. Jackson Photographs, 1869-1878. NAIL: NWDNS-57-HS-172</a:t>
            </a:r>
          </a:p>
          <a:p>
            <a:pPr eaLnBrk="1" hangingPunct="1"/>
            <a:endParaRPr lang="en-US" smtClean="0"/>
          </a:p>
          <a:p>
            <a:pPr eaLnBrk="1" hangingPunct="1"/>
            <a:r>
              <a:rPr lang="en-US" smtClean="0"/>
              <a:t>GEH database no longer online?  Static since ’02, Telnet to login, then WHJ info includes life dates, active dates, see also references, affiliated collections, exhibition history, citations, nationality, name variations, place of birth and death.  Not an authority, doesn’t follow CPF rules, but good resource for photographer names, esp. relatively obscure ones.</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3"/>
          <p:cNvSpPr>
            <a:spLocks noGrp="1" noChangeArrowheads="1"/>
          </p:cNvSpPr>
          <p:nvPr>
            <p:ph type="dt" sz="quarter" idx="1"/>
          </p:nvPr>
        </p:nvSpPr>
        <p:spPr>
          <a:noFill/>
        </p:spPr>
        <p:txBody>
          <a:bodyPr/>
          <a:lstStyle/>
          <a:p>
            <a:r>
              <a:rPr lang="en-US" smtClean="0"/>
              <a:t>Fall 2010</a:t>
            </a:r>
          </a:p>
        </p:txBody>
      </p:sp>
      <p:sp>
        <p:nvSpPr>
          <p:cNvPr id="228355" name="Rectangle 6"/>
          <p:cNvSpPr>
            <a:spLocks noGrp="1" noChangeArrowheads="1"/>
          </p:cNvSpPr>
          <p:nvPr>
            <p:ph type="ftr" sz="quarter" idx="4"/>
          </p:nvPr>
        </p:nvSpPr>
        <p:spPr>
          <a:noFill/>
        </p:spPr>
        <p:txBody>
          <a:bodyPr/>
          <a:lstStyle/>
          <a:p>
            <a:r>
              <a:rPr lang="en-US" smtClean="0"/>
              <a:t>Society of American Archivists</a:t>
            </a:r>
          </a:p>
        </p:txBody>
      </p:sp>
      <p:sp>
        <p:nvSpPr>
          <p:cNvPr id="228356" name="Rectangle 7"/>
          <p:cNvSpPr>
            <a:spLocks noGrp="1" noChangeArrowheads="1"/>
          </p:cNvSpPr>
          <p:nvPr>
            <p:ph type="sldNum" sz="quarter" idx="5"/>
          </p:nvPr>
        </p:nvSpPr>
        <p:spPr>
          <a:noFill/>
        </p:spPr>
        <p:txBody>
          <a:bodyPr/>
          <a:lstStyle/>
          <a:p>
            <a:fld id="{9756CA04-E184-4B62-B068-F22EE84EC2F3}" type="slidenum">
              <a:rPr lang="en-US" smtClean="0"/>
              <a:pPr/>
              <a:t>67</a:t>
            </a:fld>
            <a:endParaRPr lang="en-US" smtClean="0"/>
          </a:p>
        </p:txBody>
      </p:sp>
      <p:sp>
        <p:nvSpPr>
          <p:cNvPr id="228357" name="Rectangle 1026"/>
          <p:cNvSpPr>
            <a:spLocks noGrp="1" noRot="1" noChangeAspect="1" noChangeArrowheads="1" noTextEdit="1"/>
          </p:cNvSpPr>
          <p:nvPr>
            <p:ph type="sldImg"/>
          </p:nvPr>
        </p:nvSpPr>
        <p:spPr>
          <a:ln/>
        </p:spPr>
      </p:sp>
      <p:sp>
        <p:nvSpPr>
          <p:cNvPr id="228358" name="Rectangle 1027"/>
          <p:cNvSpPr>
            <a:spLocks noGrp="1" noChangeArrowheads="1"/>
          </p:cNvSpPr>
          <p:nvPr>
            <p:ph type="body" idx="1"/>
          </p:nvPr>
        </p:nvSpPr>
        <p:spPr>
          <a:noFill/>
          <a:ln/>
        </p:spPr>
        <p:txBody>
          <a:bodyPr/>
          <a:lstStyle/>
          <a:p>
            <a:pPr eaLnBrk="1" hangingPunct="1"/>
            <a:r>
              <a:rPr lang="en-US" dirty="0" smtClean="0"/>
              <a:t>[</a:t>
            </a:r>
            <a:r>
              <a:rPr lang="en-US" b="1" dirty="0" smtClean="0"/>
              <a:t>Meta</a:t>
            </a:r>
            <a:r>
              <a:rPr lang="en-US" dirty="0" smtClean="0"/>
              <a:t>, general view, Italy], LOT 13434, no. 116, [between ca. 1890 and ca. 1900], ppmsc06544, LC P&amp;P, </a:t>
            </a:r>
            <a:r>
              <a:rPr lang="en-US" dirty="0" err="1" smtClean="0"/>
              <a:t>photochrom</a:t>
            </a:r>
            <a:r>
              <a:rPr lang="en-US" dirty="0" smtClean="0"/>
              <a:t>, part of Views of architecture and other sites in Italy.</a:t>
            </a:r>
            <a:br>
              <a:rPr lang="en-US" dirty="0" smtClean="0"/>
            </a:br>
            <a:endParaRPr lang="en-US" dirty="0" smtClean="0"/>
          </a:p>
          <a:p>
            <a:pPr eaLnBrk="1" hangingPunct="1"/>
            <a:r>
              <a:rPr lang="en-US" dirty="0" smtClean="0"/>
              <a:t>NISO’s (National Information Standards Organization) Understanding Metadata, 2004, www.niso.org</a:t>
            </a:r>
          </a:p>
          <a:p>
            <a:pPr eaLnBrk="1" hangingPunct="1"/>
            <a:r>
              <a:rPr lang="en-US" dirty="0" smtClean="0"/>
              <a:t>ADD IN MORE METADATA STANDARDS?</a:t>
            </a:r>
          </a:p>
          <a:p>
            <a:pPr eaLnBrk="1" hangingPunct="1"/>
            <a:r>
              <a:rPr lang="en-US" dirty="0" smtClean="0"/>
              <a:t>Descriptive: ID &amp; Discovery (Title, creator, subj.)</a:t>
            </a:r>
          </a:p>
          <a:p>
            <a:pPr eaLnBrk="1" hangingPunct="1"/>
            <a:r>
              <a:rPr lang="en-US" dirty="0" smtClean="0"/>
              <a:t>Structural: structure supporting use of compound objects like albums, page turning</a:t>
            </a:r>
          </a:p>
          <a:p>
            <a:pPr eaLnBrk="1" hangingPunct="1"/>
            <a:r>
              <a:rPr lang="en-US" dirty="0" smtClean="0"/>
              <a:t>Administrative: use, management, encoding with subsets:</a:t>
            </a:r>
          </a:p>
          <a:p>
            <a:pPr lvl="1" eaLnBrk="1" hangingPunct="1"/>
            <a:r>
              <a:rPr lang="en-US" dirty="0" smtClean="0"/>
              <a:t>Technical: physical characteristics=creation, storage, formats of dig obj.</a:t>
            </a:r>
          </a:p>
          <a:p>
            <a:pPr lvl="1" eaLnBrk="1" hangingPunct="1"/>
            <a:r>
              <a:rPr lang="en-US" dirty="0" smtClean="0"/>
              <a:t>Rights: intellectual property rights</a:t>
            </a:r>
          </a:p>
          <a:p>
            <a:pPr lvl="1" eaLnBrk="1" hangingPunct="1"/>
            <a:r>
              <a:rPr lang="en-US" dirty="0" smtClean="0"/>
              <a:t>Preservation: provenance &amp; management of resource</a:t>
            </a:r>
          </a:p>
          <a:p>
            <a:pPr eaLnBrk="1" hangingPunct="1"/>
            <a:r>
              <a:rPr lang="en-US" dirty="0" smtClean="0"/>
              <a:t>PREMIS: Preservation Metadata Implementation Strategy</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dt" sz="quarter" idx="1"/>
          </p:nvPr>
        </p:nvSpPr>
        <p:spPr>
          <a:noFill/>
        </p:spPr>
        <p:txBody>
          <a:bodyPr/>
          <a:lstStyle/>
          <a:p>
            <a:r>
              <a:rPr lang="en-US" smtClean="0"/>
              <a:t>Fall 2010</a:t>
            </a:r>
          </a:p>
        </p:txBody>
      </p:sp>
      <p:sp>
        <p:nvSpPr>
          <p:cNvPr id="229379" name="Rectangle 6"/>
          <p:cNvSpPr>
            <a:spLocks noGrp="1" noChangeArrowheads="1"/>
          </p:cNvSpPr>
          <p:nvPr>
            <p:ph type="ftr" sz="quarter" idx="4"/>
          </p:nvPr>
        </p:nvSpPr>
        <p:spPr>
          <a:noFill/>
        </p:spPr>
        <p:txBody>
          <a:bodyPr/>
          <a:lstStyle/>
          <a:p>
            <a:r>
              <a:rPr lang="en-US" smtClean="0"/>
              <a:t>Society of American Archivists</a:t>
            </a:r>
          </a:p>
        </p:txBody>
      </p:sp>
      <p:sp>
        <p:nvSpPr>
          <p:cNvPr id="229380" name="Rectangle 7"/>
          <p:cNvSpPr>
            <a:spLocks noGrp="1" noChangeArrowheads="1"/>
          </p:cNvSpPr>
          <p:nvPr>
            <p:ph type="sldNum" sz="quarter" idx="5"/>
          </p:nvPr>
        </p:nvSpPr>
        <p:spPr>
          <a:noFill/>
        </p:spPr>
        <p:txBody>
          <a:bodyPr/>
          <a:lstStyle/>
          <a:p>
            <a:fld id="{DA1F00E4-CC66-4D73-B73D-C49970EAC74E}" type="slidenum">
              <a:rPr lang="en-US" smtClean="0"/>
              <a:pPr/>
              <a:t>68</a:t>
            </a:fld>
            <a:endParaRPr lang="en-US" smtClean="0"/>
          </a:p>
        </p:txBody>
      </p:sp>
      <p:sp>
        <p:nvSpPr>
          <p:cNvPr id="229381" name="Rectangle 1026"/>
          <p:cNvSpPr>
            <a:spLocks noGrp="1" noRot="1" noChangeAspect="1" noChangeArrowheads="1" noTextEdit="1"/>
          </p:cNvSpPr>
          <p:nvPr>
            <p:ph type="sldImg"/>
          </p:nvPr>
        </p:nvSpPr>
        <p:spPr>
          <a:ln/>
        </p:spPr>
      </p:sp>
      <p:sp>
        <p:nvSpPr>
          <p:cNvPr id="229382" name="Rectangle 1027"/>
          <p:cNvSpPr>
            <a:spLocks noGrp="1" noChangeArrowheads="1"/>
          </p:cNvSpPr>
          <p:nvPr>
            <p:ph type="body" idx="1"/>
          </p:nvPr>
        </p:nvSpPr>
        <p:spPr>
          <a:noFill/>
          <a:ln/>
        </p:spPr>
        <p:txBody>
          <a:bodyPr/>
          <a:lstStyle/>
          <a:p>
            <a:pPr eaLnBrk="1" hangingPunct="1"/>
            <a:r>
              <a:rPr lang="en-US" smtClean="0"/>
              <a:t>SAA Glossary: Digital photo is “An image produced using a digital camera and stored as an electronic file.”  </a:t>
            </a:r>
          </a:p>
          <a:p>
            <a:pPr eaLnBrk="1" hangingPunct="1"/>
            <a:r>
              <a:rPr lang="en-US" smtClean="0"/>
              <a:t>2-D, visual content, scanned and born digital</a:t>
            </a:r>
          </a:p>
          <a:p>
            <a:pPr eaLnBrk="1" hangingPunct="1"/>
            <a:r>
              <a:rPr lang="en-US" smtClean="0"/>
              <a:t>Technical Metadata for Digital Still Images</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3"/>
          <p:cNvSpPr>
            <a:spLocks noGrp="1" noChangeArrowheads="1"/>
          </p:cNvSpPr>
          <p:nvPr>
            <p:ph type="dt" sz="quarter" idx="1"/>
          </p:nvPr>
        </p:nvSpPr>
        <p:spPr>
          <a:noFill/>
        </p:spPr>
        <p:txBody>
          <a:bodyPr/>
          <a:lstStyle/>
          <a:p>
            <a:r>
              <a:rPr lang="en-US" smtClean="0"/>
              <a:t>Fall 2010</a:t>
            </a:r>
          </a:p>
        </p:txBody>
      </p:sp>
      <p:sp>
        <p:nvSpPr>
          <p:cNvPr id="230403" name="Rectangle 6"/>
          <p:cNvSpPr>
            <a:spLocks noGrp="1" noChangeArrowheads="1"/>
          </p:cNvSpPr>
          <p:nvPr>
            <p:ph type="ftr" sz="quarter" idx="4"/>
          </p:nvPr>
        </p:nvSpPr>
        <p:spPr>
          <a:noFill/>
        </p:spPr>
        <p:txBody>
          <a:bodyPr/>
          <a:lstStyle/>
          <a:p>
            <a:r>
              <a:rPr lang="en-US" smtClean="0"/>
              <a:t>Society of American Archivists</a:t>
            </a:r>
          </a:p>
        </p:txBody>
      </p:sp>
      <p:sp>
        <p:nvSpPr>
          <p:cNvPr id="230404" name="Rectangle 7"/>
          <p:cNvSpPr>
            <a:spLocks noGrp="1" noChangeArrowheads="1"/>
          </p:cNvSpPr>
          <p:nvPr>
            <p:ph type="sldNum" sz="quarter" idx="5"/>
          </p:nvPr>
        </p:nvSpPr>
        <p:spPr>
          <a:noFill/>
        </p:spPr>
        <p:txBody>
          <a:bodyPr/>
          <a:lstStyle/>
          <a:p>
            <a:fld id="{198FDEDC-D334-4DF0-842C-4D62EC10E69C}" type="slidenum">
              <a:rPr lang="en-US" smtClean="0"/>
              <a:pPr/>
              <a:t>69</a:t>
            </a:fld>
            <a:endParaRPr lang="en-US" smtClean="0"/>
          </a:p>
        </p:txBody>
      </p:sp>
      <p:sp>
        <p:nvSpPr>
          <p:cNvPr id="230405" name="Rectangle 2"/>
          <p:cNvSpPr>
            <a:spLocks noGrp="1" noRot="1" noChangeAspect="1" noChangeArrowheads="1" noTextEdit="1"/>
          </p:cNvSpPr>
          <p:nvPr>
            <p:ph type="sldImg"/>
          </p:nvPr>
        </p:nvSpPr>
        <p:spPr>
          <a:ln/>
        </p:spPr>
      </p:sp>
      <p:sp>
        <p:nvSpPr>
          <p:cNvPr id="230406" name="Rectangle 3"/>
          <p:cNvSpPr>
            <a:spLocks noGrp="1" noChangeArrowheads="1"/>
          </p:cNvSpPr>
          <p:nvPr>
            <p:ph type="body" idx="1"/>
          </p:nvPr>
        </p:nvSpPr>
        <p:spPr>
          <a:noFill/>
          <a:ln/>
        </p:spPr>
        <p:txBody>
          <a:bodyPr/>
          <a:lstStyle/>
          <a:p>
            <a:pPr eaLnBrk="1" hangingPunct="1"/>
            <a:r>
              <a:rPr lang="en-US" smtClean="0"/>
              <a:t>Wells Cathedral: Stairway to Chapter House, PH – Evans (F.), no. 12 (B Size), LC-USZ62-41655, platinum print, 1902, by Frederick H. Evans, cph 3a41981.</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p:cNvSpPr>
            <a:spLocks noGrp="1" noChangeArrowheads="1"/>
          </p:cNvSpPr>
          <p:nvPr>
            <p:ph type="dt" sz="quarter" idx="1"/>
          </p:nvPr>
        </p:nvSpPr>
        <p:spPr>
          <a:noFill/>
        </p:spPr>
        <p:txBody>
          <a:bodyPr/>
          <a:lstStyle/>
          <a:p>
            <a:r>
              <a:rPr lang="en-US" smtClean="0"/>
              <a:t>Fall 2010</a:t>
            </a:r>
          </a:p>
        </p:txBody>
      </p:sp>
      <p:sp>
        <p:nvSpPr>
          <p:cNvPr id="150531" name="Rectangle 6"/>
          <p:cNvSpPr>
            <a:spLocks noGrp="1" noChangeArrowheads="1"/>
          </p:cNvSpPr>
          <p:nvPr>
            <p:ph type="ftr" sz="quarter" idx="4"/>
          </p:nvPr>
        </p:nvSpPr>
        <p:spPr>
          <a:noFill/>
        </p:spPr>
        <p:txBody>
          <a:bodyPr/>
          <a:lstStyle/>
          <a:p>
            <a:r>
              <a:rPr lang="en-US" smtClean="0"/>
              <a:t>Society of American Archivists</a:t>
            </a:r>
          </a:p>
        </p:txBody>
      </p:sp>
      <p:sp>
        <p:nvSpPr>
          <p:cNvPr id="150532" name="Rectangle 7"/>
          <p:cNvSpPr>
            <a:spLocks noGrp="1" noChangeArrowheads="1"/>
          </p:cNvSpPr>
          <p:nvPr>
            <p:ph type="sldNum" sz="quarter" idx="5"/>
          </p:nvPr>
        </p:nvSpPr>
        <p:spPr>
          <a:noFill/>
        </p:spPr>
        <p:txBody>
          <a:bodyPr/>
          <a:lstStyle/>
          <a:p>
            <a:fld id="{8FA4F24C-0C3B-485E-A583-427AA1EFB5C3}" type="slidenum">
              <a:rPr lang="en-US" smtClean="0"/>
              <a:pPr/>
              <a:t>7</a:t>
            </a:fld>
            <a:endParaRPr lang="en-US" smtClean="0"/>
          </a:p>
        </p:txBody>
      </p:sp>
      <p:sp>
        <p:nvSpPr>
          <p:cNvPr id="150533" name="Rectangle 2"/>
          <p:cNvSpPr>
            <a:spLocks noGrp="1" noRot="1" noChangeAspect="1" noChangeArrowheads="1" noTextEdit="1"/>
          </p:cNvSpPr>
          <p:nvPr>
            <p:ph type="sldImg"/>
          </p:nvPr>
        </p:nvSpPr>
        <p:spPr>
          <a:ln/>
        </p:spPr>
      </p:sp>
      <p:sp>
        <p:nvSpPr>
          <p:cNvPr id="150534" name="Rectangle 3"/>
          <p:cNvSpPr>
            <a:spLocks noGrp="1" noChangeArrowheads="1"/>
          </p:cNvSpPr>
          <p:nvPr>
            <p:ph type="body" idx="1"/>
          </p:nvPr>
        </p:nvSpPr>
        <p:spPr>
          <a:noFill/>
          <a:ln/>
        </p:spPr>
        <p:txBody>
          <a:bodyPr/>
          <a:lstStyle/>
          <a:p>
            <a:pPr eaLnBrk="1" hangingPunct="1"/>
            <a:r>
              <a:rPr lang="en-US" smtClean="0"/>
              <a:t>Record Group 7951, photo number 1784</a:t>
            </a:r>
          </a:p>
          <a:p>
            <a:pPr eaLnBrk="1" hangingPunct="1"/>
            <a:r>
              <a:rPr lang="en-US" smtClean="0"/>
              <a:t>LC, P&amp;P, acc. year, 1</a:t>
            </a:r>
            <a:r>
              <a:rPr lang="en-US" baseline="30000" smtClean="0"/>
              <a:t>st</a:t>
            </a:r>
            <a:r>
              <a:rPr lang="en-US" smtClean="0"/>
              <a:t> accession, 1</a:t>
            </a:r>
            <a:r>
              <a:rPr lang="en-US" baseline="30000" smtClean="0"/>
              <a:t>st</a:t>
            </a:r>
            <a:r>
              <a:rPr lang="en-US" smtClean="0"/>
              <a:t> item</a:t>
            </a:r>
          </a:p>
          <a:p>
            <a:pPr eaLnBrk="1" hangingPunct="1"/>
            <a:r>
              <a:rPr lang="en-US" smtClean="0"/>
              <a:t>Photo unit, 7</a:t>
            </a:r>
            <a:r>
              <a:rPr lang="en-US" baseline="30000" smtClean="0"/>
              <a:t>th</a:t>
            </a:r>
            <a:r>
              <a:rPr lang="en-US" smtClean="0"/>
              <a:t> group, 21</a:t>
            </a:r>
            <a:r>
              <a:rPr lang="en-US" baseline="30000" smtClean="0"/>
              <a:t>st</a:t>
            </a:r>
            <a:r>
              <a:rPr lang="en-US" smtClean="0"/>
              <a:t> series, 1</a:t>
            </a:r>
            <a:r>
              <a:rPr lang="en-US" baseline="30000" smtClean="0"/>
              <a:t>st</a:t>
            </a:r>
            <a:r>
              <a:rPr lang="en-US" smtClean="0"/>
              <a:t> item</a:t>
            </a:r>
          </a:p>
          <a:p>
            <a:pPr eaLnBrk="1" hangingPunct="1"/>
            <a:r>
              <a:rPr lang="en-US" smtClean="0"/>
              <a:t>81</a:t>
            </a:r>
            <a:r>
              <a:rPr lang="en-US" baseline="30000" smtClean="0"/>
              <a:t>st</a:t>
            </a:r>
            <a:r>
              <a:rPr lang="en-US" smtClean="0"/>
              <a:t> acq., 15</a:t>
            </a:r>
            <a:r>
              <a:rPr lang="en-US" baseline="30000" smtClean="0"/>
              <a:t>th</a:t>
            </a:r>
            <a:r>
              <a:rPr lang="en-US" smtClean="0"/>
              <a:t> item, glass plate</a:t>
            </a:r>
          </a:p>
          <a:p>
            <a:pPr eaLnBrk="1" hangingPunct="1"/>
            <a:r>
              <a:rPr lang="en-US" smtClean="0"/>
              <a:t>[Z Historical Society], 42</a:t>
            </a:r>
            <a:r>
              <a:rPr lang="en-US" baseline="30000" smtClean="0"/>
              <a:t>nd</a:t>
            </a:r>
            <a:r>
              <a:rPr lang="en-US" smtClean="0"/>
              <a:t> acq., no item number</a:t>
            </a:r>
          </a:p>
          <a:p>
            <a:pPr eaLnBrk="1" hangingPunct="1"/>
            <a:r>
              <a:rPr lang="en-US" smtClean="0"/>
              <a:t>Value of progressive accession numbering in hierarchical system (for example, implement when items are removed from their box)</a:t>
            </a:r>
          </a:p>
          <a:p>
            <a:pPr eaLnBrk="1" hangingPunct="1"/>
            <a:endParaRPr lang="en-US" smtClean="0"/>
          </a:p>
          <a:p>
            <a:pPr eaLnBrk="1" hangingPunct="1"/>
            <a:r>
              <a:rPr lang="en-US" smtClean="0"/>
              <a:t>If time, allow for 5 minute discussion among groups of 2 or 3 participants, sharing information about the accessioning system they use.  Possibly provide time for participants to record an example of their numbering scheme on the white board (or on large sheets)?</a:t>
            </a:r>
          </a:p>
          <a:p>
            <a:pPr eaLnBrk="1" hangingPunct="1"/>
            <a:endParaRPr lang="en-US" smtClean="0"/>
          </a:p>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p:cNvSpPr>
          <p:nvPr>
            <p:ph type="sldImg"/>
          </p:nvPr>
        </p:nvSpPr>
        <p:spPr>
          <a:ln/>
        </p:spPr>
      </p:sp>
      <p:sp>
        <p:nvSpPr>
          <p:cNvPr id="190467" name="Notes Placeholder 2"/>
          <p:cNvSpPr>
            <a:spLocks noGrp="1"/>
          </p:cNvSpPr>
          <p:nvPr>
            <p:ph type="body" idx="1"/>
          </p:nvPr>
        </p:nvSpPr>
        <p:spPr>
          <a:noFill/>
          <a:ln/>
        </p:spPr>
        <p:txBody>
          <a:bodyPr/>
          <a:lstStyle/>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r>
              <a:rPr lang="en-GB" smtClean="0">
                <a:latin typeface="Arial" charset="0"/>
                <a:ea typeface="ＭＳ Ｐゴシック" pitchFamily="34" charset="-128"/>
                <a:cs typeface="Arial" charset="0"/>
              </a:rPr>
              <a:t>Integral part of managing photo archives</a:t>
            </a:r>
          </a:p>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r>
              <a:rPr lang="en-GB" smtClean="0">
                <a:latin typeface="Arial" charset="0"/>
                <a:ea typeface="ＭＳ Ｐゴシック" pitchFamily="34" charset="-128"/>
                <a:cs typeface="Arial" charset="0"/>
              </a:rPr>
              <a:t>Copying: most general and least precise  It’s t</a:t>
            </a:r>
            <a:r>
              <a:rPr lang="en-US" smtClean="0">
                <a:latin typeface="Arial" charset="0"/>
                <a:ea typeface="ＭＳ Ｐゴシック" pitchFamily="34" charset="-128"/>
                <a:cs typeface="Arial" charset="0"/>
              </a:rPr>
              <a:t>he</a:t>
            </a:r>
            <a:r>
              <a:rPr lang="en-GB" smtClean="0">
                <a:latin typeface="Arial" charset="0"/>
                <a:ea typeface="ＭＳ Ｐゴシック" pitchFamily="34" charset="-128"/>
                <a:cs typeface="Arial" charset="0"/>
              </a:rPr>
              <a:t> umbrella term</a:t>
            </a:r>
          </a:p>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r>
              <a:rPr lang="en-GB" smtClean="0">
                <a:latin typeface="Arial" charset="0"/>
                <a:ea typeface="ＭＳ Ｐゴシック" pitchFamily="34" charset="-128"/>
                <a:cs typeface="Arial" charset="0"/>
              </a:rPr>
              <a:t>Duplication: new version in same media  as  close to original as possible  but not exact </a:t>
            </a:r>
          </a:p>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r>
              <a:rPr lang="en-GB" smtClean="0">
                <a:latin typeface="Arial" charset="0"/>
                <a:ea typeface="ＭＳ Ｐゴシック" pitchFamily="34" charset="-128"/>
                <a:cs typeface="Arial" charset="0"/>
              </a:rPr>
              <a:t>Reformatting: preserve to a different format dissimilar media  such as print to microfilm or digitizing</a:t>
            </a:r>
          </a:p>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endParaRPr lang="en-GB" smtClean="0">
              <a:latin typeface="Arial" charset="0"/>
              <a:ea typeface="ＭＳ Ｐゴシック" pitchFamily="34" charset="-128"/>
              <a:cs typeface="Arial" charset="0"/>
            </a:endParaRPr>
          </a:p>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r>
              <a:rPr lang="en-GB" smtClean="0">
                <a:latin typeface="Arial" charset="0"/>
                <a:ea typeface="ＭＳ Ｐゴシック" pitchFamily="34" charset="-128"/>
                <a:cs typeface="Arial" charset="0"/>
              </a:rPr>
              <a:t>REASONS FOR COPYING (open up for comments)</a:t>
            </a:r>
          </a:p>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endParaRPr lang="en-GB" smtClean="0">
              <a:latin typeface="Arial" charset="0"/>
              <a:ea typeface="ＭＳ Ｐゴシック" pitchFamily="34" charset="-128"/>
              <a:cs typeface="Arial" charset="0"/>
            </a:endParaRPr>
          </a:p>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r>
              <a:rPr lang="en-US" smtClean="0">
                <a:latin typeface="Arial" charset="0"/>
                <a:ea typeface="ＭＳ Ｐゴシック" pitchFamily="34" charset="-128"/>
                <a:cs typeface="Arial" charset="0"/>
              </a:rPr>
              <a:t>I</a:t>
            </a:r>
            <a:r>
              <a:rPr lang="en-GB" smtClean="0">
                <a:latin typeface="Arial" charset="0"/>
                <a:ea typeface="ＭＳ Ｐゴシック" pitchFamily="34" charset="-128"/>
                <a:cs typeface="Arial" charset="0"/>
              </a:rPr>
              <a:t>ncrease access</a:t>
            </a:r>
          </a:p>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r>
              <a:rPr lang="en-US" smtClean="0">
                <a:latin typeface="Arial" charset="0"/>
                <a:ea typeface="ＭＳ Ｐゴシック" pitchFamily="34" charset="-128"/>
                <a:cs typeface="Arial" charset="0"/>
              </a:rPr>
              <a:t>R</a:t>
            </a:r>
            <a:r>
              <a:rPr lang="en-GB" smtClean="0">
                <a:latin typeface="Arial" charset="0"/>
                <a:ea typeface="ＭＳ Ｐゴシック" pitchFamily="34" charset="-128"/>
                <a:cs typeface="Arial" charset="0"/>
              </a:rPr>
              <a:t>educe handling</a:t>
            </a:r>
          </a:p>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r>
              <a:rPr lang="en-US" smtClean="0">
                <a:latin typeface="Arial" charset="0"/>
                <a:ea typeface="ＭＳ Ｐゴシック" pitchFamily="34" charset="-128"/>
                <a:cs typeface="Arial" charset="0"/>
              </a:rPr>
              <a:t>P</a:t>
            </a:r>
            <a:r>
              <a:rPr lang="en-GB" smtClean="0">
                <a:latin typeface="Arial" charset="0"/>
                <a:ea typeface="ＭＳ Ｐゴシック" pitchFamily="34" charset="-128"/>
                <a:cs typeface="Arial" charset="0"/>
              </a:rPr>
              <a:t>reserved deteriorted image</a:t>
            </a:r>
          </a:p>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r>
              <a:rPr lang="en-GB" smtClean="0">
                <a:latin typeface="Arial" charset="0"/>
                <a:ea typeface="ＭＳ Ｐゴシック" pitchFamily="34" charset="-128"/>
                <a:cs typeface="Arial" charset="0"/>
              </a:rPr>
              <a:t>Outreach</a:t>
            </a:r>
          </a:p>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r>
              <a:rPr lang="en-GB" smtClean="0">
                <a:latin typeface="Arial" charset="0"/>
                <a:ea typeface="ＭＳ Ｐゴシック" pitchFamily="34" charset="-128"/>
                <a:cs typeface="Arial" charset="0"/>
              </a:rPr>
              <a:t>Create surrogates</a:t>
            </a:r>
          </a:p>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r>
              <a:rPr lang="en-GB" smtClean="0">
                <a:latin typeface="Arial" charset="0"/>
                <a:ea typeface="ＭＳ Ｐゴシック" pitchFamily="34" charset="-128"/>
                <a:cs typeface="Arial" charset="0"/>
              </a:rPr>
              <a:t>Document condition</a:t>
            </a:r>
          </a:p>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r>
              <a:rPr lang="en-US" smtClean="0">
                <a:latin typeface="Arial" charset="0"/>
                <a:ea typeface="ＭＳ Ｐゴシック" pitchFamily="34" charset="-128"/>
                <a:cs typeface="Arial" charset="0"/>
              </a:rPr>
              <a:t>S</a:t>
            </a:r>
            <a:r>
              <a:rPr lang="en-GB" smtClean="0">
                <a:latin typeface="Arial" charset="0"/>
                <a:ea typeface="ＭＳ Ｐゴシック" pitchFamily="34" charset="-128"/>
                <a:cs typeface="Arial" charset="0"/>
              </a:rPr>
              <a:t>ecurity </a:t>
            </a:r>
          </a:p>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r>
              <a:rPr lang="en-GB" smtClean="0">
                <a:latin typeface="Arial" charset="0"/>
                <a:ea typeface="ＭＳ Ｐゴシック" pitchFamily="34" charset="-128"/>
                <a:cs typeface="Arial" charset="0"/>
              </a:rPr>
              <a:t>Provide offsite study</a:t>
            </a:r>
          </a:p>
          <a:p>
            <a:pPr>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endParaRPr lang="en-US" smtClean="0">
              <a:ea typeface="ＭＳ Ｐゴシック" pitchFamily="34" charset="-128"/>
            </a:endParaRPr>
          </a:p>
        </p:txBody>
      </p:sp>
      <p:sp>
        <p:nvSpPr>
          <p:cNvPr id="190468" name="Date Placeholder 3"/>
          <p:cNvSpPr>
            <a:spLocks noGrp="1"/>
          </p:cNvSpPr>
          <p:nvPr>
            <p:ph type="dt" sz="quarter" idx="1"/>
          </p:nvPr>
        </p:nvSpPr>
        <p:spPr>
          <a:noFill/>
        </p:spPr>
        <p:txBody>
          <a:bodyPr/>
          <a:lstStyle/>
          <a:p>
            <a:r>
              <a:rPr lang="en-US" smtClean="0"/>
              <a:t>Fall 2010</a:t>
            </a:r>
            <a:endParaRPr lang="en-US"/>
          </a:p>
        </p:txBody>
      </p:sp>
      <p:sp>
        <p:nvSpPr>
          <p:cNvPr id="190469" name="Footer Placeholder 4"/>
          <p:cNvSpPr>
            <a:spLocks noGrp="1"/>
          </p:cNvSpPr>
          <p:nvPr>
            <p:ph type="ftr" sz="quarter" idx="4"/>
          </p:nvPr>
        </p:nvSpPr>
        <p:spPr>
          <a:noFill/>
        </p:spPr>
        <p:txBody>
          <a:bodyPr/>
          <a:lstStyle/>
          <a:p>
            <a:r>
              <a:rPr lang="en-US"/>
              <a:t>Society of American Archivists</a:t>
            </a:r>
          </a:p>
        </p:txBody>
      </p:sp>
      <p:sp>
        <p:nvSpPr>
          <p:cNvPr id="6" name="Slide Number Placeholder 5"/>
          <p:cNvSpPr>
            <a:spLocks noGrp="1"/>
          </p:cNvSpPr>
          <p:nvPr>
            <p:ph type="sldNum" sz="quarter" idx="5"/>
          </p:nvPr>
        </p:nvSpPr>
        <p:spPr/>
        <p:txBody>
          <a:bodyPr/>
          <a:lstStyle/>
          <a:p>
            <a:fld id="{BC66B65B-C8CC-46D1-8C88-CE3A769CF638}" type="slidenum">
              <a:rPr lang="en-US"/>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p:cNvSpPr>
          <p:nvPr>
            <p:ph type="sldImg"/>
          </p:nvPr>
        </p:nvSpPr>
        <p:spPr>
          <a:ln/>
        </p:spPr>
      </p:sp>
      <p:sp>
        <p:nvSpPr>
          <p:cNvPr id="192515" name="Notes Placeholder 2"/>
          <p:cNvSpPr>
            <a:spLocks noGrp="1"/>
          </p:cNvSpPr>
          <p:nvPr>
            <p:ph type="body" idx="1"/>
          </p:nvPr>
        </p:nvSpPr>
        <p:spPr>
          <a:noFill/>
          <a:ln/>
        </p:spPr>
        <p:txBody>
          <a:bodyPr/>
          <a:lstStyle/>
          <a:p>
            <a:r>
              <a:rPr lang="en-US" smtClean="0">
                <a:ea typeface="ＭＳ Ｐゴシック" pitchFamily="34" charset="-128"/>
              </a:rPr>
              <a:t>Meaning photogrpaphs as the copy  Vs the original </a:t>
            </a:r>
          </a:p>
          <a:p>
            <a:endParaRPr lang="en-US" smtClean="0">
              <a:ea typeface="ＭＳ Ｐゴシック" pitchFamily="34" charset="-128"/>
            </a:endParaRPr>
          </a:p>
          <a:p>
            <a:r>
              <a:rPr lang="en-US" smtClean="0">
                <a:ea typeface="ＭＳ Ｐゴシック" pitchFamily="34" charset="-128"/>
              </a:rPr>
              <a:t>Preservation masters – LC still uses but less and less  (chicago albumen works – for instance)</a:t>
            </a:r>
          </a:p>
          <a:p>
            <a:r>
              <a:rPr lang="en-US" smtClean="0">
                <a:ea typeface="ＭＳ Ｐゴシック" pitchFamily="34" charset="-128"/>
              </a:rPr>
              <a:t>Becoming obsolete because of digital age</a:t>
            </a:r>
          </a:p>
          <a:p>
            <a:r>
              <a:rPr lang="en-US" smtClean="0">
                <a:ea typeface="ＭＳ Ｐゴシック" pitchFamily="34" charset="-128"/>
              </a:rPr>
              <a:t>However examples may be in your collection</a:t>
            </a:r>
          </a:p>
          <a:p>
            <a:r>
              <a:rPr lang="en-US" smtClean="0">
                <a:ea typeface="ＭＳ Ｐゴシック" pitchFamily="34" charset="-128"/>
              </a:rPr>
              <a:t>Concepts that applied to traditional photographic copying of collection material apply to digital medium</a:t>
            </a:r>
          </a:p>
          <a:p>
            <a:endParaRPr lang="en-US" smtClean="0">
              <a:ea typeface="ＭＳ Ｐゴシック" pitchFamily="34" charset="-128"/>
            </a:endParaRPr>
          </a:p>
          <a:p>
            <a:endParaRPr lang="en-US" smtClean="0">
              <a:ea typeface="ＭＳ Ｐゴシック" pitchFamily="34" charset="-128"/>
            </a:endParaRPr>
          </a:p>
          <a:p>
            <a:r>
              <a:rPr lang="en-US" smtClean="0">
                <a:ea typeface="ＭＳ Ｐゴシック" pitchFamily="34" charset="-128"/>
              </a:rPr>
              <a:t>VIEWING COPIES	</a:t>
            </a:r>
          </a:p>
          <a:p>
            <a:r>
              <a:rPr lang="en-US" smtClean="0">
                <a:ea typeface="ＭＳ Ｐゴシック" pitchFamily="34" charset="-128"/>
              </a:rPr>
              <a:t>Preservation strategy – reduces handling</a:t>
            </a:r>
          </a:p>
          <a:p>
            <a:r>
              <a:rPr lang="en-US" smtClean="0">
                <a:ea typeface="ＭＳ Ｐゴシック" pitchFamily="34" charset="-128"/>
              </a:rPr>
              <a:t>Possibly more stable than original </a:t>
            </a:r>
          </a:p>
          <a:p>
            <a:r>
              <a:rPr lang="en-US" smtClean="0">
                <a:ea typeface="ＭＳ Ｐゴシック" pitchFamily="34" charset="-128"/>
              </a:rPr>
              <a:t>Much of the initial cost is in the capture – relatively easy to copy from there.  E</a:t>
            </a:r>
          </a:p>
          <a:p>
            <a:endParaRPr lang="en-US" smtClean="0">
              <a:ea typeface="ＭＳ Ｐゴシック" pitchFamily="34" charset="-128"/>
            </a:endParaRPr>
          </a:p>
          <a:p>
            <a:r>
              <a:rPr lang="en-US" smtClean="0">
                <a:ea typeface="ＭＳ Ｐゴシック" pitchFamily="34" charset="-128"/>
              </a:rPr>
              <a:t>Each of the bottom 3 are options for copying – each have value and different appications uses.</a:t>
            </a:r>
          </a:p>
          <a:p>
            <a:endParaRPr lang="en-US" smtClean="0">
              <a:ea typeface="ＭＳ Ｐゴシック" pitchFamily="34" charset="-128"/>
            </a:endParaRPr>
          </a:p>
        </p:txBody>
      </p:sp>
      <p:sp>
        <p:nvSpPr>
          <p:cNvPr id="192516" name="Date Placeholder 3"/>
          <p:cNvSpPr>
            <a:spLocks noGrp="1"/>
          </p:cNvSpPr>
          <p:nvPr>
            <p:ph type="dt" sz="quarter" idx="1"/>
          </p:nvPr>
        </p:nvSpPr>
        <p:spPr>
          <a:noFill/>
        </p:spPr>
        <p:txBody>
          <a:bodyPr/>
          <a:lstStyle/>
          <a:p>
            <a:r>
              <a:rPr lang="en-US" smtClean="0"/>
              <a:t>Fall 2010</a:t>
            </a:r>
            <a:endParaRPr lang="en-US"/>
          </a:p>
        </p:txBody>
      </p:sp>
      <p:sp>
        <p:nvSpPr>
          <p:cNvPr id="192517" name="Footer Placeholder 4"/>
          <p:cNvSpPr>
            <a:spLocks noGrp="1"/>
          </p:cNvSpPr>
          <p:nvPr>
            <p:ph type="ftr" sz="quarter" idx="4"/>
          </p:nvPr>
        </p:nvSpPr>
        <p:spPr>
          <a:noFill/>
        </p:spPr>
        <p:txBody>
          <a:bodyPr/>
          <a:lstStyle/>
          <a:p>
            <a:r>
              <a:rPr lang="en-US"/>
              <a:t>Society of American Archivists</a:t>
            </a:r>
          </a:p>
        </p:txBody>
      </p:sp>
      <p:sp>
        <p:nvSpPr>
          <p:cNvPr id="6" name="Slide Number Placeholder 5"/>
          <p:cNvSpPr>
            <a:spLocks noGrp="1"/>
          </p:cNvSpPr>
          <p:nvPr>
            <p:ph type="sldNum" sz="quarter" idx="5"/>
          </p:nvPr>
        </p:nvSpPr>
        <p:spPr/>
        <p:txBody>
          <a:bodyPr/>
          <a:lstStyle/>
          <a:p>
            <a:fld id="{54127595-4692-4762-8D86-CD0CC7D80134}" type="slidenum">
              <a:rPr lang="en-US"/>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p:cNvSpPr>
          <p:nvPr>
            <p:ph type="sldImg"/>
          </p:nvPr>
        </p:nvSpPr>
        <p:spPr>
          <a:ln/>
        </p:spPr>
      </p:sp>
      <p:sp>
        <p:nvSpPr>
          <p:cNvPr id="194563" name="Notes Placeholder 2"/>
          <p:cNvSpPr>
            <a:spLocks noGrp="1"/>
          </p:cNvSpPr>
          <p:nvPr>
            <p:ph type="body" idx="1"/>
          </p:nvPr>
        </p:nvSpPr>
        <p:spPr>
          <a:noFill/>
          <a:ln/>
        </p:spPr>
        <p:txBody>
          <a:bodyPr/>
          <a:lstStyle/>
          <a:p>
            <a:r>
              <a:rPr lang="en-US" dirty="0" smtClean="0">
                <a:ea typeface="ＭＳ Ｐゴシック" pitchFamily="34" charset="-128"/>
              </a:rPr>
              <a:t>Think of your </a:t>
            </a:r>
            <a:r>
              <a:rPr lang="en-US" dirty="0" err="1" smtClean="0">
                <a:ea typeface="ＭＳ Ｐゴシック" pitchFamily="34" charset="-128"/>
              </a:rPr>
              <a:t>instituion’s</a:t>
            </a:r>
            <a:r>
              <a:rPr lang="en-US" dirty="0" smtClean="0">
                <a:ea typeface="ＭＳ Ｐゴシック" pitchFamily="34" charset="-128"/>
              </a:rPr>
              <a:t> policies – do you allow </a:t>
            </a:r>
            <a:r>
              <a:rPr lang="en-US" dirty="0" err="1" smtClean="0">
                <a:ea typeface="ＭＳ Ｐゴシック" pitchFamily="34" charset="-128"/>
              </a:rPr>
              <a:t>reseqarchers</a:t>
            </a:r>
            <a:r>
              <a:rPr lang="en-US" dirty="0" smtClean="0">
                <a:ea typeface="ＭＳ Ｐゴシック" pitchFamily="34" charset="-128"/>
              </a:rPr>
              <a:t> to use their own camera to copy, </a:t>
            </a:r>
          </a:p>
          <a:p>
            <a:r>
              <a:rPr lang="en-US" dirty="0" smtClean="0">
                <a:ea typeface="ＭＳ Ｐゴシック" pitchFamily="34" charset="-128"/>
              </a:rPr>
              <a:t>Photocopier</a:t>
            </a:r>
          </a:p>
          <a:p>
            <a:r>
              <a:rPr lang="en-US" dirty="0" smtClean="0">
                <a:ea typeface="ＭＳ Ｐゴシック" pitchFamily="34" charset="-128"/>
              </a:rPr>
              <a:t>You may have staff photographer to handle reproduction requests for patrons or publication</a:t>
            </a:r>
          </a:p>
          <a:p>
            <a:r>
              <a:rPr lang="en-US" dirty="0" smtClean="0">
                <a:ea typeface="ＭＳ Ｐゴシック" pitchFamily="34" charset="-128"/>
              </a:rPr>
              <a:t>Or the institution may contract out the work</a:t>
            </a:r>
          </a:p>
          <a:p>
            <a:r>
              <a:rPr lang="en-US" dirty="0" smtClean="0">
                <a:ea typeface="ＭＳ Ｐゴシック" pitchFamily="34" charset="-128"/>
              </a:rPr>
              <a:t>Commercial labs for larger projects</a:t>
            </a:r>
          </a:p>
          <a:p>
            <a:endParaRPr lang="en-US" dirty="0" smtClean="0">
              <a:ea typeface="ＭＳ Ｐゴシック" pitchFamily="34" charset="-128"/>
            </a:endParaRPr>
          </a:p>
        </p:txBody>
      </p:sp>
      <p:sp>
        <p:nvSpPr>
          <p:cNvPr id="194564" name="Date Placeholder 3"/>
          <p:cNvSpPr>
            <a:spLocks noGrp="1"/>
          </p:cNvSpPr>
          <p:nvPr>
            <p:ph type="dt" sz="quarter" idx="1"/>
          </p:nvPr>
        </p:nvSpPr>
        <p:spPr>
          <a:noFill/>
        </p:spPr>
        <p:txBody>
          <a:bodyPr/>
          <a:lstStyle/>
          <a:p>
            <a:r>
              <a:rPr lang="en-US" smtClean="0"/>
              <a:t>Fall 2010</a:t>
            </a:r>
            <a:endParaRPr lang="en-US"/>
          </a:p>
        </p:txBody>
      </p:sp>
      <p:sp>
        <p:nvSpPr>
          <p:cNvPr id="194565" name="Footer Placeholder 4"/>
          <p:cNvSpPr>
            <a:spLocks noGrp="1"/>
          </p:cNvSpPr>
          <p:nvPr>
            <p:ph type="ftr" sz="quarter" idx="4"/>
          </p:nvPr>
        </p:nvSpPr>
        <p:spPr>
          <a:noFill/>
        </p:spPr>
        <p:txBody>
          <a:bodyPr/>
          <a:lstStyle/>
          <a:p>
            <a:r>
              <a:rPr lang="en-US"/>
              <a:t>Society of American Archivists</a:t>
            </a:r>
          </a:p>
        </p:txBody>
      </p:sp>
      <p:sp>
        <p:nvSpPr>
          <p:cNvPr id="6" name="Slide Number Placeholder 5"/>
          <p:cNvSpPr>
            <a:spLocks noGrp="1"/>
          </p:cNvSpPr>
          <p:nvPr>
            <p:ph type="sldNum" sz="quarter" idx="5"/>
          </p:nvPr>
        </p:nvSpPr>
        <p:spPr/>
        <p:txBody>
          <a:bodyPr/>
          <a:lstStyle/>
          <a:p>
            <a:fld id="{F3A3FFC2-312E-4170-A3DB-DDDE54324600}" type="slidenum">
              <a:rPr lang="en-US"/>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p:cNvSpPr>
          <p:nvPr>
            <p:ph type="sldImg"/>
          </p:nvPr>
        </p:nvSpPr>
        <p:spPr>
          <a:ln/>
        </p:spPr>
      </p:sp>
      <p:sp>
        <p:nvSpPr>
          <p:cNvPr id="196611" name="Notes Placeholder 2"/>
          <p:cNvSpPr>
            <a:spLocks noGrp="1"/>
          </p:cNvSpPr>
          <p:nvPr>
            <p:ph type="body" idx="1"/>
          </p:nvPr>
        </p:nvSpPr>
        <p:spPr>
          <a:noFill/>
          <a:ln/>
        </p:spPr>
        <p:txBody>
          <a:bodyPr/>
          <a:lstStyle/>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r>
              <a:rPr lang="en-GB" smtClean="0">
                <a:latin typeface="Arial" charset="0"/>
                <a:ea typeface="ＭＳ Ｐゴシック" pitchFamily="34" charset="-128"/>
                <a:cs typeface="Arial" charset="0"/>
              </a:rPr>
              <a:t>Compare in-house, self-service and commercial photographic services</a:t>
            </a:r>
          </a:p>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r>
              <a:rPr lang="en-GB" smtClean="0">
                <a:latin typeface="Arial" charset="0"/>
                <a:ea typeface="ＭＳ Ｐゴシック" pitchFamily="34" charset="-128"/>
                <a:cs typeface="Arial" charset="0"/>
              </a:rPr>
              <a:t>Discuss copy practice in participant organizations</a:t>
            </a:r>
          </a:p>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endParaRPr lang="en-GB" smtClean="0">
              <a:latin typeface="Arial" charset="0"/>
              <a:ea typeface="ＭＳ Ｐゴシック" pitchFamily="34" charset="-128"/>
              <a:cs typeface="Arial" charset="0"/>
            </a:endParaRPr>
          </a:p>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r>
              <a:rPr lang="en-GB" smtClean="0">
                <a:latin typeface="Arial" charset="0"/>
                <a:ea typeface="ＭＳ Ｐゴシック" pitchFamily="34" charset="-128"/>
                <a:cs typeface="Arial" charset="0"/>
              </a:rPr>
              <a:t>Copyright beyong scope of this discussion but rights to reproduce should be taken into account </a:t>
            </a:r>
            <a:r>
              <a:rPr lang="en-US" smtClean="0">
                <a:latin typeface="Arial" charset="0"/>
                <a:ea typeface="ＭＳ Ｐゴシック" pitchFamily="34" charset="-128"/>
                <a:cs typeface="Arial" charset="0"/>
              </a:rPr>
              <a:t>–</a:t>
            </a:r>
            <a:r>
              <a:rPr lang="en-GB" smtClean="0">
                <a:latin typeface="Arial" charset="0"/>
                <a:ea typeface="ＭＳ Ｐゴシック" pitchFamily="34" charset="-128"/>
                <a:cs typeface="Arial" charset="0"/>
              </a:rPr>
              <a:t> does the instution have the right to copy</a:t>
            </a:r>
          </a:p>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r>
              <a:rPr lang="en-GB" smtClean="0">
                <a:latin typeface="Arial" charset="0"/>
                <a:ea typeface="ＭＳ Ｐゴシック" pitchFamily="34" charset="-128"/>
                <a:cs typeface="Arial" charset="0"/>
              </a:rPr>
              <a:t>Check with similar instituios/repositories for comparison.</a:t>
            </a:r>
          </a:p>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endParaRPr lang="en-GB" smtClean="0">
              <a:latin typeface="Arial" charset="0"/>
              <a:ea typeface="ＭＳ Ｐゴシック" pitchFamily="34" charset="-128"/>
              <a:cs typeface="Arial" charset="0"/>
            </a:endParaRPr>
          </a:p>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r>
              <a:rPr lang="en-GB" smtClean="0">
                <a:latin typeface="Arial" charset="0"/>
                <a:ea typeface="ＭＳ Ｐゴシック" pitchFamily="34" charset="-128"/>
                <a:cs typeface="Arial" charset="0"/>
              </a:rPr>
              <a:t>RISKS </a:t>
            </a:r>
            <a:r>
              <a:rPr lang="en-US" smtClean="0">
                <a:latin typeface="Arial" charset="0"/>
                <a:ea typeface="ＭＳ Ｐゴシック" pitchFamily="34" charset="-128"/>
                <a:cs typeface="Arial" charset="0"/>
              </a:rPr>
              <a:t>–</a:t>
            </a:r>
            <a:r>
              <a:rPr lang="en-GB" smtClean="0">
                <a:latin typeface="Arial" charset="0"/>
                <a:ea typeface="ＭＳ Ｐゴシック" pitchFamily="34" charset="-128"/>
                <a:cs typeface="Arial" charset="0"/>
              </a:rPr>
              <a:t> preservation/handling</a:t>
            </a:r>
          </a:p>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r>
              <a:rPr lang="en-GB" smtClean="0">
                <a:latin typeface="Arial" charset="0"/>
                <a:ea typeface="ＭＳ Ｐゴシック" pitchFamily="34" charset="-128"/>
                <a:cs typeface="Arial" charset="0"/>
              </a:rPr>
              <a:t>             legal issues for institution </a:t>
            </a:r>
          </a:p>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r>
              <a:rPr lang="en-GB" smtClean="0">
                <a:latin typeface="Arial" charset="0"/>
                <a:ea typeface="ＭＳ Ｐゴシック" pitchFamily="34" charset="-128"/>
                <a:cs typeface="Arial" charset="0"/>
              </a:rPr>
              <a:t>             plus hidden costs for institutions </a:t>
            </a:r>
          </a:p>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endParaRPr lang="en-GB" smtClean="0">
              <a:latin typeface="Arial" charset="0"/>
              <a:ea typeface="ＭＳ Ｐゴシック" pitchFamily="34" charset="-128"/>
              <a:cs typeface="Arial" charset="0"/>
            </a:endParaRPr>
          </a:p>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r>
              <a:rPr lang="en-US" smtClean="0">
                <a:latin typeface="Arial" charset="0"/>
                <a:ea typeface="ＭＳ Ｐゴシック" pitchFamily="34" charset="-128"/>
                <a:cs typeface="Arial" charset="0"/>
              </a:rPr>
              <a:t>S</a:t>
            </a:r>
            <a:r>
              <a:rPr lang="en-GB" smtClean="0">
                <a:latin typeface="Arial" charset="0"/>
                <a:ea typeface="ＭＳ Ｐゴシック" pitchFamily="34" charset="-128"/>
                <a:cs typeface="Arial" charset="0"/>
              </a:rPr>
              <a:t>elf-service coping policies for researchers  specifying what can be copied a</a:t>
            </a:r>
            <a:r>
              <a:rPr lang="en-US" smtClean="0">
                <a:latin typeface="Arial" charset="0"/>
                <a:ea typeface="ＭＳ Ｐゴシック" pitchFamily="34" charset="-128"/>
                <a:cs typeface="Arial" charset="0"/>
              </a:rPr>
              <a:t>nd</a:t>
            </a:r>
            <a:r>
              <a:rPr lang="en-GB" smtClean="0">
                <a:latin typeface="Arial" charset="0"/>
                <a:ea typeface="ＭＳ Ｐゴシック" pitchFamily="34" charset="-128"/>
                <a:cs typeface="Arial" charset="0"/>
              </a:rPr>
              <a:t> how to handle items during process.  </a:t>
            </a:r>
          </a:p>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endParaRPr lang="en-GB" smtClean="0">
              <a:latin typeface="Arial" charset="0"/>
              <a:ea typeface="ＭＳ Ｐゴシック" pitchFamily="34" charset="-128"/>
              <a:cs typeface="Arial" charset="0"/>
            </a:endParaRPr>
          </a:p>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r>
              <a:rPr lang="en-GB" smtClean="0">
                <a:latin typeface="Arial" charset="0"/>
                <a:ea typeface="ＭＳ Ｐゴシック" pitchFamily="34" charset="-128"/>
                <a:cs typeface="Arial" charset="0"/>
              </a:rPr>
              <a:t>FORMS  to protect instituion and guide user  what they may or may not do with the copies </a:t>
            </a:r>
            <a:r>
              <a:rPr lang="en-US" smtClean="0">
                <a:latin typeface="Arial" charset="0"/>
                <a:ea typeface="ＭＳ Ｐゴシック" pitchFamily="34" charset="-128"/>
                <a:cs typeface="Arial" charset="0"/>
              </a:rPr>
              <a:t>–</a:t>
            </a:r>
            <a:r>
              <a:rPr lang="en-GB" smtClean="0">
                <a:latin typeface="Arial" charset="0"/>
                <a:ea typeface="ＭＳ Ｐゴシック" pitchFamily="34" charset="-128"/>
                <a:cs typeface="Arial" charset="0"/>
              </a:rPr>
              <a:t> one time use, publication restrictions  </a:t>
            </a:r>
          </a:p>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r>
              <a:rPr lang="en-GB" smtClean="0">
                <a:latin typeface="Arial" charset="0"/>
                <a:ea typeface="ＭＳ Ｐゴシック" pitchFamily="34" charset="-128"/>
                <a:cs typeface="Arial" charset="0"/>
              </a:rPr>
              <a:t>              lay it all out clearly state the rules </a:t>
            </a:r>
          </a:p>
          <a:p>
            <a:pPr>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endParaRPr lang="en-US" smtClean="0">
              <a:ea typeface="ＭＳ Ｐゴシック" pitchFamily="34" charset="-128"/>
            </a:endParaRPr>
          </a:p>
        </p:txBody>
      </p:sp>
      <p:sp>
        <p:nvSpPr>
          <p:cNvPr id="196612" name="Date Placeholder 3"/>
          <p:cNvSpPr>
            <a:spLocks noGrp="1"/>
          </p:cNvSpPr>
          <p:nvPr>
            <p:ph type="dt" sz="quarter" idx="1"/>
          </p:nvPr>
        </p:nvSpPr>
        <p:spPr>
          <a:noFill/>
        </p:spPr>
        <p:txBody>
          <a:bodyPr/>
          <a:lstStyle/>
          <a:p>
            <a:r>
              <a:rPr lang="en-US" smtClean="0"/>
              <a:t>Fall 2010</a:t>
            </a:r>
            <a:endParaRPr lang="en-US"/>
          </a:p>
        </p:txBody>
      </p:sp>
      <p:sp>
        <p:nvSpPr>
          <p:cNvPr id="196613" name="Footer Placeholder 4"/>
          <p:cNvSpPr>
            <a:spLocks noGrp="1"/>
          </p:cNvSpPr>
          <p:nvPr>
            <p:ph type="ftr" sz="quarter" idx="4"/>
          </p:nvPr>
        </p:nvSpPr>
        <p:spPr>
          <a:noFill/>
        </p:spPr>
        <p:txBody>
          <a:bodyPr/>
          <a:lstStyle/>
          <a:p>
            <a:r>
              <a:rPr lang="en-US"/>
              <a:t>Society of American Archivists</a:t>
            </a:r>
          </a:p>
        </p:txBody>
      </p:sp>
      <p:sp>
        <p:nvSpPr>
          <p:cNvPr id="6" name="Slide Number Placeholder 5"/>
          <p:cNvSpPr>
            <a:spLocks noGrp="1"/>
          </p:cNvSpPr>
          <p:nvPr>
            <p:ph type="sldNum" sz="quarter" idx="5"/>
          </p:nvPr>
        </p:nvSpPr>
        <p:spPr/>
        <p:txBody>
          <a:bodyPr/>
          <a:lstStyle/>
          <a:p>
            <a:fld id="{B135C8B6-022E-448F-B056-D44138E0702E}" type="slidenum">
              <a:rPr lang="en-US"/>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p:cNvSpPr>
          <p:nvPr>
            <p:ph type="sldImg"/>
          </p:nvPr>
        </p:nvSpPr>
        <p:spPr>
          <a:ln/>
        </p:spPr>
      </p:sp>
      <p:sp>
        <p:nvSpPr>
          <p:cNvPr id="198659" name="Notes Placeholder 2"/>
          <p:cNvSpPr>
            <a:spLocks noGrp="1"/>
          </p:cNvSpPr>
          <p:nvPr>
            <p:ph type="body" idx="1"/>
          </p:nvPr>
        </p:nvSpPr>
        <p:spPr>
          <a:noFill/>
          <a:ln/>
        </p:spPr>
        <p:txBody>
          <a:bodyPr/>
          <a:lstStyle/>
          <a:p>
            <a:r>
              <a:rPr lang="en-US" smtClean="0">
                <a:ea typeface="ＭＳ Ｐゴシック" pitchFamily="34" charset="-128"/>
              </a:rPr>
              <a:t>COPYRIGHT = stamps that indicate instuttion and copyright status </a:t>
            </a:r>
          </a:p>
          <a:p>
            <a:r>
              <a:rPr lang="en-US" smtClean="0">
                <a:ea typeface="ＭＳ Ｐゴシック" pitchFamily="34" charset="-128"/>
              </a:rPr>
              <a:t>       READ STAMP FROM BOOK</a:t>
            </a:r>
          </a:p>
          <a:p>
            <a:endParaRPr lang="en-US" smtClean="0">
              <a:ea typeface="ＭＳ Ｐゴシック" pitchFamily="34" charset="-128"/>
            </a:endParaRPr>
          </a:p>
          <a:p>
            <a:r>
              <a:rPr lang="en-US" smtClean="0">
                <a:ea typeface="ＭＳ Ｐゴシック" pitchFamily="34" charset="-128"/>
              </a:rPr>
              <a:t>RESTRICTION due to fragility of objects</a:t>
            </a:r>
          </a:p>
          <a:p>
            <a:r>
              <a:rPr lang="en-US" smtClean="0">
                <a:ea typeface="ＭＳ Ｐゴシック" pitchFamily="34" charset="-128"/>
              </a:rPr>
              <a:t>                          demand on the originals</a:t>
            </a:r>
          </a:p>
          <a:p>
            <a:r>
              <a:rPr lang="en-US" smtClean="0">
                <a:ea typeface="ＭＳ Ｐゴシック" pitchFamily="34" charset="-128"/>
              </a:rPr>
              <a:t>                          specifications from donor</a:t>
            </a:r>
          </a:p>
          <a:p>
            <a:endParaRPr lang="en-US" smtClean="0">
              <a:ea typeface="ＭＳ Ｐゴシック" pitchFamily="34" charset="-128"/>
            </a:endParaRPr>
          </a:p>
          <a:p>
            <a:endParaRPr lang="en-US" smtClean="0">
              <a:ea typeface="ＭＳ Ｐゴシック" pitchFamily="34" charset="-128"/>
            </a:endParaRPr>
          </a:p>
          <a:p>
            <a:r>
              <a:rPr lang="en-US" smtClean="0">
                <a:ea typeface="ＭＳ Ｐゴシック" pitchFamily="34" charset="-128"/>
              </a:rPr>
              <a:t>SENSITIVE PHOTOGRAPHS   culturallly sensitive  a hanging or alcoholics anonyous </a:t>
            </a:r>
          </a:p>
          <a:p>
            <a:endParaRPr lang="en-US" smtClean="0">
              <a:ea typeface="ＭＳ Ｐゴシック" pitchFamily="34" charset="-128"/>
            </a:endParaRPr>
          </a:p>
        </p:txBody>
      </p:sp>
      <p:sp>
        <p:nvSpPr>
          <p:cNvPr id="198660" name="Date Placeholder 3"/>
          <p:cNvSpPr>
            <a:spLocks noGrp="1"/>
          </p:cNvSpPr>
          <p:nvPr>
            <p:ph type="dt" sz="quarter" idx="1"/>
          </p:nvPr>
        </p:nvSpPr>
        <p:spPr>
          <a:noFill/>
        </p:spPr>
        <p:txBody>
          <a:bodyPr/>
          <a:lstStyle/>
          <a:p>
            <a:r>
              <a:rPr lang="en-US" smtClean="0"/>
              <a:t>Fall 2010</a:t>
            </a:r>
            <a:endParaRPr lang="en-US"/>
          </a:p>
        </p:txBody>
      </p:sp>
      <p:sp>
        <p:nvSpPr>
          <p:cNvPr id="198661" name="Footer Placeholder 4"/>
          <p:cNvSpPr>
            <a:spLocks noGrp="1"/>
          </p:cNvSpPr>
          <p:nvPr>
            <p:ph type="ftr" sz="quarter" idx="4"/>
          </p:nvPr>
        </p:nvSpPr>
        <p:spPr>
          <a:noFill/>
        </p:spPr>
        <p:txBody>
          <a:bodyPr/>
          <a:lstStyle/>
          <a:p>
            <a:r>
              <a:rPr lang="en-US"/>
              <a:t>Society of American Archivists</a:t>
            </a:r>
          </a:p>
        </p:txBody>
      </p:sp>
      <p:sp>
        <p:nvSpPr>
          <p:cNvPr id="6" name="Slide Number Placeholder 5"/>
          <p:cNvSpPr>
            <a:spLocks noGrp="1"/>
          </p:cNvSpPr>
          <p:nvPr>
            <p:ph type="sldNum" sz="quarter" idx="5"/>
          </p:nvPr>
        </p:nvSpPr>
        <p:spPr/>
        <p:txBody>
          <a:bodyPr/>
          <a:lstStyle/>
          <a:p>
            <a:fld id="{C5E0EF2B-9FD9-40D1-83D2-ADBB1F995B02}" type="slidenum">
              <a:rPr lang="en-US"/>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p:cNvSpPr>
          <p:nvPr>
            <p:ph type="sldImg"/>
          </p:nvPr>
        </p:nvSpPr>
        <p:spPr>
          <a:ln/>
        </p:spPr>
      </p:sp>
      <p:sp>
        <p:nvSpPr>
          <p:cNvPr id="200707" name="Notes Placeholder 2"/>
          <p:cNvSpPr>
            <a:spLocks noGrp="1"/>
          </p:cNvSpPr>
          <p:nvPr>
            <p:ph type="body" idx="1"/>
          </p:nvPr>
        </p:nvSpPr>
        <p:spPr>
          <a:noFill/>
          <a:ln/>
        </p:spPr>
        <p:txBody>
          <a:bodyPr/>
          <a:lstStyle/>
          <a:p>
            <a:pPr marL="298450" indent="-298450" eaLnBrk="0">
              <a:spcBef>
                <a:spcPts val="725"/>
              </a:spcBef>
              <a:buFontTx/>
              <a:buChar char="•"/>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endParaRPr lang="en-GB" sz="1200" kern="1200" dirty="0" smtClean="0">
              <a:solidFill>
                <a:schemeClr val="tx1"/>
              </a:solidFill>
              <a:latin typeface="Times New Roman" pitchFamily="18" charset="0"/>
              <a:ea typeface="+mn-ea"/>
              <a:cs typeface="+mn-cs"/>
            </a:endParaRPr>
          </a:p>
          <a:p>
            <a:endParaRPr lang="en-US" dirty="0" smtClean="0">
              <a:ea typeface="ＭＳ Ｐゴシック" pitchFamily="34" charset="-128"/>
            </a:endParaRPr>
          </a:p>
          <a:p>
            <a:r>
              <a:rPr lang="en-US" dirty="0" smtClean="0">
                <a:ea typeface="ＭＳ Ｐゴシック" pitchFamily="34" charset="-128"/>
              </a:rPr>
              <a:t>Inexpensive – usually low quality unless you make</a:t>
            </a:r>
          </a:p>
          <a:p>
            <a:endParaRPr lang="en-US" dirty="0" smtClean="0">
              <a:ea typeface="ＭＳ Ｐゴシック" pitchFamily="34" charset="-128"/>
            </a:endParaRPr>
          </a:p>
          <a:p>
            <a:r>
              <a:rPr lang="en-US" dirty="0" smtClean="0">
                <a:ea typeface="ＭＳ Ｐゴシック" pitchFamily="34" charset="-128"/>
              </a:rPr>
              <a:t>PRESERVATION PHOTOCOPIES </a:t>
            </a:r>
          </a:p>
          <a:p>
            <a:r>
              <a:rPr lang="en-US" dirty="0" smtClean="0">
                <a:ea typeface="ＭＳ Ｐゴシック" pitchFamily="34" charset="-128"/>
              </a:rPr>
              <a:t>   use all cotton paper, buffered, high </a:t>
            </a:r>
            <a:r>
              <a:rPr lang="en-US" dirty="0" err="1" smtClean="0">
                <a:ea typeface="ＭＳ Ｐゴシック" pitchFamily="34" charset="-128"/>
              </a:rPr>
              <a:t>alphacellulose</a:t>
            </a:r>
            <a:r>
              <a:rPr lang="en-US" dirty="0" smtClean="0">
                <a:ea typeface="ＭＳ Ｐゴシック" pitchFamily="34" charset="-128"/>
              </a:rPr>
              <a:t> </a:t>
            </a:r>
            <a:r>
              <a:rPr lang="en-US" dirty="0" err="1" smtClean="0">
                <a:ea typeface="ＭＳ Ｐゴシック" pitchFamily="34" charset="-128"/>
              </a:rPr>
              <a:t>lignen</a:t>
            </a:r>
            <a:r>
              <a:rPr lang="en-US" dirty="0" smtClean="0">
                <a:ea typeface="ＭＳ Ｐゴシック" pitchFamily="34" charset="-128"/>
              </a:rPr>
              <a:t> free</a:t>
            </a:r>
          </a:p>
          <a:p>
            <a:r>
              <a:rPr lang="en-US" dirty="0" smtClean="0">
                <a:ea typeface="ＭＳ Ｐゴシック" pitchFamily="34" charset="-128"/>
              </a:rPr>
              <a:t> with </a:t>
            </a:r>
            <a:r>
              <a:rPr lang="en-US" dirty="0" err="1" smtClean="0">
                <a:ea typeface="ＭＳ Ｐゴシック" pitchFamily="34" charset="-128"/>
              </a:rPr>
              <a:t>barbon</a:t>
            </a:r>
            <a:r>
              <a:rPr lang="en-US" dirty="0" smtClean="0">
                <a:ea typeface="ＭＳ Ｐゴシック" pitchFamily="34" charset="-128"/>
              </a:rPr>
              <a:t> based toner  </a:t>
            </a:r>
            <a:r>
              <a:rPr lang="en-US" dirty="0" err="1" smtClean="0">
                <a:ea typeface="ＭＳ Ｐゴシック" pitchFamily="34" charset="-128"/>
              </a:rPr>
              <a:t>fullly</a:t>
            </a:r>
            <a:r>
              <a:rPr lang="en-US" dirty="0" smtClean="0">
                <a:ea typeface="ＭＳ Ｐゴシック" pitchFamily="34" charset="-128"/>
              </a:rPr>
              <a:t> bonded to paper – there is a tape test that you can perform </a:t>
            </a:r>
          </a:p>
          <a:p>
            <a:r>
              <a:rPr lang="en-US" dirty="0" smtClean="0">
                <a:ea typeface="ＭＳ Ｐゴシック" pitchFamily="34" charset="-128"/>
              </a:rPr>
              <a:t>Used to copy items that are on inherently unstable media such as newspapers.</a:t>
            </a:r>
          </a:p>
          <a:p>
            <a:endParaRPr lang="en-US" dirty="0" smtClean="0">
              <a:ea typeface="ＭＳ Ｐゴシック" pitchFamily="34" charset="-128"/>
            </a:endParaRPr>
          </a:p>
          <a:p>
            <a:r>
              <a:rPr lang="en-US" dirty="0" smtClean="0">
                <a:ea typeface="ＭＳ Ｐゴシック" pitchFamily="34" charset="-128"/>
              </a:rPr>
              <a:t>Use special copier to avoid breaking the spine of books </a:t>
            </a:r>
          </a:p>
          <a:p>
            <a:r>
              <a:rPr lang="en-US" dirty="0" err="1" smtClean="0">
                <a:ea typeface="ＭＳ Ｐゴシック" pitchFamily="34" charset="-128"/>
              </a:rPr>
              <a:t>Watchout</a:t>
            </a:r>
            <a:r>
              <a:rPr lang="en-US" dirty="0" smtClean="0">
                <a:ea typeface="ＭＳ Ｐゴシック" pitchFamily="34" charset="-128"/>
              </a:rPr>
              <a:t> for curved mounts (such as stereos) that are curved – don’t force a lid</a:t>
            </a:r>
          </a:p>
          <a:p>
            <a:r>
              <a:rPr lang="en-US" dirty="0" smtClean="0">
                <a:ea typeface="ＭＳ Ｐゴシック" pitchFamily="34" charset="-128"/>
              </a:rPr>
              <a:t>Light exposure probably not a big issued unless the item is high use,  or photogenic drawings</a:t>
            </a:r>
          </a:p>
        </p:txBody>
      </p:sp>
      <p:sp>
        <p:nvSpPr>
          <p:cNvPr id="200708" name="Date Placeholder 3"/>
          <p:cNvSpPr>
            <a:spLocks noGrp="1"/>
          </p:cNvSpPr>
          <p:nvPr>
            <p:ph type="dt" sz="quarter" idx="1"/>
          </p:nvPr>
        </p:nvSpPr>
        <p:spPr>
          <a:noFill/>
        </p:spPr>
        <p:txBody>
          <a:bodyPr/>
          <a:lstStyle/>
          <a:p>
            <a:r>
              <a:rPr lang="en-US" smtClean="0"/>
              <a:t>Fall 2010</a:t>
            </a:r>
            <a:endParaRPr lang="en-US"/>
          </a:p>
        </p:txBody>
      </p:sp>
      <p:sp>
        <p:nvSpPr>
          <p:cNvPr id="200709" name="Footer Placeholder 4"/>
          <p:cNvSpPr>
            <a:spLocks noGrp="1"/>
          </p:cNvSpPr>
          <p:nvPr>
            <p:ph type="ftr" sz="quarter" idx="4"/>
          </p:nvPr>
        </p:nvSpPr>
        <p:spPr>
          <a:noFill/>
        </p:spPr>
        <p:txBody>
          <a:bodyPr/>
          <a:lstStyle/>
          <a:p>
            <a:r>
              <a:rPr lang="en-US"/>
              <a:t>Society of American Archivists</a:t>
            </a:r>
          </a:p>
        </p:txBody>
      </p:sp>
      <p:sp>
        <p:nvSpPr>
          <p:cNvPr id="6" name="Slide Number Placeholder 5"/>
          <p:cNvSpPr>
            <a:spLocks noGrp="1"/>
          </p:cNvSpPr>
          <p:nvPr>
            <p:ph type="sldNum" sz="quarter" idx="5"/>
          </p:nvPr>
        </p:nvSpPr>
        <p:spPr/>
        <p:txBody>
          <a:bodyPr/>
          <a:lstStyle/>
          <a:p>
            <a:fld id="{3E704B8E-1E54-48D4-8F9B-78225E086CC3}" type="slidenum">
              <a:rPr lang="en-US"/>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p:cNvSpPr>
          <p:nvPr>
            <p:ph type="sldImg"/>
          </p:nvPr>
        </p:nvSpPr>
        <p:spPr>
          <a:ln/>
        </p:spPr>
      </p:sp>
      <p:sp>
        <p:nvSpPr>
          <p:cNvPr id="202755" name="Notes Placeholder 2"/>
          <p:cNvSpPr>
            <a:spLocks noGrp="1"/>
          </p:cNvSpPr>
          <p:nvPr>
            <p:ph type="body" idx="1"/>
          </p:nvPr>
        </p:nvSpPr>
        <p:spPr>
          <a:ln/>
        </p:spPr>
        <p:txBody>
          <a:bodyPr/>
          <a:lstStyle/>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r>
              <a:rPr lang="en-GB" smtClean="0">
                <a:latin typeface="Arial" charset="0"/>
                <a:ea typeface="ＭＳ Ｐゴシック" pitchFamily="34" charset="-128"/>
                <a:cs typeface="Arial" charset="0"/>
              </a:rPr>
              <a:t>Equipment: When researchers provide own equipment to copy, issues include space, availability of electrical outlets, number of people that can work at one time.</a:t>
            </a:r>
          </a:p>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r>
              <a:rPr lang="en-GB" smtClean="0">
                <a:latin typeface="Arial" charset="0"/>
                <a:ea typeface="ＭＳ Ｐゴシック" pitchFamily="34" charset="-128"/>
                <a:cs typeface="Arial" charset="0"/>
              </a:rPr>
              <a:t>Preferable to provide copy stands for researcher use. </a:t>
            </a:r>
          </a:p>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endParaRPr lang="en-GB" smtClean="0">
              <a:latin typeface="Arial" charset="0"/>
              <a:ea typeface="ＭＳ Ｐゴシック" pitchFamily="34" charset="-128"/>
              <a:cs typeface="Arial" charset="0"/>
            </a:endParaRPr>
          </a:p>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r>
              <a:rPr lang="en-GB" smtClean="0">
                <a:latin typeface="Arial" charset="0"/>
                <a:ea typeface="ＭＳ Ｐゴシック" pitchFamily="34" charset="-128"/>
                <a:cs typeface="Arial" charset="0"/>
              </a:rPr>
              <a:t>IF you have bound material (not just flat items such as manuscripts or prints  get a copier that can accom</a:t>
            </a:r>
            <a:r>
              <a:rPr lang="en-US" smtClean="0">
                <a:latin typeface="Arial" charset="0"/>
                <a:ea typeface="ＭＳ Ｐゴシック" pitchFamily="34" charset="-128"/>
                <a:cs typeface="Arial" charset="0"/>
              </a:rPr>
              <a:t>m</a:t>
            </a:r>
            <a:r>
              <a:rPr lang="en-GB" smtClean="0">
                <a:latin typeface="Arial" charset="0"/>
                <a:ea typeface="ＭＳ Ｐゴシック" pitchFamily="34" charset="-128"/>
                <a:cs typeface="Arial" charset="0"/>
              </a:rPr>
              <a:t>odate the structure</a:t>
            </a:r>
          </a:p>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endParaRPr lang="en-GB" smtClean="0">
              <a:latin typeface="Arial" charset="0"/>
              <a:ea typeface="ＭＳ Ｐゴシック" pitchFamily="34" charset="-128"/>
              <a:cs typeface="Arial" charset="0"/>
            </a:endParaRPr>
          </a:p>
          <a:p>
            <a:pPr eaLnBrk="1" hangingPunct="1">
              <a:spcBef>
                <a:spcPts val="400"/>
              </a:spcBef>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r>
              <a:rPr lang="en-GB" smtClean="0">
                <a:latin typeface="Arial" charset="0"/>
                <a:ea typeface="ＭＳ Ｐゴシック" pitchFamily="34" charset="-128"/>
                <a:cs typeface="Arial" charset="0"/>
              </a:rPr>
              <a:t>Restrict 1 fragile mounts 2 light sensitive photographs </a:t>
            </a:r>
            <a:r>
              <a:rPr lang="en-US" smtClean="0">
                <a:latin typeface="Arial" charset="0"/>
                <a:ea typeface="ＭＳ Ｐゴシック" pitchFamily="34" charset="-128"/>
                <a:cs typeface="Arial" charset="0"/>
              </a:rPr>
              <a:t>–</a:t>
            </a:r>
            <a:r>
              <a:rPr lang="en-GB" smtClean="0">
                <a:latin typeface="Arial" charset="0"/>
                <a:ea typeface="ＭＳ Ｐゴシック" pitchFamily="34" charset="-128"/>
                <a:cs typeface="Arial" charset="0"/>
              </a:rPr>
              <a:t> proof prints</a:t>
            </a:r>
          </a:p>
          <a:p>
            <a:pPr marL="661988" lvl="1" indent="-247650">
              <a:lnSpc>
                <a:spcPct val="90000"/>
              </a:lnSpc>
              <a:spcBef>
                <a:spcPts val="638"/>
              </a:spcBef>
              <a:buFontTx/>
              <a:buChar char="–"/>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r>
              <a:rPr lang="en-GB" sz="2800" smtClean="0">
                <a:ea typeface="ＭＳ Ｐゴシック" pitchFamily="34" charset="-128"/>
              </a:rPr>
              <a:t>Size considerations</a:t>
            </a:r>
          </a:p>
          <a:p>
            <a:pPr marL="661988" lvl="1" indent="-247650">
              <a:lnSpc>
                <a:spcPct val="90000"/>
              </a:lnSpc>
              <a:spcBef>
                <a:spcPts val="638"/>
              </a:spcBef>
              <a:buFontTx/>
              <a:buChar char="–"/>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r>
              <a:rPr lang="en-GB" sz="2800" smtClean="0">
                <a:ea typeface="ＭＳ Ｐゴシック" pitchFamily="34" charset="-128"/>
              </a:rPr>
              <a:t>Use of fasteners</a:t>
            </a:r>
          </a:p>
          <a:p>
            <a:pPr marL="661988" lvl="1" indent="-247650">
              <a:lnSpc>
                <a:spcPct val="90000"/>
              </a:lnSpc>
              <a:spcBef>
                <a:spcPts val="638"/>
              </a:spcBef>
              <a:buFontTx/>
              <a:buChar char="–"/>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r>
              <a:rPr lang="en-GB" sz="2800" smtClean="0">
                <a:ea typeface="ＭＳ Ｐゴシック" pitchFamily="34" charset="-128"/>
              </a:rPr>
              <a:t>Special formats</a:t>
            </a:r>
          </a:p>
          <a:p>
            <a:pPr marL="661988" lvl="1" indent="-247650">
              <a:lnSpc>
                <a:spcPct val="90000"/>
              </a:lnSpc>
              <a:spcBef>
                <a:spcPts val="638"/>
              </a:spcBef>
              <a:buFontTx/>
              <a:buChar char="–"/>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r>
              <a:rPr lang="en-GB" sz="2800" smtClean="0">
                <a:ea typeface="ＭＳ Ｐゴシック" pitchFamily="34" charset="-128"/>
              </a:rPr>
              <a:t>Handling procedures</a:t>
            </a:r>
          </a:p>
          <a:p>
            <a:pPr marL="661988" lvl="1" indent="-247650">
              <a:lnSpc>
                <a:spcPct val="90000"/>
              </a:lnSpc>
              <a:spcBef>
                <a:spcPts val="638"/>
              </a:spcBef>
              <a:buFontTx/>
              <a:buChar char="–"/>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r>
              <a:rPr lang="en-GB" sz="2800" smtClean="0">
                <a:ea typeface="ＭＳ Ｐゴシック" pitchFamily="34" charset="-128"/>
              </a:rPr>
              <a:t>Light exposure</a:t>
            </a:r>
          </a:p>
          <a:p>
            <a:pPr>
              <a:tabLst>
                <a:tab pos="0" algn="l"/>
                <a:tab pos="409575" algn="l"/>
                <a:tab pos="819150" algn="l"/>
                <a:tab pos="1230313" algn="l"/>
                <a:tab pos="1639888" algn="l"/>
                <a:tab pos="2051050" algn="l"/>
                <a:tab pos="2460625" algn="l"/>
                <a:tab pos="2871788" algn="l"/>
                <a:tab pos="3281363" algn="l"/>
                <a:tab pos="3692525" algn="l"/>
                <a:tab pos="4102100" algn="l"/>
                <a:tab pos="4511675" algn="l"/>
                <a:tab pos="4922838" algn="l"/>
                <a:tab pos="5332413" algn="l"/>
                <a:tab pos="5743575" algn="l"/>
                <a:tab pos="6153150" algn="l"/>
                <a:tab pos="6564313" algn="l"/>
                <a:tab pos="6973888" algn="l"/>
                <a:tab pos="7385050" algn="l"/>
                <a:tab pos="7794625" algn="l"/>
                <a:tab pos="8205788" algn="l"/>
              </a:tabLst>
            </a:pPr>
            <a:endParaRPr lang="en-US" smtClean="0">
              <a:ea typeface="ＭＳ Ｐゴシック" pitchFamily="34" charset="-128"/>
            </a:endParaRPr>
          </a:p>
        </p:txBody>
      </p:sp>
      <p:sp>
        <p:nvSpPr>
          <p:cNvPr id="204804" name="Date Placeholder 3"/>
          <p:cNvSpPr>
            <a:spLocks noGrp="1"/>
          </p:cNvSpPr>
          <p:nvPr>
            <p:ph type="dt" sz="quarter" idx="1"/>
          </p:nvPr>
        </p:nvSpPr>
        <p:spPr>
          <a:noFill/>
        </p:spPr>
        <p:txBody>
          <a:bodyPr/>
          <a:lstStyle/>
          <a:p>
            <a:r>
              <a:rPr lang="en-US" smtClean="0"/>
              <a:t>Fall 2010</a:t>
            </a:r>
            <a:endParaRPr lang="en-US"/>
          </a:p>
        </p:txBody>
      </p:sp>
      <p:sp>
        <p:nvSpPr>
          <p:cNvPr id="204805" name="Footer Placeholder 4"/>
          <p:cNvSpPr>
            <a:spLocks noGrp="1"/>
          </p:cNvSpPr>
          <p:nvPr>
            <p:ph type="ftr" sz="quarter" idx="4"/>
          </p:nvPr>
        </p:nvSpPr>
        <p:spPr>
          <a:noFill/>
        </p:spPr>
        <p:txBody>
          <a:bodyPr/>
          <a:lstStyle/>
          <a:p>
            <a:r>
              <a:rPr lang="en-US"/>
              <a:t>Society of American Archivists</a:t>
            </a:r>
          </a:p>
        </p:txBody>
      </p:sp>
      <p:sp>
        <p:nvSpPr>
          <p:cNvPr id="6" name="Slide Number Placeholder 5"/>
          <p:cNvSpPr>
            <a:spLocks noGrp="1"/>
          </p:cNvSpPr>
          <p:nvPr>
            <p:ph type="sldNum" sz="quarter" idx="5"/>
          </p:nvPr>
        </p:nvSpPr>
        <p:spPr/>
        <p:txBody>
          <a:bodyPr/>
          <a:lstStyle/>
          <a:p>
            <a:fld id="{2142C09A-BED5-414C-8490-1F7833582513}" type="slidenum">
              <a:rPr lang="en-US"/>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p:cNvSpPr>
          <p:nvPr>
            <p:ph type="sldImg"/>
          </p:nvPr>
        </p:nvSpPr>
        <p:spPr>
          <a:ln/>
        </p:spPr>
      </p:sp>
      <p:sp>
        <p:nvSpPr>
          <p:cNvPr id="206851" name="Notes Placeholder 2"/>
          <p:cNvSpPr>
            <a:spLocks noGrp="1"/>
          </p:cNvSpPr>
          <p:nvPr>
            <p:ph type="body" idx="1"/>
          </p:nvPr>
        </p:nvSpPr>
        <p:spPr>
          <a:noFill/>
          <a:ln/>
        </p:spPr>
        <p:txBody>
          <a:bodyPr/>
          <a:lstStyle/>
          <a:p>
            <a:r>
              <a:rPr lang="en-US" smtClean="0">
                <a:ea typeface="ＭＳ Ｐゴシック" pitchFamily="34" charset="-128"/>
              </a:rPr>
              <a:t>Salted paper prints, photogenic drawing, proof prints, items with color dyes  </a:t>
            </a:r>
          </a:p>
          <a:p>
            <a:r>
              <a:rPr lang="en-US" smtClean="0">
                <a:ea typeface="ＭＳ Ｐゴシック" pitchFamily="34" charset="-128"/>
              </a:rPr>
              <a:t>Albums – pages fragile and often adhesive is failing and photographs easliy fall out.  </a:t>
            </a:r>
          </a:p>
          <a:p>
            <a:endParaRPr lang="en-US" smtClean="0">
              <a:ea typeface="ＭＳ Ｐゴシック" pitchFamily="34" charset="-128"/>
            </a:endParaRPr>
          </a:p>
          <a:p>
            <a:r>
              <a:rPr lang="en-US" smtClean="0">
                <a:ea typeface="ＭＳ Ｐゴシック" pitchFamily="34" charset="-128"/>
              </a:rPr>
              <a:t>Do not copy high value items over and over – copy once and then make derivatives</a:t>
            </a:r>
          </a:p>
          <a:p>
            <a:r>
              <a:rPr lang="en-US" smtClean="0">
                <a:ea typeface="ＭＳ Ｐゴシック" pitchFamily="34" charset="-128"/>
              </a:rPr>
              <a:t>Digital format is a good strategy for this.  </a:t>
            </a:r>
          </a:p>
        </p:txBody>
      </p:sp>
      <p:sp>
        <p:nvSpPr>
          <p:cNvPr id="206852" name="Date Placeholder 3"/>
          <p:cNvSpPr>
            <a:spLocks noGrp="1"/>
          </p:cNvSpPr>
          <p:nvPr>
            <p:ph type="dt" sz="quarter" idx="1"/>
          </p:nvPr>
        </p:nvSpPr>
        <p:spPr>
          <a:noFill/>
        </p:spPr>
        <p:txBody>
          <a:bodyPr/>
          <a:lstStyle/>
          <a:p>
            <a:r>
              <a:rPr lang="en-US" smtClean="0"/>
              <a:t>Fall 2010</a:t>
            </a:r>
            <a:endParaRPr lang="en-US"/>
          </a:p>
        </p:txBody>
      </p:sp>
      <p:sp>
        <p:nvSpPr>
          <p:cNvPr id="206853" name="Footer Placeholder 4"/>
          <p:cNvSpPr>
            <a:spLocks noGrp="1"/>
          </p:cNvSpPr>
          <p:nvPr>
            <p:ph type="ftr" sz="quarter" idx="4"/>
          </p:nvPr>
        </p:nvSpPr>
        <p:spPr>
          <a:noFill/>
        </p:spPr>
        <p:txBody>
          <a:bodyPr/>
          <a:lstStyle/>
          <a:p>
            <a:r>
              <a:rPr lang="en-US"/>
              <a:t>Society of American Archivists</a:t>
            </a:r>
          </a:p>
        </p:txBody>
      </p:sp>
      <p:sp>
        <p:nvSpPr>
          <p:cNvPr id="6" name="Slide Number Placeholder 5"/>
          <p:cNvSpPr>
            <a:spLocks noGrp="1"/>
          </p:cNvSpPr>
          <p:nvPr>
            <p:ph type="sldNum" sz="quarter" idx="5"/>
          </p:nvPr>
        </p:nvSpPr>
        <p:spPr/>
        <p:txBody>
          <a:bodyPr/>
          <a:lstStyle/>
          <a:p>
            <a:fld id="{E78F865E-6A33-4240-8350-B7A76BAC2EE6}" type="slidenum">
              <a:rPr lang="en-US"/>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p:cNvSpPr>
          <p:nvPr>
            <p:ph type="sldImg"/>
          </p:nvPr>
        </p:nvSpPr>
        <p:spPr>
          <a:ln/>
        </p:spPr>
      </p:sp>
      <p:sp>
        <p:nvSpPr>
          <p:cNvPr id="208899" name="Notes Placeholder 2"/>
          <p:cNvSpPr>
            <a:spLocks noGrp="1"/>
          </p:cNvSpPr>
          <p:nvPr>
            <p:ph type="body" idx="1"/>
          </p:nvPr>
        </p:nvSpPr>
        <p:spPr>
          <a:noFill/>
          <a:ln/>
        </p:spPr>
        <p:txBody>
          <a:bodyPr/>
          <a:lstStyle/>
          <a:p>
            <a:r>
              <a:rPr lang="en-US" smtClean="0">
                <a:ea typeface="ＭＳ Ｐゴシック" pitchFamily="34" charset="-128"/>
              </a:rPr>
              <a:t>Microfilm – continuous tone  - manufactured with formulations that make a great copying medium better than regular film. </a:t>
            </a:r>
          </a:p>
          <a:p>
            <a:r>
              <a:rPr lang="en-US" smtClean="0">
                <a:ea typeface="ＭＳ Ｐゴシック" pitchFamily="34" charset="-128"/>
              </a:rPr>
              <a:t>If processed well and toned a very stable medium  </a:t>
            </a:r>
          </a:p>
          <a:p>
            <a:r>
              <a:rPr lang="en-US" smtClean="0">
                <a:ea typeface="ＭＳ Ｐゴシック" pitchFamily="34" charset="-128"/>
              </a:rPr>
              <a:t>Had it’s place, but largely replaced </a:t>
            </a:r>
          </a:p>
          <a:p>
            <a:endParaRPr lang="en-US" smtClean="0">
              <a:ea typeface="ＭＳ Ｐゴシック" pitchFamily="34" charset="-128"/>
            </a:endParaRPr>
          </a:p>
          <a:p>
            <a:r>
              <a:rPr lang="en-US" smtClean="0">
                <a:ea typeface="ＭＳ Ｐゴシック" pitchFamily="34" charset="-128"/>
              </a:rPr>
              <a:t>1advantages dosent’ require a computer to read </a:t>
            </a:r>
          </a:p>
          <a:p>
            <a:r>
              <a:rPr lang="en-US" smtClean="0">
                <a:ea typeface="ＭＳ Ｐゴシック" pitchFamily="34" charset="-128"/>
              </a:rPr>
              <a:t>However if not done to preservation standards (there are some!) then information can be lost and in many casese originals have been discarded</a:t>
            </a:r>
          </a:p>
          <a:p>
            <a:endParaRPr lang="en-US" smtClean="0">
              <a:ea typeface="ＭＳ Ｐゴシック" pitchFamily="34" charset="-128"/>
            </a:endParaRPr>
          </a:p>
          <a:p>
            <a:r>
              <a:rPr lang="en-US" smtClean="0">
                <a:ea typeface="ＭＳ Ｐゴシック" pitchFamily="34" charset="-128"/>
              </a:rPr>
              <a:t>PROBLEMS:  acetate film – LC dedicates a very large amount of space in cold vaults to preserve  redox – fading from poor quality in beginning</a:t>
            </a:r>
          </a:p>
          <a:p>
            <a:r>
              <a:rPr lang="en-US" smtClean="0">
                <a:ea typeface="ＭＳ Ｐゴシック" pitchFamily="34" charset="-128"/>
              </a:rPr>
              <a:t>Object lesson in doing it eight and preserving originals</a:t>
            </a:r>
          </a:p>
          <a:p>
            <a:endParaRPr lang="en-US" smtClean="0">
              <a:ea typeface="ＭＳ Ｐゴシック" pitchFamily="34" charset="-128"/>
            </a:endParaRPr>
          </a:p>
        </p:txBody>
      </p:sp>
      <p:sp>
        <p:nvSpPr>
          <p:cNvPr id="208900" name="Date Placeholder 3"/>
          <p:cNvSpPr>
            <a:spLocks noGrp="1"/>
          </p:cNvSpPr>
          <p:nvPr>
            <p:ph type="dt" sz="quarter" idx="1"/>
          </p:nvPr>
        </p:nvSpPr>
        <p:spPr>
          <a:noFill/>
        </p:spPr>
        <p:txBody>
          <a:bodyPr/>
          <a:lstStyle/>
          <a:p>
            <a:r>
              <a:rPr lang="en-US" smtClean="0"/>
              <a:t>Fall 2010</a:t>
            </a:r>
            <a:endParaRPr lang="en-US"/>
          </a:p>
        </p:txBody>
      </p:sp>
      <p:sp>
        <p:nvSpPr>
          <p:cNvPr id="208901" name="Footer Placeholder 4"/>
          <p:cNvSpPr>
            <a:spLocks noGrp="1"/>
          </p:cNvSpPr>
          <p:nvPr>
            <p:ph type="ftr" sz="quarter" idx="4"/>
          </p:nvPr>
        </p:nvSpPr>
        <p:spPr>
          <a:noFill/>
        </p:spPr>
        <p:txBody>
          <a:bodyPr/>
          <a:lstStyle/>
          <a:p>
            <a:r>
              <a:rPr lang="en-US"/>
              <a:t>Society of American Archivists</a:t>
            </a:r>
          </a:p>
        </p:txBody>
      </p:sp>
      <p:sp>
        <p:nvSpPr>
          <p:cNvPr id="6" name="Slide Number Placeholder 5"/>
          <p:cNvSpPr>
            <a:spLocks noGrp="1"/>
          </p:cNvSpPr>
          <p:nvPr>
            <p:ph type="sldNum" sz="quarter" idx="5"/>
          </p:nvPr>
        </p:nvSpPr>
        <p:spPr/>
        <p:txBody>
          <a:bodyPr/>
          <a:lstStyle/>
          <a:p>
            <a:fld id="{1B3779F6-5873-44EA-BD93-2533A49E74CD}" type="slidenum">
              <a:rPr lang="en-US"/>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p:cNvSpPr>
          <p:nvPr>
            <p:ph type="sldImg"/>
          </p:nvPr>
        </p:nvSpPr>
        <p:spPr>
          <a:ln/>
        </p:spPr>
      </p:sp>
      <p:sp>
        <p:nvSpPr>
          <p:cNvPr id="210947" name="Notes Placeholder 2"/>
          <p:cNvSpPr>
            <a:spLocks noGrp="1"/>
          </p:cNvSpPr>
          <p:nvPr>
            <p:ph type="body" idx="1"/>
          </p:nvPr>
        </p:nvSpPr>
        <p:spPr>
          <a:noFill/>
          <a:ln/>
        </p:spPr>
        <p:txBody>
          <a:bodyPr/>
          <a:lstStyle/>
          <a:p>
            <a:r>
              <a:rPr lang="en-US" dirty="0" smtClean="0">
                <a:ea typeface="ＭＳ Ｐゴシック" pitchFamily="34" charset="-128"/>
              </a:rPr>
              <a:t>Some image quality always lost – but can be hard to id as copies </a:t>
            </a:r>
          </a:p>
          <a:p>
            <a:pPr hangingPunct="1">
              <a:spcBef>
                <a:spcPts val="725"/>
              </a:spcBef>
              <a:buFontTx/>
              <a:buChar char="•"/>
            </a:pPr>
            <a:r>
              <a:rPr lang="en-GB" sz="2000" dirty="0" smtClean="0">
                <a:latin typeface="Arial" charset="0"/>
                <a:ea typeface="ＭＳ Ｐゴシック" pitchFamily="34" charset="-128"/>
              </a:rPr>
              <a:t> B/W and </a:t>
            </a:r>
            <a:r>
              <a:rPr lang="en-GB" sz="2000" dirty="0" err="1" smtClean="0">
                <a:latin typeface="Arial" charset="0"/>
                <a:ea typeface="ＭＳ Ｐゴシック" pitchFamily="34" charset="-128"/>
              </a:rPr>
              <a:t>color</a:t>
            </a:r>
            <a:r>
              <a:rPr lang="en-GB" sz="2000" dirty="0" smtClean="0">
                <a:latin typeface="Arial" charset="0"/>
                <a:ea typeface="ＭＳ Ｐゴシック" pitchFamily="34" charset="-128"/>
              </a:rPr>
              <a:t> prints, 8x10 in.</a:t>
            </a:r>
          </a:p>
          <a:p>
            <a:pPr hangingPunct="1">
              <a:spcBef>
                <a:spcPts val="725"/>
              </a:spcBef>
              <a:buFontTx/>
              <a:buChar char="•"/>
            </a:pPr>
            <a:r>
              <a:rPr lang="en-GB" sz="2000" dirty="0" smtClean="0">
                <a:latin typeface="Arial" charset="0"/>
                <a:ea typeface="ＭＳ Ｐゴシック" pitchFamily="34" charset="-128"/>
              </a:rPr>
              <a:t>  Copy negatives, 4x5 in. and 35 mm.</a:t>
            </a:r>
          </a:p>
          <a:p>
            <a:pPr hangingPunct="1">
              <a:spcBef>
                <a:spcPts val="725"/>
              </a:spcBef>
              <a:buFontTx/>
              <a:buChar char="•"/>
            </a:pPr>
            <a:r>
              <a:rPr lang="en-GB" sz="2000" dirty="0" smtClean="0">
                <a:latin typeface="Arial" charset="0"/>
                <a:ea typeface="ＭＳ Ｐゴシック" pitchFamily="34" charset="-128"/>
              </a:rPr>
              <a:t>  Color transparencies, 4x5 and 35 mm.</a:t>
            </a:r>
          </a:p>
          <a:p>
            <a:pPr hangingPunct="1">
              <a:spcBef>
                <a:spcPts val="725"/>
              </a:spcBef>
              <a:buFontTx/>
              <a:buChar char="•"/>
            </a:pPr>
            <a:r>
              <a:rPr lang="en-GB" sz="2000" dirty="0" smtClean="0">
                <a:latin typeface="Arial" charset="0"/>
                <a:ea typeface="ＭＳ Ｐゴシック" pitchFamily="34" charset="-128"/>
              </a:rPr>
              <a:t>  </a:t>
            </a:r>
            <a:r>
              <a:rPr lang="en-GB" sz="2000" dirty="0" err="1" smtClean="0">
                <a:latin typeface="Arial" charset="0"/>
                <a:ea typeface="ＭＳ Ｐゴシック" pitchFamily="34" charset="-128"/>
              </a:rPr>
              <a:t>Interpositives</a:t>
            </a:r>
            <a:r>
              <a:rPr lang="en-GB" sz="2000" dirty="0" smtClean="0">
                <a:latin typeface="Arial" charset="0"/>
                <a:ea typeface="ＭＳ Ｐゴシック" pitchFamily="34" charset="-128"/>
              </a:rPr>
              <a:t>, roll or sheet film</a:t>
            </a:r>
          </a:p>
          <a:p>
            <a:endParaRPr lang="en-US" dirty="0" smtClean="0">
              <a:ea typeface="ＭＳ Ｐゴシック" pitchFamily="34" charset="-128"/>
            </a:endParaRPr>
          </a:p>
          <a:p>
            <a:r>
              <a:rPr lang="en-US" dirty="0" smtClean="0">
                <a:ea typeface="ＭＳ Ｐゴシック" pitchFamily="34" charset="-128"/>
              </a:rPr>
              <a:t>Context is key</a:t>
            </a:r>
          </a:p>
          <a:p>
            <a:r>
              <a:rPr lang="en-US" dirty="0" smtClean="0">
                <a:ea typeface="ＭＳ Ｐゴシック" pitchFamily="34" charset="-128"/>
              </a:rPr>
              <a:t>Image </a:t>
            </a:r>
            <a:r>
              <a:rPr lang="en-US" dirty="0" err="1" smtClean="0">
                <a:ea typeface="ＭＳ Ｐゴシック" pitchFamily="34" charset="-128"/>
              </a:rPr>
              <a:t>artefacts</a:t>
            </a:r>
            <a:r>
              <a:rPr lang="en-US" dirty="0" smtClean="0">
                <a:ea typeface="ＭＳ Ｐゴシック" pitchFamily="34" charset="-128"/>
              </a:rPr>
              <a:t> as tip offs</a:t>
            </a:r>
          </a:p>
          <a:p>
            <a:r>
              <a:rPr lang="en-US" dirty="0" smtClean="0">
                <a:ea typeface="ＭＳ Ｐゴシック" pitchFamily="34" charset="-128"/>
              </a:rPr>
              <a:t>Look at edges copy negatives  margins visible  or a color bar</a:t>
            </a:r>
          </a:p>
          <a:p>
            <a:endParaRPr lang="en-US" dirty="0" smtClean="0">
              <a:ea typeface="ＭＳ Ｐゴシック" pitchFamily="34" charset="-128"/>
            </a:endParaRPr>
          </a:p>
        </p:txBody>
      </p:sp>
      <p:sp>
        <p:nvSpPr>
          <p:cNvPr id="210948" name="Date Placeholder 3"/>
          <p:cNvSpPr>
            <a:spLocks noGrp="1"/>
          </p:cNvSpPr>
          <p:nvPr>
            <p:ph type="dt" sz="quarter" idx="1"/>
          </p:nvPr>
        </p:nvSpPr>
        <p:spPr>
          <a:noFill/>
        </p:spPr>
        <p:txBody>
          <a:bodyPr/>
          <a:lstStyle/>
          <a:p>
            <a:r>
              <a:rPr lang="en-US" smtClean="0"/>
              <a:t>Fall 2010</a:t>
            </a:r>
            <a:endParaRPr lang="en-US"/>
          </a:p>
        </p:txBody>
      </p:sp>
      <p:sp>
        <p:nvSpPr>
          <p:cNvPr id="210949" name="Footer Placeholder 4"/>
          <p:cNvSpPr>
            <a:spLocks noGrp="1"/>
          </p:cNvSpPr>
          <p:nvPr>
            <p:ph type="ftr" sz="quarter" idx="4"/>
          </p:nvPr>
        </p:nvSpPr>
        <p:spPr>
          <a:noFill/>
        </p:spPr>
        <p:txBody>
          <a:bodyPr/>
          <a:lstStyle/>
          <a:p>
            <a:r>
              <a:rPr lang="en-US"/>
              <a:t>Society of American Archivists</a:t>
            </a:r>
          </a:p>
        </p:txBody>
      </p:sp>
      <p:sp>
        <p:nvSpPr>
          <p:cNvPr id="6" name="Slide Number Placeholder 5"/>
          <p:cNvSpPr>
            <a:spLocks noGrp="1"/>
          </p:cNvSpPr>
          <p:nvPr>
            <p:ph type="sldNum" sz="quarter" idx="5"/>
          </p:nvPr>
        </p:nvSpPr>
        <p:spPr/>
        <p:txBody>
          <a:bodyPr/>
          <a:lstStyle/>
          <a:p>
            <a:fld id="{68B3F230-0BAD-4CB4-A049-18D435B9F08D}" type="slidenum">
              <a:rPr lang="en-US"/>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pPr eaLnBrk="1" hangingPunct="1"/>
            <a:endParaRPr lang="en-US" smtClean="0"/>
          </a:p>
        </p:txBody>
      </p:sp>
      <p:sp>
        <p:nvSpPr>
          <p:cNvPr id="151556" name="Date Placeholder 3"/>
          <p:cNvSpPr>
            <a:spLocks noGrp="1"/>
          </p:cNvSpPr>
          <p:nvPr>
            <p:ph type="dt" sz="quarter" idx="1"/>
          </p:nvPr>
        </p:nvSpPr>
        <p:spPr>
          <a:noFill/>
        </p:spPr>
        <p:txBody>
          <a:bodyPr/>
          <a:lstStyle/>
          <a:p>
            <a:r>
              <a:rPr lang="en-US" smtClean="0"/>
              <a:t>Fall 2010</a:t>
            </a:r>
          </a:p>
        </p:txBody>
      </p:sp>
      <p:sp>
        <p:nvSpPr>
          <p:cNvPr id="151557" name="Footer Placeholder 4"/>
          <p:cNvSpPr>
            <a:spLocks noGrp="1"/>
          </p:cNvSpPr>
          <p:nvPr>
            <p:ph type="ftr" sz="quarter" idx="4"/>
          </p:nvPr>
        </p:nvSpPr>
        <p:spPr>
          <a:noFill/>
        </p:spPr>
        <p:txBody>
          <a:bodyPr/>
          <a:lstStyle/>
          <a:p>
            <a:r>
              <a:rPr lang="en-US" smtClean="0"/>
              <a:t>Society of American Archivists</a:t>
            </a:r>
          </a:p>
        </p:txBody>
      </p:sp>
      <p:sp>
        <p:nvSpPr>
          <p:cNvPr id="151558" name="Slide Number Placeholder 5"/>
          <p:cNvSpPr>
            <a:spLocks noGrp="1"/>
          </p:cNvSpPr>
          <p:nvPr>
            <p:ph type="sldNum" sz="quarter" idx="5"/>
          </p:nvPr>
        </p:nvSpPr>
        <p:spPr>
          <a:noFill/>
        </p:spPr>
        <p:txBody>
          <a:bodyPr/>
          <a:lstStyle/>
          <a:p>
            <a:fld id="{4A4BB9E2-8FB4-4E24-B78E-AEC30B72BB03}" type="slidenum">
              <a:rPr lang="en-US" smtClean="0"/>
              <a:pPr/>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p:cNvSpPr>
          <p:nvPr>
            <p:ph type="sldImg"/>
          </p:nvPr>
        </p:nvSpPr>
        <p:spPr>
          <a:ln/>
        </p:spPr>
      </p:sp>
      <p:sp>
        <p:nvSpPr>
          <p:cNvPr id="212995" name="Notes Placeholder 2"/>
          <p:cNvSpPr>
            <a:spLocks noGrp="1"/>
          </p:cNvSpPr>
          <p:nvPr>
            <p:ph type="body" idx="1"/>
          </p:nvPr>
        </p:nvSpPr>
        <p:spPr>
          <a:noFill/>
          <a:ln/>
        </p:spPr>
        <p:txBody>
          <a:bodyPr/>
          <a:lstStyle/>
          <a:p>
            <a:r>
              <a:rPr lang="en-US" smtClean="0">
                <a:ea typeface="ＭＳ Ｐゴシック" pitchFamily="34" charset="-128"/>
              </a:rPr>
              <a:t>Example of chicago album works still LC uses (very costly)</a:t>
            </a:r>
          </a:p>
          <a:p>
            <a:r>
              <a:rPr lang="en-US" smtClean="0">
                <a:ea typeface="ＭＳ Ｐゴシック" pitchFamily="34" charset="-128"/>
              </a:rPr>
              <a:t>Method of photographically copying more uncommon now but used to be standard  </a:t>
            </a:r>
          </a:p>
          <a:p>
            <a:r>
              <a:rPr lang="en-US" smtClean="0">
                <a:ea typeface="ＭＳ Ｐゴシック" pitchFamily="34" charset="-128"/>
              </a:rPr>
              <a:t>Taking a NEGATIVE –to produce a negative  must have inbetween stage</a:t>
            </a:r>
          </a:p>
          <a:p>
            <a:endParaRPr lang="en-US" smtClean="0">
              <a:ea typeface="ＭＳ Ｐゴシック" pitchFamily="34" charset="-128"/>
            </a:endParaRPr>
          </a:p>
          <a:p>
            <a:r>
              <a:rPr lang="en-US" smtClean="0">
                <a:ea typeface="ＭＳ Ｐゴシック" pitchFamily="34" charset="-128"/>
              </a:rPr>
              <a:t>INTERPOSITIVE – vastly superior  “copy positive”  to make preservatio masters negatives and copy negatives  </a:t>
            </a:r>
          </a:p>
        </p:txBody>
      </p:sp>
      <p:sp>
        <p:nvSpPr>
          <p:cNvPr id="212996" name="Date Placeholder 3"/>
          <p:cNvSpPr>
            <a:spLocks noGrp="1"/>
          </p:cNvSpPr>
          <p:nvPr>
            <p:ph type="dt" sz="quarter" idx="1"/>
          </p:nvPr>
        </p:nvSpPr>
        <p:spPr>
          <a:noFill/>
        </p:spPr>
        <p:txBody>
          <a:bodyPr/>
          <a:lstStyle/>
          <a:p>
            <a:r>
              <a:rPr lang="en-US" smtClean="0"/>
              <a:t>Fall 2010</a:t>
            </a:r>
            <a:endParaRPr lang="en-US"/>
          </a:p>
        </p:txBody>
      </p:sp>
      <p:sp>
        <p:nvSpPr>
          <p:cNvPr id="212997" name="Footer Placeholder 4"/>
          <p:cNvSpPr>
            <a:spLocks noGrp="1"/>
          </p:cNvSpPr>
          <p:nvPr>
            <p:ph type="ftr" sz="quarter" idx="4"/>
          </p:nvPr>
        </p:nvSpPr>
        <p:spPr>
          <a:noFill/>
        </p:spPr>
        <p:txBody>
          <a:bodyPr/>
          <a:lstStyle/>
          <a:p>
            <a:r>
              <a:rPr lang="en-US"/>
              <a:t>Society of American Archivists</a:t>
            </a:r>
          </a:p>
        </p:txBody>
      </p:sp>
      <p:sp>
        <p:nvSpPr>
          <p:cNvPr id="6" name="Slide Number Placeholder 5"/>
          <p:cNvSpPr>
            <a:spLocks noGrp="1"/>
          </p:cNvSpPr>
          <p:nvPr>
            <p:ph type="sldNum" sz="quarter" idx="5"/>
          </p:nvPr>
        </p:nvSpPr>
        <p:spPr/>
        <p:txBody>
          <a:bodyPr/>
          <a:lstStyle/>
          <a:p>
            <a:fld id="{018046DE-EADB-44BB-A1BA-DDC58CFC6B89}" type="slidenum">
              <a:rPr lang="en-US"/>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p:cNvSpPr>
          <p:nvPr>
            <p:ph type="sldImg"/>
          </p:nvPr>
        </p:nvSpPr>
        <p:spPr>
          <a:ln/>
        </p:spPr>
      </p:sp>
      <p:sp>
        <p:nvSpPr>
          <p:cNvPr id="215043" name="Notes Placeholder 2"/>
          <p:cNvSpPr>
            <a:spLocks noGrp="1"/>
          </p:cNvSpPr>
          <p:nvPr>
            <p:ph type="body" idx="1"/>
          </p:nvPr>
        </p:nvSpPr>
        <p:spPr>
          <a:noFill/>
          <a:ln/>
        </p:spPr>
        <p:txBody>
          <a:bodyPr/>
          <a:lstStyle/>
          <a:p>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Who is working on a digitization project now </a:t>
            </a:r>
          </a:p>
          <a:p>
            <a:r>
              <a:rPr lang="en-US" dirty="0" smtClean="0">
                <a:ea typeface="ＭＳ Ｐゴシック" pitchFamily="34" charset="-128"/>
              </a:rPr>
              <a:t>Go around see scope, </a:t>
            </a:r>
          </a:p>
          <a:p>
            <a:endParaRPr lang="en-US" dirty="0" smtClean="0">
              <a:ea typeface="ＭＳ Ｐゴシック" pitchFamily="34" charset="-128"/>
            </a:endParaRPr>
          </a:p>
          <a:p>
            <a:r>
              <a:rPr lang="en-US" dirty="0" smtClean="0">
                <a:ea typeface="ＭＳ Ｐゴシック" pitchFamily="34" charset="-128"/>
              </a:rPr>
              <a:t>RISKS – damage to objects in scanning process, and increased demand for originals </a:t>
            </a:r>
          </a:p>
          <a:p>
            <a:endParaRPr lang="en-US" dirty="0" smtClean="0">
              <a:ea typeface="ＭＳ Ｐゴシック" pitchFamily="34" charset="-128"/>
            </a:endParaRPr>
          </a:p>
          <a:p>
            <a:r>
              <a:rPr lang="en-US" dirty="0" smtClean="0">
                <a:ea typeface="ＭＳ Ｐゴシック" pitchFamily="34" charset="-128"/>
              </a:rPr>
              <a:t>Can use the opportunity to rehouse a collection if already taking out of sleeve, put it into a new one  </a:t>
            </a:r>
          </a:p>
          <a:p>
            <a:endParaRPr lang="en-US" dirty="0" smtClean="0">
              <a:ea typeface="ＭＳ Ｐゴシック" pitchFamily="34" charset="-128"/>
            </a:endParaRPr>
          </a:p>
          <a:p>
            <a:r>
              <a:rPr lang="en-US" dirty="0" err="1" smtClean="0">
                <a:ea typeface="ＭＳ Ｐゴシック" pitchFamily="34" charset="-128"/>
              </a:rPr>
              <a:t>Ver</a:t>
            </a:r>
            <a:r>
              <a:rPr lang="en-US" dirty="0" smtClean="0">
                <a:ea typeface="ＭＳ Ｐゴシック" pitchFamily="34" charset="-128"/>
              </a:rPr>
              <a:t> useful outreach, raise public awareness of your collection </a:t>
            </a:r>
          </a:p>
          <a:p>
            <a:r>
              <a:rPr lang="en-US" dirty="0" smtClean="0">
                <a:ea typeface="ＭＳ Ｐゴシック" pitchFamily="34" charset="-128"/>
              </a:rPr>
              <a:t>Can charge for copies</a:t>
            </a:r>
          </a:p>
          <a:p>
            <a:r>
              <a:rPr lang="en-US" dirty="0" err="1" smtClean="0">
                <a:ea typeface="ＭＳ Ｐゴシック" pitchFamily="34" charset="-128"/>
              </a:rPr>
              <a:t>Documetation</a:t>
            </a:r>
            <a:r>
              <a:rPr lang="en-US" dirty="0" smtClean="0">
                <a:ea typeface="ＭＳ Ｐゴシック" pitchFamily="34" charset="-128"/>
              </a:rPr>
              <a:t> of items at a certain time and place </a:t>
            </a:r>
          </a:p>
          <a:p>
            <a:endParaRPr lang="en-US" dirty="0" smtClean="0">
              <a:ea typeface="ＭＳ Ｐゴシック" pitchFamily="34" charset="-128"/>
            </a:endParaRPr>
          </a:p>
          <a:p>
            <a:r>
              <a:rPr lang="en-US" dirty="0" smtClean="0">
                <a:ea typeface="ＭＳ Ｐゴシック" pitchFamily="34" charset="-128"/>
              </a:rPr>
              <a:t>Uses: web, email, print, </a:t>
            </a:r>
            <a:r>
              <a:rPr lang="en-US" dirty="0" err="1" smtClean="0">
                <a:ea typeface="ＭＳ Ｐゴシック" pitchFamily="34" charset="-128"/>
              </a:rPr>
              <a:t>diigital</a:t>
            </a:r>
            <a:r>
              <a:rPr lang="en-US" dirty="0" smtClean="0">
                <a:ea typeface="ＭＳ Ｐゴシック" pitchFamily="34" charset="-128"/>
              </a:rPr>
              <a:t> presentations, preservation of content</a:t>
            </a:r>
          </a:p>
          <a:p>
            <a:endParaRPr lang="en-US" dirty="0" smtClean="0">
              <a:ea typeface="ＭＳ Ｐゴシック" pitchFamily="34" charset="-128"/>
            </a:endParaRPr>
          </a:p>
        </p:txBody>
      </p:sp>
      <p:sp>
        <p:nvSpPr>
          <p:cNvPr id="215044" name="Date Placeholder 3"/>
          <p:cNvSpPr>
            <a:spLocks noGrp="1"/>
          </p:cNvSpPr>
          <p:nvPr>
            <p:ph type="dt" sz="quarter" idx="1"/>
          </p:nvPr>
        </p:nvSpPr>
        <p:spPr>
          <a:noFill/>
        </p:spPr>
        <p:txBody>
          <a:bodyPr/>
          <a:lstStyle/>
          <a:p>
            <a:r>
              <a:rPr lang="en-US" smtClean="0"/>
              <a:t>Fall 2010</a:t>
            </a:r>
            <a:endParaRPr lang="en-US"/>
          </a:p>
        </p:txBody>
      </p:sp>
      <p:sp>
        <p:nvSpPr>
          <p:cNvPr id="215045" name="Footer Placeholder 4"/>
          <p:cNvSpPr>
            <a:spLocks noGrp="1"/>
          </p:cNvSpPr>
          <p:nvPr>
            <p:ph type="ftr" sz="quarter" idx="4"/>
          </p:nvPr>
        </p:nvSpPr>
        <p:spPr>
          <a:noFill/>
        </p:spPr>
        <p:txBody>
          <a:bodyPr/>
          <a:lstStyle/>
          <a:p>
            <a:r>
              <a:rPr lang="en-US"/>
              <a:t>Society of American Archivists</a:t>
            </a:r>
          </a:p>
        </p:txBody>
      </p:sp>
      <p:sp>
        <p:nvSpPr>
          <p:cNvPr id="6" name="Slide Number Placeholder 5"/>
          <p:cNvSpPr>
            <a:spLocks noGrp="1"/>
          </p:cNvSpPr>
          <p:nvPr>
            <p:ph type="sldNum" sz="quarter" idx="5"/>
          </p:nvPr>
        </p:nvSpPr>
        <p:spPr/>
        <p:txBody>
          <a:bodyPr/>
          <a:lstStyle/>
          <a:p>
            <a:fld id="{B35E1629-6F10-4701-A132-DA7E970680D9}" type="slidenum">
              <a:rPr lang="en-US"/>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p:cNvSpPr>
          <p:nvPr>
            <p:ph type="sldImg"/>
          </p:nvPr>
        </p:nvSpPr>
        <p:spPr>
          <a:ln/>
        </p:spPr>
      </p:sp>
      <p:sp>
        <p:nvSpPr>
          <p:cNvPr id="217091" name="Notes Placeholder 2"/>
          <p:cNvSpPr>
            <a:spLocks noGrp="1"/>
          </p:cNvSpPr>
          <p:nvPr>
            <p:ph type="body" idx="1"/>
          </p:nvPr>
        </p:nvSpPr>
        <p:spPr>
          <a:noFill/>
          <a:ln/>
        </p:spPr>
        <p:txBody>
          <a:bodyPr/>
          <a:lstStyle/>
          <a:p>
            <a:r>
              <a:rPr lang="en-US" dirty="0" smtClean="0">
                <a:ea typeface="ＭＳ Ｐゴシック" pitchFamily="34" charset="-128"/>
              </a:rPr>
              <a:t>Any digital project has to be done thoughtfully </a:t>
            </a:r>
            <a:r>
              <a:rPr lang="en-US" dirty="0" err="1" smtClean="0">
                <a:ea typeface="ＭＳ Ｐゴシック" pitchFamily="34" charset="-128"/>
              </a:rPr>
              <a:t>consiously</a:t>
            </a:r>
            <a:r>
              <a:rPr lang="en-US" dirty="0" smtClean="0">
                <a:ea typeface="ＭＳ Ｐゴシック" pitchFamily="34" charset="-128"/>
              </a:rPr>
              <a:t>.  </a:t>
            </a:r>
          </a:p>
          <a:p>
            <a:r>
              <a:rPr lang="en-US" dirty="0" smtClean="0">
                <a:ea typeface="ＭＳ Ｐゴシック" pitchFamily="34" charset="-128"/>
              </a:rPr>
              <a:t>Review your mission statement to see how a digital project might fit into  and use policies </a:t>
            </a:r>
          </a:p>
          <a:p>
            <a:endParaRPr lang="en-US" dirty="0" smtClean="0">
              <a:ea typeface="ＭＳ Ｐゴシック" pitchFamily="34" charset="-128"/>
            </a:endParaRPr>
          </a:p>
          <a:p>
            <a:r>
              <a:rPr lang="en-US" dirty="0" smtClean="0">
                <a:ea typeface="ＭＳ Ｐゴシック" pitchFamily="34" charset="-128"/>
              </a:rPr>
              <a:t>Obviously need technical support  but you have to understand well even of outsource.  Like buying a car don’t’ have to be a mechanic, but need to well informed to make sound choices.</a:t>
            </a:r>
          </a:p>
          <a:p>
            <a:endParaRPr lang="en-US" dirty="0" smtClean="0">
              <a:ea typeface="ＭＳ Ｐゴシック" pitchFamily="34" charset="-128"/>
            </a:endParaRPr>
          </a:p>
          <a:p>
            <a:r>
              <a:rPr lang="en-US" dirty="0" smtClean="0">
                <a:ea typeface="ＭＳ Ｐゴシック" pitchFamily="34" charset="-128"/>
              </a:rPr>
              <a:t>All collection policies are likely to be involved – preservation, use, </a:t>
            </a:r>
          </a:p>
          <a:p>
            <a:endParaRPr lang="en-US" dirty="0" smtClean="0">
              <a:ea typeface="ＭＳ Ｐゴシック" pitchFamily="34" charset="-128"/>
            </a:endParaRPr>
          </a:p>
          <a:p>
            <a:r>
              <a:rPr lang="en-US" dirty="0" smtClean="0">
                <a:ea typeface="ＭＳ Ｐゴシック" pitchFamily="34" charset="-128"/>
              </a:rPr>
              <a:t>Few instituions set out to scan </a:t>
            </a:r>
            <a:r>
              <a:rPr lang="en-US" dirty="0" err="1" smtClean="0">
                <a:ea typeface="ＭＳ Ｐゴシック" pitchFamily="34" charset="-128"/>
              </a:rPr>
              <a:t>everyting</a:t>
            </a:r>
            <a:endParaRPr lang="en-US" dirty="0" smtClean="0">
              <a:ea typeface="ＭＳ Ｐゴシック" pitchFamily="34" charset="-128"/>
            </a:endParaRPr>
          </a:p>
          <a:p>
            <a:endParaRPr lang="en-US" dirty="0" smtClean="0">
              <a:ea typeface="ＭＳ Ｐゴシック" pitchFamily="34" charset="-128"/>
            </a:endParaRPr>
          </a:p>
        </p:txBody>
      </p:sp>
      <p:sp>
        <p:nvSpPr>
          <p:cNvPr id="217092" name="Date Placeholder 3"/>
          <p:cNvSpPr>
            <a:spLocks noGrp="1"/>
          </p:cNvSpPr>
          <p:nvPr>
            <p:ph type="dt" sz="quarter" idx="1"/>
          </p:nvPr>
        </p:nvSpPr>
        <p:spPr>
          <a:noFill/>
        </p:spPr>
        <p:txBody>
          <a:bodyPr/>
          <a:lstStyle/>
          <a:p>
            <a:r>
              <a:rPr lang="en-US" smtClean="0"/>
              <a:t>Fall 2010</a:t>
            </a:r>
            <a:endParaRPr lang="en-US"/>
          </a:p>
        </p:txBody>
      </p:sp>
      <p:sp>
        <p:nvSpPr>
          <p:cNvPr id="217093" name="Footer Placeholder 4"/>
          <p:cNvSpPr>
            <a:spLocks noGrp="1"/>
          </p:cNvSpPr>
          <p:nvPr>
            <p:ph type="ftr" sz="quarter" idx="4"/>
          </p:nvPr>
        </p:nvSpPr>
        <p:spPr>
          <a:noFill/>
        </p:spPr>
        <p:txBody>
          <a:bodyPr/>
          <a:lstStyle/>
          <a:p>
            <a:r>
              <a:rPr lang="en-US"/>
              <a:t>Society of American Archivists</a:t>
            </a:r>
          </a:p>
        </p:txBody>
      </p:sp>
      <p:sp>
        <p:nvSpPr>
          <p:cNvPr id="6" name="Slide Number Placeholder 5"/>
          <p:cNvSpPr>
            <a:spLocks noGrp="1"/>
          </p:cNvSpPr>
          <p:nvPr>
            <p:ph type="sldNum" sz="quarter" idx="5"/>
          </p:nvPr>
        </p:nvSpPr>
        <p:spPr/>
        <p:txBody>
          <a:bodyPr/>
          <a:lstStyle/>
          <a:p>
            <a:fld id="{50DE1009-6304-470F-8793-483B67FCD3B6}" type="slidenum">
              <a:rPr lang="en-US"/>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p:cNvSpPr>
          <p:nvPr>
            <p:ph type="sldImg"/>
          </p:nvPr>
        </p:nvSpPr>
        <p:spPr>
          <a:ln/>
        </p:spPr>
      </p:sp>
      <p:sp>
        <p:nvSpPr>
          <p:cNvPr id="219139" name="Notes Placeholder 2"/>
          <p:cNvSpPr>
            <a:spLocks noGrp="1"/>
          </p:cNvSpPr>
          <p:nvPr>
            <p:ph type="body" idx="1"/>
          </p:nvPr>
        </p:nvSpPr>
        <p:spPr>
          <a:noFill/>
          <a:ln/>
        </p:spPr>
        <p:txBody>
          <a:bodyPr/>
          <a:lstStyle/>
          <a:p>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Does the project have a specific audience </a:t>
            </a:r>
          </a:p>
          <a:p>
            <a:endParaRPr lang="en-US" dirty="0" smtClean="0">
              <a:ea typeface="ＭＳ Ｐゴシック" pitchFamily="34" charset="-128"/>
            </a:endParaRPr>
          </a:p>
          <a:p>
            <a:r>
              <a:rPr lang="en-US" dirty="0" smtClean="0">
                <a:ea typeface="ＭＳ Ｐゴシック" pitchFamily="34" charset="-128"/>
              </a:rPr>
              <a:t>Will it need conservation </a:t>
            </a:r>
          </a:p>
          <a:p>
            <a:endParaRPr lang="en-US" dirty="0" smtClean="0">
              <a:ea typeface="ＭＳ Ｐゴシック" pitchFamily="34" charset="-128"/>
            </a:endParaRPr>
          </a:p>
          <a:p>
            <a:r>
              <a:rPr lang="en-US" dirty="0" smtClean="0">
                <a:ea typeface="ＭＳ Ｐゴシック" pitchFamily="34" charset="-128"/>
              </a:rPr>
              <a:t>Is it catalogued</a:t>
            </a:r>
          </a:p>
          <a:p>
            <a:endParaRPr lang="en-US" dirty="0" smtClean="0">
              <a:ea typeface="ＭＳ Ｐゴシック" pitchFamily="34" charset="-128"/>
            </a:endParaRPr>
          </a:p>
          <a:p>
            <a:r>
              <a:rPr lang="en-US" dirty="0" smtClean="0">
                <a:ea typeface="ＭＳ Ｐゴシック" pitchFamily="34" charset="-128"/>
              </a:rPr>
              <a:t>Do you have the rights</a:t>
            </a:r>
          </a:p>
          <a:p>
            <a:endParaRPr lang="en-US" dirty="0" smtClean="0">
              <a:ea typeface="ＭＳ Ｐゴシック" pitchFamily="34" charset="-128"/>
            </a:endParaRPr>
          </a:p>
          <a:p>
            <a:r>
              <a:rPr lang="en-US" dirty="0" smtClean="0">
                <a:ea typeface="ＭＳ Ｐゴシック" pitchFamily="34" charset="-128"/>
              </a:rPr>
              <a:t>Are there awkward formats and therefore require extra equipment </a:t>
            </a:r>
          </a:p>
          <a:p>
            <a:endParaRPr lang="en-US" dirty="0" smtClean="0">
              <a:ea typeface="ＭＳ Ｐゴシック" pitchFamily="34" charset="-128"/>
            </a:endParaRPr>
          </a:p>
        </p:txBody>
      </p:sp>
      <p:sp>
        <p:nvSpPr>
          <p:cNvPr id="219140" name="Date Placeholder 3"/>
          <p:cNvSpPr>
            <a:spLocks noGrp="1"/>
          </p:cNvSpPr>
          <p:nvPr>
            <p:ph type="dt" sz="quarter" idx="1"/>
          </p:nvPr>
        </p:nvSpPr>
        <p:spPr>
          <a:noFill/>
        </p:spPr>
        <p:txBody>
          <a:bodyPr/>
          <a:lstStyle/>
          <a:p>
            <a:r>
              <a:rPr lang="en-US" smtClean="0"/>
              <a:t>Fall 2010</a:t>
            </a:r>
            <a:endParaRPr lang="en-US"/>
          </a:p>
        </p:txBody>
      </p:sp>
      <p:sp>
        <p:nvSpPr>
          <p:cNvPr id="219141" name="Footer Placeholder 4"/>
          <p:cNvSpPr>
            <a:spLocks noGrp="1"/>
          </p:cNvSpPr>
          <p:nvPr>
            <p:ph type="ftr" sz="quarter" idx="4"/>
          </p:nvPr>
        </p:nvSpPr>
        <p:spPr>
          <a:noFill/>
        </p:spPr>
        <p:txBody>
          <a:bodyPr/>
          <a:lstStyle/>
          <a:p>
            <a:r>
              <a:rPr lang="en-US"/>
              <a:t>Society of American Archivists</a:t>
            </a:r>
          </a:p>
        </p:txBody>
      </p:sp>
      <p:sp>
        <p:nvSpPr>
          <p:cNvPr id="6" name="Slide Number Placeholder 5"/>
          <p:cNvSpPr>
            <a:spLocks noGrp="1"/>
          </p:cNvSpPr>
          <p:nvPr>
            <p:ph type="sldNum" sz="quarter" idx="5"/>
          </p:nvPr>
        </p:nvSpPr>
        <p:spPr/>
        <p:txBody>
          <a:bodyPr/>
          <a:lstStyle/>
          <a:p>
            <a:fld id="{229EB79B-2B55-41D0-B449-74C8010766B7}" type="slidenum">
              <a:rPr lang="en-US"/>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p:cNvSpPr>
          <p:nvPr>
            <p:ph type="sldImg"/>
          </p:nvPr>
        </p:nvSpPr>
        <p:spPr>
          <a:ln/>
        </p:spPr>
      </p:sp>
      <p:sp>
        <p:nvSpPr>
          <p:cNvPr id="221187" name="Notes Placeholder 2"/>
          <p:cNvSpPr>
            <a:spLocks noGrp="1"/>
          </p:cNvSpPr>
          <p:nvPr>
            <p:ph type="body" idx="1"/>
          </p:nvPr>
        </p:nvSpPr>
        <p:spPr>
          <a:noFill/>
          <a:ln/>
        </p:spPr>
        <p:txBody>
          <a:bodyPr/>
          <a:lstStyle/>
          <a:p>
            <a:r>
              <a:rPr lang="en-US" smtClean="0">
                <a:ea typeface="ＭＳ Ｐゴシック" pitchFamily="34" charset="-128"/>
              </a:rPr>
              <a:t>Start small and build up expertise</a:t>
            </a:r>
          </a:p>
          <a:p>
            <a:r>
              <a:rPr lang="en-US" smtClean="0">
                <a:ea typeface="ＭＳ Ｐゴシック" pitchFamily="34" charset="-128"/>
              </a:rPr>
              <a:t>Set technical specifications before hand</a:t>
            </a:r>
          </a:p>
          <a:p>
            <a:r>
              <a:rPr lang="en-US" smtClean="0">
                <a:ea typeface="ＭＳ Ｐゴシック" pitchFamily="34" charset="-128"/>
              </a:rPr>
              <a:t>Plan exactly who does what – use all availble existing expertise in institution</a:t>
            </a:r>
          </a:p>
          <a:p>
            <a:r>
              <a:rPr lang="en-US" smtClean="0">
                <a:ea typeface="ＭＳ Ｐゴシック" pitchFamily="34" charset="-128"/>
              </a:rPr>
              <a:t>Plan for metadata – aka cataloguing</a:t>
            </a:r>
          </a:p>
          <a:p>
            <a:r>
              <a:rPr lang="en-US" smtClean="0">
                <a:ea typeface="ＭＳ Ｐゴシック" pitchFamily="34" charset="-128"/>
              </a:rPr>
              <a:t>Plan for upkeep of your new digital collection i.e. storage, refreshment, migration </a:t>
            </a:r>
          </a:p>
          <a:p>
            <a:r>
              <a:rPr lang="en-US" smtClean="0">
                <a:ea typeface="ＭＳ Ｐゴシック" pitchFamily="34" charset="-128"/>
              </a:rPr>
              <a:t>Plan workflow  budget and time frame as well you can</a:t>
            </a:r>
          </a:p>
          <a:p>
            <a:endParaRPr lang="en-US" smtClean="0">
              <a:ea typeface="ＭＳ Ｐゴシック" pitchFamily="34" charset="-128"/>
            </a:endParaRPr>
          </a:p>
          <a:p>
            <a:r>
              <a:rPr lang="en-US" smtClean="0">
                <a:ea typeface="ＭＳ Ｐゴシック" pitchFamily="34" charset="-128"/>
              </a:rPr>
              <a:t>If already underway – take the time to evaluate  - how is it going – does it fill the goals you’ve set </a:t>
            </a:r>
          </a:p>
          <a:p>
            <a:r>
              <a:rPr lang="en-US" smtClean="0">
                <a:ea typeface="ＭＳ Ｐゴシック" pitchFamily="34" charset="-128"/>
              </a:rPr>
              <a:t>Are their gaps in planning that you can fill in </a:t>
            </a:r>
          </a:p>
          <a:p>
            <a:endParaRPr lang="en-US" smtClean="0">
              <a:ea typeface="ＭＳ Ｐゴシック" pitchFamily="34" charset="-128"/>
            </a:endParaRPr>
          </a:p>
        </p:txBody>
      </p:sp>
      <p:sp>
        <p:nvSpPr>
          <p:cNvPr id="221188" name="Date Placeholder 3"/>
          <p:cNvSpPr>
            <a:spLocks noGrp="1"/>
          </p:cNvSpPr>
          <p:nvPr>
            <p:ph type="dt" sz="quarter" idx="1"/>
          </p:nvPr>
        </p:nvSpPr>
        <p:spPr>
          <a:noFill/>
        </p:spPr>
        <p:txBody>
          <a:bodyPr/>
          <a:lstStyle/>
          <a:p>
            <a:r>
              <a:rPr lang="en-US" smtClean="0"/>
              <a:t>Fall 2010</a:t>
            </a:r>
            <a:endParaRPr lang="en-US"/>
          </a:p>
        </p:txBody>
      </p:sp>
      <p:sp>
        <p:nvSpPr>
          <p:cNvPr id="221189" name="Footer Placeholder 4"/>
          <p:cNvSpPr>
            <a:spLocks noGrp="1"/>
          </p:cNvSpPr>
          <p:nvPr>
            <p:ph type="ftr" sz="quarter" idx="4"/>
          </p:nvPr>
        </p:nvSpPr>
        <p:spPr>
          <a:noFill/>
        </p:spPr>
        <p:txBody>
          <a:bodyPr/>
          <a:lstStyle/>
          <a:p>
            <a:r>
              <a:rPr lang="en-US"/>
              <a:t>Society of American Archivists</a:t>
            </a:r>
          </a:p>
        </p:txBody>
      </p:sp>
      <p:sp>
        <p:nvSpPr>
          <p:cNvPr id="6" name="Slide Number Placeholder 5"/>
          <p:cNvSpPr>
            <a:spLocks noGrp="1"/>
          </p:cNvSpPr>
          <p:nvPr>
            <p:ph type="sldNum" sz="quarter" idx="5"/>
          </p:nvPr>
        </p:nvSpPr>
        <p:spPr/>
        <p:txBody>
          <a:bodyPr/>
          <a:lstStyle/>
          <a:p>
            <a:fld id="{F2F522D5-7169-473A-8A6B-5A6C0220D791}" type="slidenum">
              <a:rPr lang="en-US"/>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p:cNvSpPr>
          <p:nvPr>
            <p:ph type="sldImg"/>
          </p:nvPr>
        </p:nvSpPr>
        <p:spPr>
          <a:ln/>
        </p:spPr>
      </p:sp>
      <p:sp>
        <p:nvSpPr>
          <p:cNvPr id="223235" name="Notes Placeholder 2"/>
          <p:cNvSpPr>
            <a:spLocks noGrp="1"/>
          </p:cNvSpPr>
          <p:nvPr>
            <p:ph type="body" idx="1"/>
          </p:nvPr>
        </p:nvSpPr>
        <p:spPr>
          <a:noFill/>
          <a:ln/>
        </p:spPr>
        <p:txBody>
          <a:bodyPr/>
          <a:lstStyle/>
          <a:p>
            <a:r>
              <a:rPr lang="en-US" smtClean="0">
                <a:ea typeface="ＭＳ Ｐゴシック" pitchFamily="34" charset="-128"/>
              </a:rPr>
              <a:t>Try to make your practise fit with others so that your digital collectiosn can be compatable with shared resources, online catalogues and shred repositories</a:t>
            </a:r>
          </a:p>
          <a:p>
            <a:endParaRPr lang="en-US" smtClean="0">
              <a:ea typeface="ＭＳ Ｐゴシック" pitchFamily="34" charset="-128"/>
            </a:endParaRPr>
          </a:p>
          <a:p>
            <a:r>
              <a:rPr lang="en-US" smtClean="0">
                <a:ea typeface="ＭＳ Ｐゴシック" pitchFamily="34" charset="-128"/>
              </a:rPr>
              <a:t>Recommendations NOT standards   - but there are iniditatives – LC participates in a ____________</a:t>
            </a:r>
          </a:p>
          <a:p>
            <a:endParaRPr lang="en-US" smtClean="0">
              <a:ea typeface="ＭＳ Ｐゴシック" pitchFamily="34" charset="-128"/>
            </a:endParaRPr>
          </a:p>
          <a:p>
            <a:r>
              <a:rPr lang="en-US" smtClean="0">
                <a:ea typeface="ＭＳ Ｐゴシック" pitchFamily="34" charset="-128"/>
              </a:rPr>
              <a:t>Judgement for your uses/needs will you make rich digital masters?  Or will it be for web use only.  </a:t>
            </a:r>
          </a:p>
          <a:p>
            <a:r>
              <a:rPr lang="en-US" smtClean="0">
                <a:ea typeface="ＭＳ Ｐゴシック" pitchFamily="34" charset="-128"/>
              </a:rPr>
              <a:t>Will your naming conventions be descriptive i.e. accession number or sequential as things get scaned or a combination</a:t>
            </a:r>
          </a:p>
          <a:p>
            <a:r>
              <a:rPr lang="en-US" smtClean="0">
                <a:ea typeface="ＭＳ Ｐゴシック" pitchFamily="34" charset="-128"/>
              </a:rPr>
              <a:t> </a:t>
            </a:r>
          </a:p>
          <a:p>
            <a:r>
              <a:rPr lang="en-US" smtClean="0">
                <a:ea typeface="ＭＳ Ｐゴシック" pitchFamily="34" charset="-128"/>
              </a:rPr>
              <a:t>Don’t use spaces use _ </a:t>
            </a:r>
          </a:p>
          <a:p>
            <a:endParaRPr lang="en-US" smtClean="0">
              <a:ea typeface="ＭＳ Ｐゴシック" pitchFamily="34" charset="-128"/>
            </a:endParaRPr>
          </a:p>
        </p:txBody>
      </p:sp>
      <p:sp>
        <p:nvSpPr>
          <p:cNvPr id="223236" name="Date Placeholder 3"/>
          <p:cNvSpPr>
            <a:spLocks noGrp="1"/>
          </p:cNvSpPr>
          <p:nvPr>
            <p:ph type="dt" sz="quarter" idx="1"/>
          </p:nvPr>
        </p:nvSpPr>
        <p:spPr>
          <a:noFill/>
        </p:spPr>
        <p:txBody>
          <a:bodyPr/>
          <a:lstStyle/>
          <a:p>
            <a:r>
              <a:rPr lang="en-US" smtClean="0"/>
              <a:t>Fall 2010</a:t>
            </a:r>
            <a:endParaRPr lang="en-US"/>
          </a:p>
        </p:txBody>
      </p:sp>
      <p:sp>
        <p:nvSpPr>
          <p:cNvPr id="223237" name="Footer Placeholder 4"/>
          <p:cNvSpPr>
            <a:spLocks noGrp="1"/>
          </p:cNvSpPr>
          <p:nvPr>
            <p:ph type="ftr" sz="quarter" idx="4"/>
          </p:nvPr>
        </p:nvSpPr>
        <p:spPr>
          <a:noFill/>
        </p:spPr>
        <p:txBody>
          <a:bodyPr/>
          <a:lstStyle/>
          <a:p>
            <a:r>
              <a:rPr lang="en-US"/>
              <a:t>Society of American Archivists</a:t>
            </a:r>
          </a:p>
        </p:txBody>
      </p:sp>
      <p:sp>
        <p:nvSpPr>
          <p:cNvPr id="6" name="Slide Number Placeholder 5"/>
          <p:cNvSpPr>
            <a:spLocks noGrp="1"/>
          </p:cNvSpPr>
          <p:nvPr>
            <p:ph type="sldNum" sz="quarter" idx="5"/>
          </p:nvPr>
        </p:nvSpPr>
        <p:spPr/>
        <p:txBody>
          <a:bodyPr/>
          <a:lstStyle/>
          <a:p>
            <a:fld id="{2BF61F2A-61B4-4CBF-9DCE-928BD53DB44D}" type="slidenum">
              <a:rPr lang="en-US"/>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p:cNvSpPr>
          <p:nvPr>
            <p:ph type="sldImg"/>
          </p:nvPr>
        </p:nvSpPr>
        <p:spPr>
          <a:ln/>
        </p:spPr>
      </p:sp>
      <p:sp>
        <p:nvSpPr>
          <p:cNvPr id="237571" name="Notes Placeholder 2"/>
          <p:cNvSpPr>
            <a:spLocks noGrp="1"/>
          </p:cNvSpPr>
          <p:nvPr>
            <p:ph type="body" idx="1"/>
          </p:nvPr>
        </p:nvSpPr>
        <p:spPr>
          <a:noFill/>
          <a:ln/>
        </p:spPr>
        <p:txBody>
          <a:bodyPr/>
          <a:lstStyle/>
          <a:p>
            <a:r>
              <a:rPr lang="en-US" smtClean="0">
                <a:ea typeface="ＭＳ Ｐゴシック" pitchFamily="34" charset="-128"/>
              </a:rPr>
              <a:t>This is the part that can be a bit intimidating but with a little reading and plaing with a scanner you can get enough of an understanding to know what you need to look for, or what’s wrong etc.  </a:t>
            </a:r>
          </a:p>
          <a:p>
            <a:endParaRPr lang="en-US" smtClean="0">
              <a:ea typeface="ＭＳ Ｐゴシック" pitchFamily="34" charset="-128"/>
            </a:endParaRPr>
          </a:p>
          <a:p>
            <a:r>
              <a:rPr lang="en-US" smtClean="0">
                <a:ea typeface="ＭＳ Ｐゴシック" pitchFamily="34" charset="-128"/>
              </a:rPr>
              <a:t>Take a few sample objects and scan them changing all the settings to see how the end result is affected  (image quality, file sizes etc)</a:t>
            </a:r>
          </a:p>
          <a:p>
            <a:endParaRPr lang="en-US" smtClean="0">
              <a:ea typeface="ＭＳ Ｐゴシック" pitchFamily="34" charset="-128"/>
            </a:endParaRPr>
          </a:p>
          <a:p>
            <a:r>
              <a:rPr lang="en-US" smtClean="0">
                <a:ea typeface="ＭＳ Ｐゴシック" pitchFamily="34" charset="-128"/>
              </a:rPr>
              <a:t>DPI   dots per inch  - more dots more data more detail  more money</a:t>
            </a:r>
          </a:p>
          <a:p>
            <a:endParaRPr lang="en-US" smtClean="0">
              <a:ea typeface="ＭＳ Ｐゴシック" pitchFamily="34" charset="-128"/>
            </a:endParaRPr>
          </a:p>
          <a:p>
            <a:r>
              <a:rPr lang="en-US" smtClean="0">
                <a:ea typeface="ＭＳ Ｐゴシック" pitchFamily="34" charset="-128"/>
              </a:rPr>
              <a:t>Resolution can also dependent on other factors </a:t>
            </a:r>
          </a:p>
          <a:p>
            <a:r>
              <a:rPr lang="en-US" smtClean="0">
                <a:ea typeface="ＭＳ Ｐゴシック" pitchFamily="34" charset="-128"/>
              </a:rPr>
              <a:t>   tonal resolution</a:t>
            </a:r>
          </a:p>
          <a:p>
            <a:r>
              <a:rPr lang="en-US" smtClean="0">
                <a:ea typeface="ＭＳ Ｐゴシック" pitchFamily="34" charset="-128"/>
              </a:rPr>
              <a:t>  what color space are you using CMYK, RGB, LAB</a:t>
            </a:r>
          </a:p>
          <a:p>
            <a:endParaRPr lang="en-US" smtClean="0">
              <a:ea typeface="ＭＳ Ｐゴシック" pitchFamily="34" charset="-128"/>
            </a:endParaRPr>
          </a:p>
          <a:p>
            <a:r>
              <a:rPr lang="en-US" smtClean="0">
                <a:ea typeface="ＭＳ Ｐゴシック" pitchFamily="34" charset="-128"/>
              </a:rPr>
              <a:t>Bit depth – how many colors are represented  </a:t>
            </a:r>
          </a:p>
          <a:p>
            <a:r>
              <a:rPr lang="en-US" smtClean="0">
                <a:ea typeface="ＭＳ Ｐゴシック" pitchFamily="34" charset="-128"/>
              </a:rPr>
              <a:t>Dyamic range – different between lightes and darkets  </a:t>
            </a:r>
          </a:p>
          <a:p>
            <a:endParaRPr lang="en-US" smtClean="0">
              <a:ea typeface="ＭＳ Ｐゴシック" pitchFamily="34" charset="-128"/>
            </a:endParaRPr>
          </a:p>
          <a:p>
            <a:r>
              <a:rPr lang="en-US" smtClean="0">
                <a:ea typeface="ＭＳ Ｐゴシック" pitchFamily="34" charset="-128"/>
              </a:rPr>
              <a:t>Tonal maping set white and black points  0-256  operator sets with eyedropper</a:t>
            </a:r>
          </a:p>
          <a:p>
            <a:endParaRPr lang="en-US" smtClean="0">
              <a:ea typeface="ＭＳ Ｐゴシック" pitchFamily="34" charset="-128"/>
            </a:endParaRPr>
          </a:p>
        </p:txBody>
      </p:sp>
      <p:sp>
        <p:nvSpPr>
          <p:cNvPr id="237572" name="Date Placeholder 3"/>
          <p:cNvSpPr>
            <a:spLocks noGrp="1"/>
          </p:cNvSpPr>
          <p:nvPr>
            <p:ph type="dt" sz="quarter" idx="1"/>
          </p:nvPr>
        </p:nvSpPr>
        <p:spPr>
          <a:noFill/>
        </p:spPr>
        <p:txBody>
          <a:bodyPr/>
          <a:lstStyle/>
          <a:p>
            <a:r>
              <a:rPr lang="en-US" smtClean="0"/>
              <a:t>Fall 2010</a:t>
            </a:r>
            <a:endParaRPr lang="en-US"/>
          </a:p>
        </p:txBody>
      </p:sp>
      <p:sp>
        <p:nvSpPr>
          <p:cNvPr id="237573" name="Footer Placeholder 4"/>
          <p:cNvSpPr>
            <a:spLocks noGrp="1"/>
          </p:cNvSpPr>
          <p:nvPr>
            <p:ph type="ftr" sz="quarter" idx="4"/>
          </p:nvPr>
        </p:nvSpPr>
        <p:spPr>
          <a:noFill/>
        </p:spPr>
        <p:txBody>
          <a:bodyPr/>
          <a:lstStyle/>
          <a:p>
            <a:r>
              <a:rPr lang="en-US"/>
              <a:t>Society of American Archivists</a:t>
            </a:r>
          </a:p>
        </p:txBody>
      </p:sp>
      <p:sp>
        <p:nvSpPr>
          <p:cNvPr id="6" name="Slide Number Placeholder 5"/>
          <p:cNvSpPr>
            <a:spLocks noGrp="1"/>
          </p:cNvSpPr>
          <p:nvPr>
            <p:ph type="sldNum" sz="quarter" idx="5"/>
          </p:nvPr>
        </p:nvSpPr>
        <p:spPr/>
        <p:txBody>
          <a:bodyPr/>
          <a:lstStyle/>
          <a:p>
            <a:fld id="{A6885306-08C7-4186-AB7C-04EFDC59D96D}" type="slidenum">
              <a:rPr lang="en-US"/>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p:cNvSpPr>
          <p:nvPr>
            <p:ph type="sldImg"/>
          </p:nvPr>
        </p:nvSpPr>
        <p:spPr>
          <a:ln/>
        </p:spPr>
      </p:sp>
      <p:sp>
        <p:nvSpPr>
          <p:cNvPr id="233475" name="Notes Placeholder 2"/>
          <p:cNvSpPr>
            <a:spLocks noGrp="1"/>
          </p:cNvSpPr>
          <p:nvPr>
            <p:ph type="body" idx="1"/>
          </p:nvPr>
        </p:nvSpPr>
        <p:spPr>
          <a:noFill/>
          <a:ln/>
        </p:spPr>
        <p:txBody>
          <a:bodyPr/>
          <a:lstStyle/>
          <a:p>
            <a:r>
              <a:rPr lang="en-US" dirty="0" smtClean="0">
                <a:ea typeface="ＭＳ Ｐゴシック" pitchFamily="34" charset="-128"/>
              </a:rPr>
              <a:t>Answer these questions:  </a:t>
            </a:r>
          </a:p>
          <a:p>
            <a:r>
              <a:rPr lang="en-US" dirty="0" smtClean="0">
                <a:ea typeface="ＭＳ Ｐゴシック" pitchFamily="34" charset="-128"/>
              </a:rPr>
              <a:t>Do you want to capture the texture?</a:t>
            </a:r>
          </a:p>
          <a:p>
            <a:r>
              <a:rPr lang="en-US" dirty="0" smtClean="0">
                <a:ea typeface="ＭＳ Ｐゴシック" pitchFamily="34" charset="-128"/>
              </a:rPr>
              <a:t>The object as it is or as it might have looked? </a:t>
            </a:r>
          </a:p>
          <a:p>
            <a:r>
              <a:rPr lang="en-US" dirty="0" smtClean="0">
                <a:ea typeface="ＭＳ Ｐゴシック" pitchFamily="34" charset="-128"/>
              </a:rPr>
              <a:t>Should you use grayscale for modern black and white prints or </a:t>
            </a:r>
            <a:r>
              <a:rPr lang="en-US" dirty="0" err="1" smtClean="0">
                <a:ea typeface="ＭＳ Ｐゴシック" pitchFamily="34" charset="-128"/>
              </a:rPr>
              <a:t>bw</a:t>
            </a:r>
            <a:r>
              <a:rPr lang="en-US" dirty="0" smtClean="0">
                <a:ea typeface="ＭＳ Ｐゴシック" pitchFamily="34" charset="-128"/>
              </a:rPr>
              <a:t> negatives or use color which is a much bigger file but can render color.  An albumen print is monotone, but not neutral black it’s </a:t>
            </a:r>
            <a:r>
              <a:rPr lang="en-US" dirty="0" err="1" smtClean="0">
                <a:ea typeface="ＭＳ Ｐゴシック" pitchFamily="34" charset="-128"/>
              </a:rPr>
              <a:t>purplybrown</a:t>
            </a:r>
            <a:r>
              <a:rPr lang="en-US" dirty="0" smtClean="0">
                <a:ea typeface="ＭＳ Ｐゴシック" pitchFamily="34" charset="-128"/>
              </a:rPr>
              <a:t>.</a:t>
            </a:r>
          </a:p>
          <a:p>
            <a:endParaRPr lang="en-US" dirty="0" smtClean="0">
              <a:ea typeface="ＭＳ Ｐゴシック" pitchFamily="34" charset="-128"/>
            </a:endParaRPr>
          </a:p>
          <a:p>
            <a:r>
              <a:rPr lang="en-US" dirty="0" smtClean="0">
                <a:ea typeface="ＭＳ Ｐゴシック" pitchFamily="34" charset="-128"/>
              </a:rPr>
              <a:t>Do not use lossy </a:t>
            </a:r>
            <a:r>
              <a:rPr lang="en-US" dirty="0" err="1" smtClean="0">
                <a:ea typeface="ＭＳ Ｐゴシック" pitchFamily="34" charset="-128"/>
              </a:rPr>
              <a:t>formate</a:t>
            </a:r>
            <a:r>
              <a:rPr lang="en-US" dirty="0" smtClean="0">
                <a:ea typeface="ＭＳ Ｐゴシック" pitchFamily="34" charset="-128"/>
              </a:rPr>
              <a:t>  use RAW and TIFF  open sources not proprietary   - these will be easier to handle later and are more accessible to everyone.</a:t>
            </a:r>
          </a:p>
          <a:p>
            <a:endParaRPr lang="en-US" dirty="0" smtClean="0">
              <a:ea typeface="ＭＳ Ｐゴシック" pitchFamily="34" charset="-128"/>
            </a:endParaRPr>
          </a:p>
          <a:p>
            <a:r>
              <a:rPr lang="en-US" dirty="0" smtClean="0">
                <a:ea typeface="ＭＳ Ｐゴシック" pitchFamily="34" charset="-128"/>
              </a:rPr>
              <a:t>LC does grayscale modern </a:t>
            </a:r>
            <a:r>
              <a:rPr lang="en-US" dirty="0" err="1" smtClean="0">
                <a:ea typeface="ＭＳ Ｐゴシック" pitchFamily="34" charset="-128"/>
              </a:rPr>
              <a:t>bw</a:t>
            </a:r>
            <a:r>
              <a:rPr lang="en-US" dirty="0" smtClean="0">
                <a:ea typeface="ＭＳ Ｐゴシック" pitchFamily="34" charset="-128"/>
              </a:rPr>
              <a:t> prints and all </a:t>
            </a:r>
            <a:r>
              <a:rPr lang="en-US" dirty="0" err="1" smtClean="0">
                <a:ea typeface="ＭＳ Ｐゴシック" pitchFamily="34" charset="-128"/>
              </a:rPr>
              <a:t>bw</a:t>
            </a:r>
            <a:r>
              <a:rPr lang="en-US" dirty="0" smtClean="0">
                <a:ea typeface="ＭＳ Ｐゴシック" pitchFamily="34" charset="-128"/>
              </a:rPr>
              <a:t> </a:t>
            </a:r>
            <a:r>
              <a:rPr lang="en-US" dirty="0" err="1" smtClean="0">
                <a:ea typeface="ＭＳ Ｐゴシック" pitchFamily="34" charset="-128"/>
              </a:rPr>
              <a:t>negs</a:t>
            </a:r>
            <a:r>
              <a:rPr lang="en-US" dirty="0" smtClean="0">
                <a:ea typeface="ＭＳ Ｐゴシック" pitchFamily="34" charset="-128"/>
              </a:rPr>
              <a:t>  </a:t>
            </a:r>
            <a:r>
              <a:rPr lang="en-US" dirty="0" err="1" smtClean="0">
                <a:ea typeface="ＭＳ Ｐゴシック" pitchFamily="34" charset="-128"/>
              </a:rPr>
              <a:t>Smithsonia</a:t>
            </a:r>
            <a:r>
              <a:rPr lang="en-US" dirty="0" smtClean="0">
                <a:ea typeface="ＭＳ Ｐゴシック" pitchFamily="34" charset="-128"/>
              </a:rPr>
              <a:t>  and Natural History does color  </a:t>
            </a:r>
          </a:p>
          <a:p>
            <a:r>
              <a:rPr lang="en-US" dirty="0" smtClean="0">
                <a:ea typeface="ＭＳ Ｐゴシック" pitchFamily="34" charset="-128"/>
              </a:rPr>
              <a:t>But is 3x </a:t>
            </a:r>
            <a:r>
              <a:rPr lang="en-US" dirty="0" err="1" smtClean="0">
                <a:ea typeface="ＭＳ Ｐゴシック" pitchFamily="34" charset="-128"/>
              </a:rPr>
              <a:t>th</a:t>
            </a:r>
            <a:r>
              <a:rPr lang="en-US" dirty="0" smtClean="0">
                <a:ea typeface="ＭＳ Ｐゴシック" pitchFamily="34" charset="-128"/>
              </a:rPr>
              <a:t> size to store and complexity of color more challenging</a:t>
            </a:r>
          </a:p>
          <a:p>
            <a:endParaRPr lang="en-US" dirty="0" smtClean="0">
              <a:ea typeface="ＭＳ Ｐゴシック" pitchFamily="34" charset="-128"/>
            </a:endParaRPr>
          </a:p>
        </p:txBody>
      </p:sp>
      <p:sp>
        <p:nvSpPr>
          <p:cNvPr id="233476" name="Date Placeholder 3"/>
          <p:cNvSpPr>
            <a:spLocks noGrp="1"/>
          </p:cNvSpPr>
          <p:nvPr>
            <p:ph type="dt" sz="quarter" idx="1"/>
          </p:nvPr>
        </p:nvSpPr>
        <p:spPr>
          <a:noFill/>
        </p:spPr>
        <p:txBody>
          <a:bodyPr/>
          <a:lstStyle/>
          <a:p>
            <a:r>
              <a:rPr lang="en-US" smtClean="0"/>
              <a:t>Fall 2010</a:t>
            </a:r>
            <a:endParaRPr lang="en-US"/>
          </a:p>
        </p:txBody>
      </p:sp>
      <p:sp>
        <p:nvSpPr>
          <p:cNvPr id="233477" name="Footer Placeholder 4"/>
          <p:cNvSpPr>
            <a:spLocks noGrp="1"/>
          </p:cNvSpPr>
          <p:nvPr>
            <p:ph type="ftr" sz="quarter" idx="4"/>
          </p:nvPr>
        </p:nvSpPr>
        <p:spPr>
          <a:noFill/>
        </p:spPr>
        <p:txBody>
          <a:bodyPr/>
          <a:lstStyle/>
          <a:p>
            <a:r>
              <a:rPr lang="en-US"/>
              <a:t>Society of American Archivists</a:t>
            </a:r>
          </a:p>
        </p:txBody>
      </p:sp>
      <p:sp>
        <p:nvSpPr>
          <p:cNvPr id="6" name="Slide Number Placeholder 5"/>
          <p:cNvSpPr>
            <a:spLocks noGrp="1"/>
          </p:cNvSpPr>
          <p:nvPr>
            <p:ph type="sldNum" sz="quarter" idx="5"/>
          </p:nvPr>
        </p:nvSpPr>
        <p:spPr/>
        <p:txBody>
          <a:bodyPr/>
          <a:lstStyle/>
          <a:p>
            <a:fld id="{3B3F0272-B3C3-4F65-B958-1D0225CEBBD3}" type="slidenum">
              <a:rPr lang="en-US"/>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p:cNvSpPr>
          <p:nvPr>
            <p:ph type="sldImg"/>
          </p:nvPr>
        </p:nvSpPr>
        <p:spPr>
          <a:ln/>
        </p:spPr>
      </p:sp>
      <p:sp>
        <p:nvSpPr>
          <p:cNvPr id="235523" name="Notes Placeholder 2"/>
          <p:cNvSpPr>
            <a:spLocks noGrp="1"/>
          </p:cNvSpPr>
          <p:nvPr>
            <p:ph type="body" idx="1"/>
          </p:nvPr>
        </p:nvSpPr>
        <p:spPr>
          <a:noFill/>
          <a:ln/>
        </p:spPr>
        <p:txBody>
          <a:bodyPr/>
          <a:lstStyle/>
          <a:p>
            <a:r>
              <a:rPr lang="en-US" dirty="0" smtClean="0">
                <a:ea typeface="ＭＳ Ｐゴシック" pitchFamily="34" charset="-128"/>
              </a:rPr>
              <a:t>Answer these questions:  </a:t>
            </a:r>
          </a:p>
          <a:p>
            <a:r>
              <a:rPr lang="en-US" dirty="0" smtClean="0">
                <a:ea typeface="ＭＳ Ｐゴシック" pitchFamily="34" charset="-128"/>
              </a:rPr>
              <a:t>Do you want to capture the texture?</a:t>
            </a:r>
          </a:p>
          <a:p>
            <a:r>
              <a:rPr lang="en-US" dirty="0" smtClean="0">
                <a:ea typeface="ＭＳ Ｐゴシック" pitchFamily="34" charset="-128"/>
              </a:rPr>
              <a:t>The object as it is or as it might have looked? </a:t>
            </a:r>
          </a:p>
          <a:p>
            <a:r>
              <a:rPr lang="en-US" dirty="0" smtClean="0">
                <a:ea typeface="ＭＳ Ｐゴシック" pitchFamily="34" charset="-128"/>
              </a:rPr>
              <a:t>Should you use grayscale for modern black and white prints or </a:t>
            </a:r>
            <a:r>
              <a:rPr lang="en-US" dirty="0" err="1" smtClean="0">
                <a:ea typeface="ＭＳ Ｐゴシック" pitchFamily="34" charset="-128"/>
              </a:rPr>
              <a:t>bw</a:t>
            </a:r>
            <a:r>
              <a:rPr lang="en-US" dirty="0" smtClean="0">
                <a:ea typeface="ＭＳ Ｐゴシック" pitchFamily="34" charset="-128"/>
              </a:rPr>
              <a:t> negatives or use color which is a much bigger file but can render color.  An albumen print is monotone, but not neutral black it’s </a:t>
            </a:r>
            <a:r>
              <a:rPr lang="en-US" dirty="0" err="1" smtClean="0">
                <a:ea typeface="ＭＳ Ｐゴシック" pitchFamily="34" charset="-128"/>
              </a:rPr>
              <a:t>purplybrown</a:t>
            </a:r>
            <a:r>
              <a:rPr lang="en-US" dirty="0" smtClean="0">
                <a:ea typeface="ＭＳ Ｐゴシック" pitchFamily="34" charset="-128"/>
              </a:rPr>
              <a:t>.</a:t>
            </a:r>
          </a:p>
          <a:p>
            <a:endParaRPr lang="en-US" dirty="0" smtClean="0">
              <a:ea typeface="ＭＳ Ｐゴシック" pitchFamily="34" charset="-128"/>
            </a:endParaRPr>
          </a:p>
          <a:p>
            <a:r>
              <a:rPr lang="en-US" dirty="0" smtClean="0">
                <a:ea typeface="ＭＳ Ｐゴシック" pitchFamily="34" charset="-128"/>
              </a:rPr>
              <a:t>Do not use lossy </a:t>
            </a:r>
            <a:r>
              <a:rPr lang="en-US" dirty="0" err="1" smtClean="0">
                <a:ea typeface="ＭＳ Ｐゴシック" pitchFamily="34" charset="-128"/>
              </a:rPr>
              <a:t>formate</a:t>
            </a:r>
            <a:r>
              <a:rPr lang="en-US" dirty="0" smtClean="0">
                <a:ea typeface="ＭＳ Ｐゴシック" pitchFamily="34" charset="-128"/>
              </a:rPr>
              <a:t>  use RAW and TIFF  open sources not proprietary   - these will be easier to handle later and are more accessible to everyone.</a:t>
            </a:r>
          </a:p>
          <a:p>
            <a:endParaRPr lang="en-US" dirty="0" smtClean="0">
              <a:ea typeface="ＭＳ Ｐゴシック" pitchFamily="34" charset="-128"/>
            </a:endParaRPr>
          </a:p>
          <a:p>
            <a:r>
              <a:rPr lang="en-US" dirty="0" smtClean="0">
                <a:ea typeface="ＭＳ Ｐゴシック" pitchFamily="34" charset="-128"/>
              </a:rPr>
              <a:t>LC does grayscale modern </a:t>
            </a:r>
            <a:r>
              <a:rPr lang="en-US" dirty="0" err="1" smtClean="0">
                <a:ea typeface="ＭＳ Ｐゴシック" pitchFamily="34" charset="-128"/>
              </a:rPr>
              <a:t>bw</a:t>
            </a:r>
            <a:r>
              <a:rPr lang="en-US" dirty="0" smtClean="0">
                <a:ea typeface="ＭＳ Ｐゴシック" pitchFamily="34" charset="-128"/>
              </a:rPr>
              <a:t> prints and all </a:t>
            </a:r>
            <a:r>
              <a:rPr lang="en-US" dirty="0" err="1" smtClean="0">
                <a:ea typeface="ＭＳ Ｐゴシック" pitchFamily="34" charset="-128"/>
              </a:rPr>
              <a:t>bw</a:t>
            </a:r>
            <a:r>
              <a:rPr lang="en-US" dirty="0" smtClean="0">
                <a:ea typeface="ＭＳ Ｐゴシック" pitchFamily="34" charset="-128"/>
              </a:rPr>
              <a:t> </a:t>
            </a:r>
            <a:r>
              <a:rPr lang="en-US" dirty="0" err="1" smtClean="0">
                <a:ea typeface="ＭＳ Ｐゴシック" pitchFamily="34" charset="-128"/>
              </a:rPr>
              <a:t>negs</a:t>
            </a:r>
            <a:r>
              <a:rPr lang="en-US" dirty="0" smtClean="0">
                <a:ea typeface="ＭＳ Ｐゴシック" pitchFamily="34" charset="-128"/>
              </a:rPr>
              <a:t>  </a:t>
            </a:r>
            <a:r>
              <a:rPr lang="en-US" dirty="0" err="1" smtClean="0">
                <a:ea typeface="ＭＳ Ｐゴシック" pitchFamily="34" charset="-128"/>
              </a:rPr>
              <a:t>Smithsonia</a:t>
            </a:r>
            <a:r>
              <a:rPr lang="en-US" dirty="0" smtClean="0">
                <a:ea typeface="ＭＳ Ｐゴシック" pitchFamily="34" charset="-128"/>
              </a:rPr>
              <a:t>  and Natural History does color  </a:t>
            </a:r>
          </a:p>
          <a:p>
            <a:r>
              <a:rPr lang="en-US" dirty="0" smtClean="0">
                <a:ea typeface="ＭＳ Ｐゴシック" pitchFamily="34" charset="-128"/>
              </a:rPr>
              <a:t>But is 3x </a:t>
            </a:r>
            <a:r>
              <a:rPr lang="en-US" dirty="0" err="1" smtClean="0">
                <a:ea typeface="ＭＳ Ｐゴシック" pitchFamily="34" charset="-128"/>
              </a:rPr>
              <a:t>th</a:t>
            </a:r>
            <a:r>
              <a:rPr lang="en-US" dirty="0" smtClean="0">
                <a:ea typeface="ＭＳ Ｐゴシック" pitchFamily="34" charset="-128"/>
              </a:rPr>
              <a:t> size to store and complexity of color more challenging</a:t>
            </a:r>
          </a:p>
          <a:p>
            <a:endParaRPr lang="en-US" dirty="0" smtClean="0">
              <a:ea typeface="ＭＳ Ｐゴシック" pitchFamily="34" charset="-128"/>
            </a:endParaRPr>
          </a:p>
        </p:txBody>
      </p:sp>
      <p:sp>
        <p:nvSpPr>
          <p:cNvPr id="235524" name="Date Placeholder 3"/>
          <p:cNvSpPr>
            <a:spLocks noGrp="1"/>
          </p:cNvSpPr>
          <p:nvPr>
            <p:ph type="dt" sz="quarter" idx="1"/>
          </p:nvPr>
        </p:nvSpPr>
        <p:spPr>
          <a:noFill/>
        </p:spPr>
        <p:txBody>
          <a:bodyPr/>
          <a:lstStyle/>
          <a:p>
            <a:r>
              <a:rPr lang="en-US" smtClean="0"/>
              <a:t>Fall 2010</a:t>
            </a:r>
            <a:endParaRPr lang="en-US"/>
          </a:p>
        </p:txBody>
      </p:sp>
      <p:sp>
        <p:nvSpPr>
          <p:cNvPr id="235525" name="Footer Placeholder 4"/>
          <p:cNvSpPr>
            <a:spLocks noGrp="1"/>
          </p:cNvSpPr>
          <p:nvPr>
            <p:ph type="ftr" sz="quarter" idx="4"/>
          </p:nvPr>
        </p:nvSpPr>
        <p:spPr>
          <a:noFill/>
        </p:spPr>
        <p:txBody>
          <a:bodyPr/>
          <a:lstStyle/>
          <a:p>
            <a:r>
              <a:rPr lang="en-US"/>
              <a:t>Society of American Archivists</a:t>
            </a:r>
          </a:p>
        </p:txBody>
      </p:sp>
      <p:sp>
        <p:nvSpPr>
          <p:cNvPr id="6" name="Slide Number Placeholder 5"/>
          <p:cNvSpPr>
            <a:spLocks noGrp="1"/>
          </p:cNvSpPr>
          <p:nvPr>
            <p:ph type="sldNum" sz="quarter" idx="5"/>
          </p:nvPr>
        </p:nvSpPr>
        <p:spPr/>
        <p:txBody>
          <a:bodyPr/>
          <a:lstStyle/>
          <a:p>
            <a:fld id="{D89C16B4-8CA3-4F53-9DC1-1653D613725C}" type="slidenum">
              <a:rPr lang="en-US"/>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p:cNvSpPr>
          <p:nvPr>
            <p:ph type="sldImg"/>
          </p:nvPr>
        </p:nvSpPr>
        <p:spPr>
          <a:ln/>
        </p:spPr>
      </p:sp>
      <p:sp>
        <p:nvSpPr>
          <p:cNvPr id="229379" name="Notes Placeholder 2"/>
          <p:cNvSpPr>
            <a:spLocks noGrp="1"/>
          </p:cNvSpPr>
          <p:nvPr>
            <p:ph type="body" idx="1"/>
          </p:nvPr>
        </p:nvSpPr>
        <p:spPr>
          <a:noFill/>
          <a:ln/>
        </p:spPr>
        <p:txBody>
          <a:bodyPr/>
          <a:lstStyle/>
          <a:p>
            <a:r>
              <a:rPr lang="en-US" dirty="0" smtClean="0">
                <a:ea typeface="ＭＳ Ｐゴシック" pitchFamily="34" charset="-128"/>
              </a:rPr>
              <a:t>Answer these questions:  </a:t>
            </a:r>
          </a:p>
          <a:p>
            <a:r>
              <a:rPr lang="en-US" dirty="0" smtClean="0">
                <a:ea typeface="ＭＳ Ｐゴシック" pitchFamily="34" charset="-128"/>
              </a:rPr>
              <a:t>Do you want to capture the texture?</a:t>
            </a:r>
          </a:p>
          <a:p>
            <a:r>
              <a:rPr lang="en-US" dirty="0" smtClean="0">
                <a:ea typeface="ＭＳ Ｐゴシック" pitchFamily="34" charset="-128"/>
              </a:rPr>
              <a:t>The object as it is or as it might have looked? </a:t>
            </a:r>
          </a:p>
          <a:p>
            <a:r>
              <a:rPr lang="en-US" dirty="0" smtClean="0">
                <a:ea typeface="ＭＳ Ｐゴシック" pitchFamily="34" charset="-128"/>
              </a:rPr>
              <a:t>Should you use grayscale for modern black and white prints or </a:t>
            </a:r>
            <a:r>
              <a:rPr lang="en-US" dirty="0" err="1" smtClean="0">
                <a:ea typeface="ＭＳ Ｐゴシック" pitchFamily="34" charset="-128"/>
              </a:rPr>
              <a:t>bw</a:t>
            </a:r>
            <a:r>
              <a:rPr lang="en-US" dirty="0" smtClean="0">
                <a:ea typeface="ＭＳ Ｐゴシック" pitchFamily="34" charset="-128"/>
              </a:rPr>
              <a:t> negatives or use color which is a much bigger file but can render color.  An albumen print is monotone, but not neutral black it’s </a:t>
            </a:r>
            <a:r>
              <a:rPr lang="en-US" dirty="0" err="1" smtClean="0">
                <a:ea typeface="ＭＳ Ｐゴシック" pitchFamily="34" charset="-128"/>
              </a:rPr>
              <a:t>purplybrown</a:t>
            </a:r>
            <a:r>
              <a:rPr lang="en-US" dirty="0" smtClean="0">
                <a:ea typeface="ＭＳ Ｐゴシック" pitchFamily="34" charset="-128"/>
              </a:rPr>
              <a:t>.</a:t>
            </a:r>
          </a:p>
          <a:p>
            <a:endParaRPr lang="en-US" dirty="0" smtClean="0">
              <a:ea typeface="ＭＳ Ｐゴシック" pitchFamily="34" charset="-128"/>
            </a:endParaRPr>
          </a:p>
          <a:p>
            <a:r>
              <a:rPr lang="en-US" dirty="0" smtClean="0">
                <a:ea typeface="ＭＳ Ｐゴシック" pitchFamily="34" charset="-128"/>
              </a:rPr>
              <a:t>Do not use lossy </a:t>
            </a:r>
            <a:r>
              <a:rPr lang="en-US" dirty="0" err="1" smtClean="0">
                <a:ea typeface="ＭＳ Ｐゴシック" pitchFamily="34" charset="-128"/>
              </a:rPr>
              <a:t>formate</a:t>
            </a:r>
            <a:r>
              <a:rPr lang="en-US" dirty="0" smtClean="0">
                <a:ea typeface="ＭＳ Ｐゴシック" pitchFamily="34" charset="-128"/>
              </a:rPr>
              <a:t>  use RAW and TIFF  open sources not proprietary   - these will be easier to handle later and are more accessible to everyone.</a:t>
            </a:r>
          </a:p>
          <a:p>
            <a:endParaRPr lang="en-US" dirty="0" smtClean="0">
              <a:ea typeface="ＭＳ Ｐゴシック" pitchFamily="34" charset="-128"/>
            </a:endParaRPr>
          </a:p>
          <a:p>
            <a:r>
              <a:rPr lang="en-US" dirty="0" smtClean="0">
                <a:ea typeface="ＭＳ Ｐゴシック" pitchFamily="34" charset="-128"/>
              </a:rPr>
              <a:t>LC does grayscale modern </a:t>
            </a:r>
            <a:r>
              <a:rPr lang="en-US" dirty="0" err="1" smtClean="0">
                <a:ea typeface="ＭＳ Ｐゴシック" pitchFamily="34" charset="-128"/>
              </a:rPr>
              <a:t>bw</a:t>
            </a:r>
            <a:r>
              <a:rPr lang="en-US" dirty="0" smtClean="0">
                <a:ea typeface="ＭＳ Ｐゴシック" pitchFamily="34" charset="-128"/>
              </a:rPr>
              <a:t> prints and all </a:t>
            </a:r>
            <a:r>
              <a:rPr lang="en-US" dirty="0" err="1" smtClean="0">
                <a:ea typeface="ＭＳ Ｐゴシック" pitchFamily="34" charset="-128"/>
              </a:rPr>
              <a:t>bw</a:t>
            </a:r>
            <a:r>
              <a:rPr lang="en-US" dirty="0" smtClean="0">
                <a:ea typeface="ＭＳ Ｐゴシック" pitchFamily="34" charset="-128"/>
              </a:rPr>
              <a:t> </a:t>
            </a:r>
            <a:r>
              <a:rPr lang="en-US" dirty="0" err="1" smtClean="0">
                <a:ea typeface="ＭＳ Ｐゴシック" pitchFamily="34" charset="-128"/>
              </a:rPr>
              <a:t>negs</a:t>
            </a:r>
            <a:r>
              <a:rPr lang="en-US" dirty="0" smtClean="0">
                <a:ea typeface="ＭＳ Ｐゴシック" pitchFamily="34" charset="-128"/>
              </a:rPr>
              <a:t>  </a:t>
            </a:r>
            <a:r>
              <a:rPr lang="en-US" dirty="0" err="1" smtClean="0">
                <a:ea typeface="ＭＳ Ｐゴシック" pitchFamily="34" charset="-128"/>
              </a:rPr>
              <a:t>Smithsonia</a:t>
            </a:r>
            <a:r>
              <a:rPr lang="en-US" dirty="0" smtClean="0">
                <a:ea typeface="ＭＳ Ｐゴシック" pitchFamily="34" charset="-128"/>
              </a:rPr>
              <a:t>  and Natural History does color  </a:t>
            </a:r>
          </a:p>
          <a:p>
            <a:r>
              <a:rPr lang="en-US" dirty="0" smtClean="0">
                <a:ea typeface="ＭＳ Ｐゴシック" pitchFamily="34" charset="-128"/>
              </a:rPr>
              <a:t>But is 3x </a:t>
            </a:r>
            <a:r>
              <a:rPr lang="en-US" dirty="0" err="1" smtClean="0">
                <a:ea typeface="ＭＳ Ｐゴシック" pitchFamily="34" charset="-128"/>
              </a:rPr>
              <a:t>th</a:t>
            </a:r>
            <a:r>
              <a:rPr lang="en-US" dirty="0" smtClean="0">
                <a:ea typeface="ＭＳ Ｐゴシック" pitchFamily="34" charset="-128"/>
              </a:rPr>
              <a:t> size to store and complexity of color more challenging</a:t>
            </a:r>
          </a:p>
          <a:p>
            <a:endParaRPr lang="en-US" dirty="0" smtClean="0">
              <a:ea typeface="ＭＳ Ｐゴシック" pitchFamily="34" charset="-128"/>
            </a:endParaRPr>
          </a:p>
        </p:txBody>
      </p:sp>
      <p:sp>
        <p:nvSpPr>
          <p:cNvPr id="229380" name="Date Placeholder 3"/>
          <p:cNvSpPr>
            <a:spLocks noGrp="1"/>
          </p:cNvSpPr>
          <p:nvPr>
            <p:ph type="dt" sz="quarter" idx="1"/>
          </p:nvPr>
        </p:nvSpPr>
        <p:spPr>
          <a:noFill/>
        </p:spPr>
        <p:txBody>
          <a:bodyPr/>
          <a:lstStyle/>
          <a:p>
            <a:r>
              <a:rPr lang="en-US" smtClean="0"/>
              <a:t>Fall 2010</a:t>
            </a:r>
            <a:endParaRPr lang="en-US"/>
          </a:p>
        </p:txBody>
      </p:sp>
      <p:sp>
        <p:nvSpPr>
          <p:cNvPr id="229381" name="Footer Placeholder 4"/>
          <p:cNvSpPr>
            <a:spLocks noGrp="1"/>
          </p:cNvSpPr>
          <p:nvPr>
            <p:ph type="ftr" sz="quarter" idx="4"/>
          </p:nvPr>
        </p:nvSpPr>
        <p:spPr>
          <a:noFill/>
        </p:spPr>
        <p:txBody>
          <a:bodyPr/>
          <a:lstStyle/>
          <a:p>
            <a:r>
              <a:rPr lang="en-US"/>
              <a:t>Society of American Archivists</a:t>
            </a:r>
          </a:p>
        </p:txBody>
      </p:sp>
      <p:sp>
        <p:nvSpPr>
          <p:cNvPr id="6" name="Slide Number Placeholder 5"/>
          <p:cNvSpPr>
            <a:spLocks noGrp="1"/>
          </p:cNvSpPr>
          <p:nvPr>
            <p:ph type="sldNum" sz="quarter" idx="5"/>
          </p:nvPr>
        </p:nvSpPr>
        <p:spPr/>
        <p:txBody>
          <a:bodyPr/>
          <a:lstStyle/>
          <a:p>
            <a:fld id="{06B6B38D-8F2E-4540-A34E-3607048B5CFB}" type="slidenum">
              <a:rPr lang="en-US"/>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dt" sz="quarter" idx="1"/>
          </p:nvPr>
        </p:nvSpPr>
        <p:spPr>
          <a:noFill/>
        </p:spPr>
        <p:txBody>
          <a:bodyPr/>
          <a:lstStyle/>
          <a:p>
            <a:r>
              <a:rPr lang="en-US" smtClean="0"/>
              <a:t>Fall 2010</a:t>
            </a:r>
          </a:p>
        </p:txBody>
      </p:sp>
      <p:sp>
        <p:nvSpPr>
          <p:cNvPr id="152579" name="Rectangle 6"/>
          <p:cNvSpPr>
            <a:spLocks noGrp="1" noChangeArrowheads="1"/>
          </p:cNvSpPr>
          <p:nvPr>
            <p:ph type="ftr" sz="quarter" idx="4"/>
          </p:nvPr>
        </p:nvSpPr>
        <p:spPr>
          <a:noFill/>
        </p:spPr>
        <p:txBody>
          <a:bodyPr/>
          <a:lstStyle/>
          <a:p>
            <a:r>
              <a:rPr lang="en-US" smtClean="0"/>
              <a:t>Society of American Archivists</a:t>
            </a:r>
          </a:p>
        </p:txBody>
      </p:sp>
      <p:sp>
        <p:nvSpPr>
          <p:cNvPr id="152580" name="Rectangle 7"/>
          <p:cNvSpPr>
            <a:spLocks noGrp="1" noChangeArrowheads="1"/>
          </p:cNvSpPr>
          <p:nvPr>
            <p:ph type="sldNum" sz="quarter" idx="5"/>
          </p:nvPr>
        </p:nvSpPr>
        <p:spPr>
          <a:noFill/>
        </p:spPr>
        <p:txBody>
          <a:bodyPr/>
          <a:lstStyle/>
          <a:p>
            <a:fld id="{26E8D564-F193-43C1-AD3F-9CA431967AF6}" type="slidenum">
              <a:rPr lang="en-US" smtClean="0"/>
              <a:pPr/>
              <a:t>9</a:t>
            </a:fld>
            <a:endParaRPr lang="en-US" smtClean="0"/>
          </a:p>
        </p:txBody>
      </p:sp>
      <p:sp>
        <p:nvSpPr>
          <p:cNvPr id="152581" name="Rectangle 1026"/>
          <p:cNvSpPr>
            <a:spLocks noGrp="1" noRot="1" noChangeAspect="1" noChangeArrowheads="1" noTextEdit="1"/>
          </p:cNvSpPr>
          <p:nvPr>
            <p:ph type="sldImg"/>
          </p:nvPr>
        </p:nvSpPr>
        <p:spPr>
          <a:ln/>
        </p:spPr>
      </p:sp>
      <p:sp>
        <p:nvSpPr>
          <p:cNvPr id="152582" name="Rectangle 1027"/>
          <p:cNvSpPr>
            <a:spLocks noGrp="1" noChangeArrowheads="1"/>
          </p:cNvSpPr>
          <p:nvPr>
            <p:ph type="body" idx="1"/>
          </p:nvPr>
        </p:nvSpPr>
        <p:spPr>
          <a:noFill/>
          <a:ln/>
        </p:spPr>
        <p:txBody>
          <a:bodyPr/>
          <a:lstStyle/>
          <a:p>
            <a:pPr eaLnBrk="1" hangingPunct="1"/>
            <a:r>
              <a:rPr lang="en-US" smtClean="0"/>
              <a:t>Ruined but not disheartened, his safe, his business souvenir, San Francisco, April 1906, Philadelphia : Universal View Co., c1906, ppmsca09838, LC P&amp;P, LOT 11523.</a:t>
            </a:r>
          </a:p>
          <a:p>
            <a:pPr eaLnBrk="1" hangingPunct="1"/>
            <a:r>
              <a:rPr lang="en-US" smtClean="0"/>
              <a:t>Why accept deposits?-- maximize donor’s tax return, value exceeds liabilities, extend repository time to meet donor requirements, extend time to raise funding, special project.</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p:cNvSpPr>
          <p:nvPr>
            <p:ph type="sldImg"/>
          </p:nvPr>
        </p:nvSpPr>
        <p:spPr>
          <a:ln/>
        </p:spPr>
      </p:sp>
      <p:sp>
        <p:nvSpPr>
          <p:cNvPr id="231427" name="Notes Placeholder 2"/>
          <p:cNvSpPr>
            <a:spLocks noGrp="1"/>
          </p:cNvSpPr>
          <p:nvPr>
            <p:ph type="body" idx="1"/>
          </p:nvPr>
        </p:nvSpPr>
        <p:spPr>
          <a:noFill/>
          <a:ln/>
        </p:spPr>
        <p:txBody>
          <a:bodyPr/>
          <a:lstStyle/>
          <a:p>
            <a:r>
              <a:rPr lang="en-US" dirty="0" smtClean="0">
                <a:ea typeface="ＭＳ Ｐゴシック" pitchFamily="34" charset="-128"/>
              </a:rPr>
              <a:t>Answer these questions:  </a:t>
            </a:r>
          </a:p>
          <a:p>
            <a:r>
              <a:rPr lang="en-US" dirty="0" smtClean="0">
                <a:ea typeface="ＭＳ Ｐゴシック" pitchFamily="34" charset="-128"/>
              </a:rPr>
              <a:t>Do you want to capture the texture?</a:t>
            </a:r>
          </a:p>
          <a:p>
            <a:r>
              <a:rPr lang="en-US" dirty="0" smtClean="0">
                <a:ea typeface="ＭＳ Ｐゴシック" pitchFamily="34" charset="-128"/>
              </a:rPr>
              <a:t>The object as it is or as it might have looked? </a:t>
            </a:r>
          </a:p>
          <a:p>
            <a:r>
              <a:rPr lang="en-US" dirty="0" smtClean="0">
                <a:ea typeface="ＭＳ Ｐゴシック" pitchFamily="34" charset="-128"/>
              </a:rPr>
              <a:t>Should you use grayscale for modern black and white prints or </a:t>
            </a:r>
            <a:r>
              <a:rPr lang="en-US" dirty="0" err="1" smtClean="0">
                <a:ea typeface="ＭＳ Ｐゴシック" pitchFamily="34" charset="-128"/>
              </a:rPr>
              <a:t>bw</a:t>
            </a:r>
            <a:r>
              <a:rPr lang="en-US" dirty="0" smtClean="0">
                <a:ea typeface="ＭＳ Ｐゴシック" pitchFamily="34" charset="-128"/>
              </a:rPr>
              <a:t> negatives or use color which is a much bigger file but can render color.  An albumen print is monotone, but not neutral black it’s </a:t>
            </a:r>
            <a:r>
              <a:rPr lang="en-US" dirty="0" err="1" smtClean="0">
                <a:ea typeface="ＭＳ Ｐゴシック" pitchFamily="34" charset="-128"/>
              </a:rPr>
              <a:t>purplybrown</a:t>
            </a:r>
            <a:r>
              <a:rPr lang="en-US" dirty="0" smtClean="0">
                <a:ea typeface="ＭＳ Ｐゴシック" pitchFamily="34" charset="-128"/>
              </a:rPr>
              <a:t>.</a:t>
            </a:r>
          </a:p>
          <a:p>
            <a:endParaRPr lang="en-US" dirty="0" smtClean="0">
              <a:ea typeface="ＭＳ Ｐゴシック" pitchFamily="34" charset="-128"/>
            </a:endParaRPr>
          </a:p>
          <a:p>
            <a:r>
              <a:rPr lang="en-US" dirty="0" smtClean="0">
                <a:ea typeface="ＭＳ Ｐゴシック" pitchFamily="34" charset="-128"/>
              </a:rPr>
              <a:t>Do not use lossy </a:t>
            </a:r>
            <a:r>
              <a:rPr lang="en-US" dirty="0" err="1" smtClean="0">
                <a:ea typeface="ＭＳ Ｐゴシック" pitchFamily="34" charset="-128"/>
              </a:rPr>
              <a:t>formate</a:t>
            </a:r>
            <a:r>
              <a:rPr lang="en-US" dirty="0" smtClean="0">
                <a:ea typeface="ＭＳ Ｐゴシック" pitchFamily="34" charset="-128"/>
              </a:rPr>
              <a:t>  use RAW and TIFF  open sources not proprietary   - these will be easier to handle later and are more accessible to everyone.</a:t>
            </a:r>
          </a:p>
          <a:p>
            <a:endParaRPr lang="en-US" dirty="0" smtClean="0">
              <a:ea typeface="ＭＳ Ｐゴシック" pitchFamily="34" charset="-128"/>
            </a:endParaRPr>
          </a:p>
          <a:p>
            <a:r>
              <a:rPr lang="en-US" dirty="0" smtClean="0">
                <a:ea typeface="ＭＳ Ｐゴシック" pitchFamily="34" charset="-128"/>
              </a:rPr>
              <a:t>LC does grayscale modern </a:t>
            </a:r>
            <a:r>
              <a:rPr lang="en-US" dirty="0" err="1" smtClean="0">
                <a:ea typeface="ＭＳ Ｐゴシック" pitchFamily="34" charset="-128"/>
              </a:rPr>
              <a:t>bw</a:t>
            </a:r>
            <a:r>
              <a:rPr lang="en-US" dirty="0" smtClean="0">
                <a:ea typeface="ＭＳ Ｐゴシック" pitchFamily="34" charset="-128"/>
              </a:rPr>
              <a:t> prints and all </a:t>
            </a:r>
            <a:r>
              <a:rPr lang="en-US" dirty="0" err="1" smtClean="0">
                <a:ea typeface="ＭＳ Ｐゴシック" pitchFamily="34" charset="-128"/>
              </a:rPr>
              <a:t>bw</a:t>
            </a:r>
            <a:r>
              <a:rPr lang="en-US" dirty="0" smtClean="0">
                <a:ea typeface="ＭＳ Ｐゴシック" pitchFamily="34" charset="-128"/>
              </a:rPr>
              <a:t> </a:t>
            </a:r>
            <a:r>
              <a:rPr lang="en-US" dirty="0" err="1" smtClean="0">
                <a:ea typeface="ＭＳ Ｐゴシック" pitchFamily="34" charset="-128"/>
              </a:rPr>
              <a:t>negs</a:t>
            </a:r>
            <a:r>
              <a:rPr lang="en-US" dirty="0" smtClean="0">
                <a:ea typeface="ＭＳ Ｐゴシック" pitchFamily="34" charset="-128"/>
              </a:rPr>
              <a:t>  </a:t>
            </a:r>
            <a:r>
              <a:rPr lang="en-US" dirty="0" err="1" smtClean="0">
                <a:ea typeface="ＭＳ Ｐゴシック" pitchFamily="34" charset="-128"/>
              </a:rPr>
              <a:t>Smithsonia</a:t>
            </a:r>
            <a:r>
              <a:rPr lang="en-US" dirty="0" smtClean="0">
                <a:ea typeface="ＭＳ Ｐゴシック" pitchFamily="34" charset="-128"/>
              </a:rPr>
              <a:t>  and Natural History does color  </a:t>
            </a:r>
          </a:p>
          <a:p>
            <a:r>
              <a:rPr lang="en-US" dirty="0" smtClean="0">
                <a:ea typeface="ＭＳ Ｐゴシック" pitchFamily="34" charset="-128"/>
              </a:rPr>
              <a:t>But is 3x </a:t>
            </a:r>
            <a:r>
              <a:rPr lang="en-US" dirty="0" err="1" smtClean="0">
                <a:ea typeface="ＭＳ Ｐゴシック" pitchFamily="34" charset="-128"/>
              </a:rPr>
              <a:t>th</a:t>
            </a:r>
            <a:r>
              <a:rPr lang="en-US" dirty="0" smtClean="0">
                <a:ea typeface="ＭＳ Ｐゴシック" pitchFamily="34" charset="-128"/>
              </a:rPr>
              <a:t> size to store and complexity of color more challenging</a:t>
            </a:r>
          </a:p>
          <a:p>
            <a:endParaRPr lang="en-US" dirty="0" smtClean="0">
              <a:ea typeface="ＭＳ Ｐゴシック" pitchFamily="34" charset="-128"/>
            </a:endParaRPr>
          </a:p>
        </p:txBody>
      </p:sp>
      <p:sp>
        <p:nvSpPr>
          <p:cNvPr id="231428" name="Date Placeholder 3"/>
          <p:cNvSpPr>
            <a:spLocks noGrp="1"/>
          </p:cNvSpPr>
          <p:nvPr>
            <p:ph type="dt" sz="quarter" idx="1"/>
          </p:nvPr>
        </p:nvSpPr>
        <p:spPr>
          <a:noFill/>
        </p:spPr>
        <p:txBody>
          <a:bodyPr/>
          <a:lstStyle/>
          <a:p>
            <a:r>
              <a:rPr lang="en-US" smtClean="0"/>
              <a:t>Fall 2010</a:t>
            </a:r>
            <a:endParaRPr lang="en-US"/>
          </a:p>
        </p:txBody>
      </p:sp>
      <p:sp>
        <p:nvSpPr>
          <p:cNvPr id="231429" name="Footer Placeholder 4"/>
          <p:cNvSpPr>
            <a:spLocks noGrp="1"/>
          </p:cNvSpPr>
          <p:nvPr>
            <p:ph type="ftr" sz="quarter" idx="4"/>
          </p:nvPr>
        </p:nvSpPr>
        <p:spPr>
          <a:noFill/>
        </p:spPr>
        <p:txBody>
          <a:bodyPr/>
          <a:lstStyle/>
          <a:p>
            <a:r>
              <a:rPr lang="en-US"/>
              <a:t>Society of American Archivists</a:t>
            </a:r>
          </a:p>
        </p:txBody>
      </p:sp>
      <p:sp>
        <p:nvSpPr>
          <p:cNvPr id="6" name="Slide Number Placeholder 5"/>
          <p:cNvSpPr>
            <a:spLocks noGrp="1"/>
          </p:cNvSpPr>
          <p:nvPr>
            <p:ph type="sldNum" sz="quarter" idx="5"/>
          </p:nvPr>
        </p:nvSpPr>
        <p:spPr/>
        <p:txBody>
          <a:bodyPr/>
          <a:lstStyle/>
          <a:p>
            <a:fld id="{B5D1D506-3EB9-4CB7-913B-ABDA92B5FF28}" type="slidenum">
              <a:rPr lang="en-US"/>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p:cNvSpPr>
          <p:nvPr>
            <p:ph type="sldImg"/>
          </p:nvPr>
        </p:nvSpPr>
        <p:spPr>
          <a:ln/>
        </p:spPr>
      </p:sp>
      <p:sp>
        <p:nvSpPr>
          <p:cNvPr id="227331" name="Notes Placeholder 2"/>
          <p:cNvSpPr>
            <a:spLocks noGrp="1"/>
          </p:cNvSpPr>
          <p:nvPr>
            <p:ph type="body" idx="1"/>
          </p:nvPr>
        </p:nvSpPr>
        <p:spPr>
          <a:noFill/>
          <a:ln/>
        </p:spPr>
        <p:txBody>
          <a:bodyPr/>
          <a:lstStyle/>
          <a:p>
            <a:r>
              <a:rPr lang="en-US" dirty="0" smtClean="0">
                <a:ea typeface="ＭＳ Ｐゴシック" pitchFamily="34" charset="-128"/>
              </a:rPr>
              <a:t>Answer these questions:  </a:t>
            </a:r>
          </a:p>
          <a:p>
            <a:r>
              <a:rPr lang="en-US" dirty="0" smtClean="0">
                <a:ea typeface="ＭＳ Ｐゴシック" pitchFamily="34" charset="-128"/>
              </a:rPr>
              <a:t>Do you want to capture the texture?</a:t>
            </a:r>
          </a:p>
          <a:p>
            <a:r>
              <a:rPr lang="en-US" dirty="0" smtClean="0">
                <a:ea typeface="ＭＳ Ｐゴシック" pitchFamily="34" charset="-128"/>
              </a:rPr>
              <a:t>The object as it is or as it might have looked? </a:t>
            </a:r>
          </a:p>
          <a:p>
            <a:r>
              <a:rPr lang="en-US" dirty="0" smtClean="0">
                <a:ea typeface="ＭＳ Ｐゴシック" pitchFamily="34" charset="-128"/>
              </a:rPr>
              <a:t>Should you use grayscale for modern black and white prints or </a:t>
            </a:r>
            <a:r>
              <a:rPr lang="en-US" dirty="0" err="1" smtClean="0">
                <a:ea typeface="ＭＳ Ｐゴシック" pitchFamily="34" charset="-128"/>
              </a:rPr>
              <a:t>bw</a:t>
            </a:r>
            <a:r>
              <a:rPr lang="en-US" dirty="0" smtClean="0">
                <a:ea typeface="ＭＳ Ｐゴシック" pitchFamily="34" charset="-128"/>
              </a:rPr>
              <a:t> negatives or use color which is a much bigger file but can render color.  An albumen print is monotone, but not neutral black it’s </a:t>
            </a:r>
            <a:r>
              <a:rPr lang="en-US" dirty="0" err="1" smtClean="0">
                <a:ea typeface="ＭＳ Ｐゴシック" pitchFamily="34" charset="-128"/>
              </a:rPr>
              <a:t>purplybrown</a:t>
            </a:r>
            <a:r>
              <a:rPr lang="en-US" dirty="0" smtClean="0">
                <a:ea typeface="ＭＳ Ｐゴシック" pitchFamily="34" charset="-128"/>
              </a:rPr>
              <a:t>.</a:t>
            </a:r>
          </a:p>
          <a:p>
            <a:r>
              <a:rPr lang="en-US" dirty="0" smtClean="0">
                <a:ea typeface="ＭＳ Ｐゴシック" pitchFamily="34" charset="-128"/>
              </a:rPr>
              <a:t>Open source such as TIFF raw</a:t>
            </a:r>
          </a:p>
          <a:p>
            <a:r>
              <a:rPr lang="en-US" dirty="0" smtClean="0">
                <a:ea typeface="ＭＳ Ｐゴシック" pitchFamily="34" charset="-128"/>
              </a:rPr>
              <a:t>Do not use lossy </a:t>
            </a:r>
            <a:r>
              <a:rPr lang="en-US" dirty="0" err="1" smtClean="0">
                <a:ea typeface="ＭＳ Ｐゴシック" pitchFamily="34" charset="-128"/>
              </a:rPr>
              <a:t>formate</a:t>
            </a:r>
            <a:r>
              <a:rPr lang="en-US" dirty="0" smtClean="0">
                <a:ea typeface="ＭＳ Ｐゴシック" pitchFamily="34" charset="-128"/>
              </a:rPr>
              <a:t>  use RAW and TIFF  open sources not proprietary   - these will be easier to handle later and are more accessible to everyone.</a:t>
            </a:r>
          </a:p>
          <a:p>
            <a:endParaRPr lang="en-US" dirty="0" smtClean="0">
              <a:ea typeface="ＭＳ Ｐゴシック" pitchFamily="34" charset="-128"/>
            </a:endParaRPr>
          </a:p>
          <a:p>
            <a:r>
              <a:rPr lang="en-US" dirty="0" smtClean="0">
                <a:ea typeface="ＭＳ Ｐゴシック" pitchFamily="34" charset="-128"/>
              </a:rPr>
              <a:t>LC does grayscale modern </a:t>
            </a:r>
            <a:r>
              <a:rPr lang="en-US" dirty="0" err="1" smtClean="0">
                <a:ea typeface="ＭＳ Ｐゴシック" pitchFamily="34" charset="-128"/>
              </a:rPr>
              <a:t>bw</a:t>
            </a:r>
            <a:r>
              <a:rPr lang="en-US" dirty="0" smtClean="0">
                <a:ea typeface="ＭＳ Ｐゴシック" pitchFamily="34" charset="-128"/>
              </a:rPr>
              <a:t> prints and all </a:t>
            </a:r>
            <a:r>
              <a:rPr lang="en-US" dirty="0" err="1" smtClean="0">
                <a:ea typeface="ＭＳ Ｐゴシック" pitchFamily="34" charset="-128"/>
              </a:rPr>
              <a:t>bw</a:t>
            </a:r>
            <a:r>
              <a:rPr lang="en-US" dirty="0" smtClean="0">
                <a:ea typeface="ＭＳ Ｐゴシック" pitchFamily="34" charset="-128"/>
              </a:rPr>
              <a:t> </a:t>
            </a:r>
            <a:r>
              <a:rPr lang="en-US" dirty="0" err="1" smtClean="0">
                <a:ea typeface="ＭＳ Ｐゴシック" pitchFamily="34" charset="-128"/>
              </a:rPr>
              <a:t>negs</a:t>
            </a:r>
            <a:r>
              <a:rPr lang="en-US" dirty="0" smtClean="0">
                <a:ea typeface="ＭＳ Ｐゴシック" pitchFamily="34" charset="-128"/>
              </a:rPr>
              <a:t>  </a:t>
            </a:r>
            <a:r>
              <a:rPr lang="en-US" dirty="0" err="1" smtClean="0">
                <a:ea typeface="ＭＳ Ｐゴシック" pitchFamily="34" charset="-128"/>
              </a:rPr>
              <a:t>Smithsonia</a:t>
            </a:r>
            <a:r>
              <a:rPr lang="en-US" dirty="0" smtClean="0">
                <a:ea typeface="ＭＳ Ｐゴシック" pitchFamily="34" charset="-128"/>
              </a:rPr>
              <a:t>  and Natural History does color  </a:t>
            </a:r>
          </a:p>
          <a:p>
            <a:r>
              <a:rPr lang="en-US" dirty="0" smtClean="0">
                <a:ea typeface="ＭＳ Ｐゴシック" pitchFamily="34" charset="-128"/>
              </a:rPr>
              <a:t>But is 3x </a:t>
            </a:r>
            <a:r>
              <a:rPr lang="en-US" dirty="0" err="1" smtClean="0">
                <a:ea typeface="ＭＳ Ｐゴシック" pitchFamily="34" charset="-128"/>
              </a:rPr>
              <a:t>th</a:t>
            </a:r>
            <a:r>
              <a:rPr lang="en-US" dirty="0" smtClean="0">
                <a:ea typeface="ＭＳ Ｐゴシック" pitchFamily="34" charset="-128"/>
              </a:rPr>
              <a:t> size to store and complexity of color more challenging</a:t>
            </a:r>
          </a:p>
          <a:p>
            <a:endParaRPr lang="en-US" dirty="0" smtClean="0">
              <a:ea typeface="ＭＳ Ｐゴシック" pitchFamily="34" charset="-128"/>
            </a:endParaRPr>
          </a:p>
        </p:txBody>
      </p:sp>
      <p:sp>
        <p:nvSpPr>
          <p:cNvPr id="227332" name="Date Placeholder 3"/>
          <p:cNvSpPr>
            <a:spLocks noGrp="1"/>
          </p:cNvSpPr>
          <p:nvPr>
            <p:ph type="dt" sz="quarter" idx="1"/>
          </p:nvPr>
        </p:nvSpPr>
        <p:spPr>
          <a:noFill/>
        </p:spPr>
        <p:txBody>
          <a:bodyPr/>
          <a:lstStyle/>
          <a:p>
            <a:r>
              <a:rPr lang="en-US" smtClean="0"/>
              <a:t>Fall 2010</a:t>
            </a:r>
            <a:endParaRPr lang="en-US"/>
          </a:p>
        </p:txBody>
      </p:sp>
      <p:sp>
        <p:nvSpPr>
          <p:cNvPr id="227333" name="Footer Placeholder 4"/>
          <p:cNvSpPr>
            <a:spLocks noGrp="1"/>
          </p:cNvSpPr>
          <p:nvPr>
            <p:ph type="ftr" sz="quarter" idx="4"/>
          </p:nvPr>
        </p:nvSpPr>
        <p:spPr>
          <a:noFill/>
        </p:spPr>
        <p:txBody>
          <a:bodyPr/>
          <a:lstStyle/>
          <a:p>
            <a:r>
              <a:rPr lang="en-US"/>
              <a:t>Society of American Archivists</a:t>
            </a:r>
          </a:p>
        </p:txBody>
      </p:sp>
      <p:sp>
        <p:nvSpPr>
          <p:cNvPr id="6" name="Slide Number Placeholder 5"/>
          <p:cNvSpPr>
            <a:spLocks noGrp="1"/>
          </p:cNvSpPr>
          <p:nvPr>
            <p:ph type="sldNum" sz="quarter" idx="5"/>
          </p:nvPr>
        </p:nvSpPr>
        <p:spPr/>
        <p:txBody>
          <a:bodyPr/>
          <a:lstStyle/>
          <a:p>
            <a:fld id="{49A6EB0A-4D1B-4AF7-93B7-9ADC7209209E}" type="slidenum">
              <a:rPr lang="en-US"/>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p:cNvSpPr>
          <p:nvPr>
            <p:ph type="sldImg"/>
          </p:nvPr>
        </p:nvSpPr>
        <p:spPr>
          <a:ln/>
        </p:spPr>
      </p:sp>
      <p:sp>
        <p:nvSpPr>
          <p:cNvPr id="241667" name="Notes Placeholder 2"/>
          <p:cNvSpPr>
            <a:spLocks noGrp="1"/>
          </p:cNvSpPr>
          <p:nvPr>
            <p:ph type="body" idx="1"/>
          </p:nvPr>
        </p:nvSpPr>
        <p:spPr>
          <a:noFill/>
          <a:ln/>
        </p:spPr>
        <p:txBody>
          <a:bodyPr/>
          <a:lstStyle/>
          <a:p>
            <a:r>
              <a:rPr lang="en-US" dirty="0" smtClean="0">
                <a:ea typeface="ＭＳ Ｐゴシック" pitchFamily="34" charset="-128"/>
              </a:rPr>
              <a:t>Analogous to copy prints</a:t>
            </a:r>
          </a:p>
          <a:p>
            <a:r>
              <a:rPr lang="en-US" dirty="0" smtClean="0">
                <a:ea typeface="ＭＳ Ｐゴシック" pitchFamily="34" charset="-128"/>
              </a:rPr>
              <a:t>Thumbnail usually goes with text on a screen and very quick reference</a:t>
            </a:r>
          </a:p>
          <a:p>
            <a:r>
              <a:rPr lang="en-US" dirty="0" smtClean="0">
                <a:ea typeface="ＭＳ Ｐゴシック" pitchFamily="34" charset="-128"/>
              </a:rPr>
              <a:t>Full screen  - more detail. </a:t>
            </a:r>
          </a:p>
          <a:p>
            <a:r>
              <a:rPr lang="en-US" dirty="0" smtClean="0">
                <a:ea typeface="ＭＳ Ｐゴシック" pitchFamily="34" charset="-128"/>
              </a:rPr>
              <a:t>Often in JPEG or GIF</a:t>
            </a:r>
          </a:p>
          <a:p>
            <a:r>
              <a:rPr lang="en-US" dirty="0" smtClean="0">
                <a:ea typeface="ＭＳ Ｐゴシック" pitchFamily="34" charset="-128"/>
              </a:rPr>
              <a:t>JPEG – may use for use/purchase by staff and researchers  </a:t>
            </a:r>
          </a:p>
          <a:p>
            <a:r>
              <a:rPr lang="en-US" dirty="0" smtClean="0">
                <a:ea typeface="ＭＳ Ｐゴシック" pitchFamily="34" charset="-128"/>
              </a:rPr>
              <a:t>But it’s a lossy format (to help with storage and delivery)</a:t>
            </a:r>
          </a:p>
          <a:p>
            <a:r>
              <a:rPr lang="en-US" dirty="0" smtClean="0">
                <a:ea typeface="ＭＳ Ｐゴシック" pitchFamily="34" charset="-128"/>
              </a:rPr>
              <a:t>Less so for printing not publication</a:t>
            </a:r>
          </a:p>
          <a:p>
            <a:endParaRPr lang="en-US" dirty="0" smtClean="0">
              <a:ea typeface="ＭＳ Ｐゴシック" pitchFamily="34" charset="-128"/>
            </a:endParaRPr>
          </a:p>
        </p:txBody>
      </p:sp>
      <p:sp>
        <p:nvSpPr>
          <p:cNvPr id="241668" name="Date Placeholder 3"/>
          <p:cNvSpPr>
            <a:spLocks noGrp="1"/>
          </p:cNvSpPr>
          <p:nvPr>
            <p:ph type="dt" sz="quarter" idx="1"/>
          </p:nvPr>
        </p:nvSpPr>
        <p:spPr>
          <a:noFill/>
        </p:spPr>
        <p:txBody>
          <a:bodyPr/>
          <a:lstStyle/>
          <a:p>
            <a:r>
              <a:rPr lang="en-US" smtClean="0"/>
              <a:t>Fall 2010</a:t>
            </a:r>
            <a:endParaRPr lang="en-US" dirty="0"/>
          </a:p>
        </p:txBody>
      </p:sp>
      <p:sp>
        <p:nvSpPr>
          <p:cNvPr id="241669" name="Footer Placeholder 4"/>
          <p:cNvSpPr>
            <a:spLocks noGrp="1"/>
          </p:cNvSpPr>
          <p:nvPr>
            <p:ph type="ftr" sz="quarter" idx="4"/>
          </p:nvPr>
        </p:nvSpPr>
        <p:spPr>
          <a:noFill/>
        </p:spPr>
        <p:txBody>
          <a:bodyPr/>
          <a:lstStyle/>
          <a:p>
            <a:r>
              <a:rPr lang="en-US" dirty="0"/>
              <a:t>Society of American Archivists</a:t>
            </a:r>
          </a:p>
        </p:txBody>
      </p:sp>
      <p:sp>
        <p:nvSpPr>
          <p:cNvPr id="6" name="Slide Number Placeholder 5"/>
          <p:cNvSpPr>
            <a:spLocks noGrp="1"/>
          </p:cNvSpPr>
          <p:nvPr>
            <p:ph type="sldNum" sz="quarter" idx="5"/>
          </p:nvPr>
        </p:nvSpPr>
        <p:spPr/>
        <p:txBody>
          <a:bodyPr/>
          <a:lstStyle/>
          <a:p>
            <a:fld id="{94C4A273-47C6-43E4-A450-6240CC2569C8}" type="slidenum">
              <a:rPr lang="en-US"/>
              <a:pPr/>
              <a:t>92</a:t>
            </a:fld>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p:cNvSpPr>
          <p:nvPr>
            <p:ph type="sldImg"/>
          </p:nvPr>
        </p:nvSpPr>
        <p:spPr>
          <a:ln/>
        </p:spPr>
      </p:sp>
      <p:sp>
        <p:nvSpPr>
          <p:cNvPr id="247811" name="Notes Placeholder 2"/>
          <p:cNvSpPr>
            <a:spLocks noGrp="1"/>
          </p:cNvSpPr>
          <p:nvPr>
            <p:ph type="body" idx="1"/>
          </p:nvPr>
        </p:nvSpPr>
        <p:spPr>
          <a:noFill/>
          <a:ln/>
        </p:spPr>
        <p:txBody>
          <a:bodyPr/>
          <a:lstStyle/>
          <a:p>
            <a:r>
              <a:rPr lang="en-US" dirty="0" smtClean="0">
                <a:ea typeface="ＭＳ Ｐゴシック" pitchFamily="34" charset="-128"/>
              </a:rPr>
              <a:t>Buy the most you can afford at the time</a:t>
            </a:r>
          </a:p>
          <a:p>
            <a:endParaRPr lang="en-US" dirty="0" smtClean="0">
              <a:ea typeface="ＭＳ Ｐゴシック" pitchFamily="34" charset="-128"/>
            </a:endParaRPr>
          </a:p>
          <a:p>
            <a:r>
              <a:rPr lang="en-US" dirty="0" smtClean="0">
                <a:ea typeface="ＭＳ Ｐゴシック" pitchFamily="34" charset="-128"/>
              </a:rPr>
              <a:t>Hard to recommend as equipment changes so quickly through time.  Determine what you want to do then research what’s out there for our purposes.</a:t>
            </a:r>
          </a:p>
          <a:p>
            <a:endParaRPr lang="en-US" dirty="0" smtClean="0">
              <a:ea typeface="ＭＳ Ｐゴシック" pitchFamily="34" charset="-128"/>
            </a:endParaRPr>
          </a:p>
          <a:p>
            <a:r>
              <a:rPr lang="en-US" dirty="0" smtClean="0">
                <a:ea typeface="ＭＳ Ｐゴシック" pitchFamily="34" charset="-128"/>
              </a:rPr>
              <a:t>Most scanners and cameras have built in software to make the image look better even before you work omit.  Decide if you want this or DIY</a:t>
            </a:r>
          </a:p>
          <a:p>
            <a:endParaRPr lang="en-US" dirty="0" smtClean="0">
              <a:ea typeface="ＭＳ Ｐゴシック" pitchFamily="34" charset="-128"/>
            </a:endParaRPr>
          </a:p>
          <a:p>
            <a:r>
              <a:rPr lang="en-US" dirty="0" smtClean="0">
                <a:ea typeface="ＭＳ Ｐゴシック" pitchFamily="34" charset="-128"/>
              </a:rPr>
              <a:t>Calibration of color image between scanner/monitor/printer  </a:t>
            </a:r>
          </a:p>
          <a:p>
            <a:r>
              <a:rPr lang="en-US" dirty="0" smtClean="0">
                <a:ea typeface="ＭＳ Ｐゴシック" pitchFamily="34" charset="-128"/>
              </a:rPr>
              <a:t>Use targets  - color info same as a ruler  helps to compare if using the same scale.  </a:t>
            </a:r>
          </a:p>
        </p:txBody>
      </p:sp>
      <p:sp>
        <p:nvSpPr>
          <p:cNvPr id="247812" name="Date Placeholder 3"/>
          <p:cNvSpPr>
            <a:spLocks noGrp="1"/>
          </p:cNvSpPr>
          <p:nvPr>
            <p:ph type="dt" sz="quarter" idx="1"/>
          </p:nvPr>
        </p:nvSpPr>
        <p:spPr>
          <a:noFill/>
        </p:spPr>
        <p:txBody>
          <a:bodyPr/>
          <a:lstStyle/>
          <a:p>
            <a:r>
              <a:rPr lang="en-US" smtClean="0"/>
              <a:t>Fall 2010</a:t>
            </a:r>
            <a:endParaRPr lang="en-US" dirty="0"/>
          </a:p>
        </p:txBody>
      </p:sp>
      <p:sp>
        <p:nvSpPr>
          <p:cNvPr id="247813" name="Footer Placeholder 4"/>
          <p:cNvSpPr>
            <a:spLocks noGrp="1"/>
          </p:cNvSpPr>
          <p:nvPr>
            <p:ph type="ftr" sz="quarter" idx="4"/>
          </p:nvPr>
        </p:nvSpPr>
        <p:spPr>
          <a:noFill/>
        </p:spPr>
        <p:txBody>
          <a:bodyPr/>
          <a:lstStyle/>
          <a:p>
            <a:r>
              <a:rPr lang="en-US" dirty="0"/>
              <a:t>Society of American Archivists</a:t>
            </a:r>
          </a:p>
        </p:txBody>
      </p:sp>
      <p:sp>
        <p:nvSpPr>
          <p:cNvPr id="6" name="Slide Number Placeholder 5"/>
          <p:cNvSpPr>
            <a:spLocks noGrp="1"/>
          </p:cNvSpPr>
          <p:nvPr>
            <p:ph type="sldNum" sz="quarter" idx="5"/>
          </p:nvPr>
        </p:nvSpPr>
        <p:spPr/>
        <p:txBody>
          <a:bodyPr/>
          <a:lstStyle/>
          <a:p>
            <a:fld id="{8CCE24ED-87C2-40FC-8D45-5B358E0062E2}" type="slidenum">
              <a:rPr lang="en-US"/>
              <a:pPr/>
              <a:t>93</a:t>
            </a:fld>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p:cNvSpPr>
          <p:nvPr>
            <p:ph type="sldImg"/>
          </p:nvPr>
        </p:nvSpPr>
        <p:spPr>
          <a:ln/>
        </p:spPr>
      </p:sp>
      <p:sp>
        <p:nvSpPr>
          <p:cNvPr id="249859" name="Notes Placeholder 2"/>
          <p:cNvSpPr>
            <a:spLocks noGrp="1"/>
          </p:cNvSpPr>
          <p:nvPr>
            <p:ph type="body" idx="1"/>
          </p:nvPr>
        </p:nvSpPr>
        <p:spPr>
          <a:noFill/>
          <a:ln/>
        </p:spPr>
        <p:txBody>
          <a:bodyPr/>
          <a:lstStyle/>
          <a:p>
            <a:r>
              <a:rPr lang="en-US" dirty="0" smtClean="0">
                <a:ea typeface="ＭＳ Ｐゴシック" pitchFamily="34" charset="-128"/>
              </a:rPr>
              <a:t>You shouldn’t just hand over a project to a technician and expect it to be done to your standards unless you monitor the progress as it goes. </a:t>
            </a:r>
          </a:p>
          <a:p>
            <a:endParaRPr lang="en-US" dirty="0" smtClean="0">
              <a:ea typeface="ＭＳ Ｐゴシック" pitchFamily="34" charset="-128"/>
            </a:endParaRPr>
          </a:p>
          <a:p>
            <a:r>
              <a:rPr lang="en-US" dirty="0" smtClean="0">
                <a:ea typeface="ＭＳ Ｐゴシック" pitchFamily="34" charset="-128"/>
              </a:rPr>
              <a:t>You may learn that some technical aspect needs changing </a:t>
            </a:r>
          </a:p>
          <a:p>
            <a:endParaRPr lang="en-US" dirty="0" smtClean="0">
              <a:ea typeface="ＭＳ Ｐゴシック" pitchFamily="34" charset="-128"/>
            </a:endParaRPr>
          </a:p>
        </p:txBody>
      </p:sp>
      <p:sp>
        <p:nvSpPr>
          <p:cNvPr id="249860" name="Date Placeholder 3"/>
          <p:cNvSpPr>
            <a:spLocks noGrp="1"/>
          </p:cNvSpPr>
          <p:nvPr>
            <p:ph type="dt" sz="quarter" idx="1"/>
          </p:nvPr>
        </p:nvSpPr>
        <p:spPr>
          <a:noFill/>
        </p:spPr>
        <p:txBody>
          <a:bodyPr/>
          <a:lstStyle/>
          <a:p>
            <a:r>
              <a:rPr lang="en-US" smtClean="0"/>
              <a:t>Fall 2010</a:t>
            </a:r>
            <a:endParaRPr lang="en-US" dirty="0"/>
          </a:p>
        </p:txBody>
      </p:sp>
      <p:sp>
        <p:nvSpPr>
          <p:cNvPr id="249861" name="Footer Placeholder 4"/>
          <p:cNvSpPr>
            <a:spLocks noGrp="1"/>
          </p:cNvSpPr>
          <p:nvPr>
            <p:ph type="ftr" sz="quarter" idx="4"/>
          </p:nvPr>
        </p:nvSpPr>
        <p:spPr>
          <a:noFill/>
        </p:spPr>
        <p:txBody>
          <a:bodyPr/>
          <a:lstStyle/>
          <a:p>
            <a:r>
              <a:rPr lang="en-US" dirty="0"/>
              <a:t>Society of American Archivists</a:t>
            </a:r>
          </a:p>
        </p:txBody>
      </p:sp>
      <p:sp>
        <p:nvSpPr>
          <p:cNvPr id="6" name="Slide Number Placeholder 5"/>
          <p:cNvSpPr>
            <a:spLocks noGrp="1"/>
          </p:cNvSpPr>
          <p:nvPr>
            <p:ph type="sldNum" sz="quarter" idx="5"/>
          </p:nvPr>
        </p:nvSpPr>
        <p:spPr/>
        <p:txBody>
          <a:bodyPr/>
          <a:lstStyle/>
          <a:p>
            <a:fld id="{1D7BAF25-5417-40F9-8449-03266E8A2C82}" type="slidenum">
              <a:rPr lang="en-US"/>
              <a:pPr/>
              <a:t>94</a:t>
            </a:fld>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p:cNvSpPr>
          <p:nvPr>
            <p:ph type="sldImg"/>
          </p:nvPr>
        </p:nvSpPr>
        <p:spPr>
          <a:ln/>
        </p:spPr>
      </p:sp>
      <p:sp>
        <p:nvSpPr>
          <p:cNvPr id="251907" name="Notes Placeholder 2"/>
          <p:cNvSpPr>
            <a:spLocks noGrp="1"/>
          </p:cNvSpPr>
          <p:nvPr>
            <p:ph type="body" idx="1"/>
          </p:nvPr>
        </p:nvSpPr>
        <p:spPr>
          <a:noFill/>
          <a:ln/>
        </p:spPr>
        <p:txBody>
          <a:bodyPr/>
          <a:lstStyle/>
          <a:p>
            <a:r>
              <a:rPr lang="en-US" dirty="0" smtClean="0">
                <a:ea typeface="ＭＳ Ｐゴシック" pitchFamily="34" charset="-128"/>
              </a:rPr>
              <a:t>Is a stae initial set up</a:t>
            </a:r>
          </a:p>
          <a:p>
            <a:r>
              <a:rPr lang="en-US" dirty="0" smtClean="0">
                <a:ea typeface="ＭＳ Ｐゴシック" pitchFamily="34" charset="-128"/>
              </a:rPr>
              <a:t>Work closely with technicians to make sure your’ve getting what you want – coordination between equipment </a:t>
            </a:r>
          </a:p>
          <a:p>
            <a:endParaRPr lang="en-US" dirty="0" smtClean="0">
              <a:ea typeface="ＭＳ Ｐゴシック" pitchFamily="34" charset="-128"/>
            </a:endParaRPr>
          </a:p>
          <a:p>
            <a:r>
              <a:rPr lang="en-US" dirty="0" smtClean="0">
                <a:ea typeface="ＭＳ Ｐゴシック" pitchFamily="34" charset="-128"/>
              </a:rPr>
              <a:t>And evaluate at strategic intervals</a:t>
            </a:r>
          </a:p>
          <a:p>
            <a:endParaRPr lang="en-US" dirty="0" smtClean="0">
              <a:ea typeface="ＭＳ Ｐゴシック" pitchFamily="34" charset="-128"/>
            </a:endParaRPr>
          </a:p>
          <a:p>
            <a:r>
              <a:rPr lang="en-US" dirty="0" smtClean="0">
                <a:ea typeface="ＭＳ Ｐゴシック" pitchFamily="34" charset="-128"/>
              </a:rPr>
              <a:t>What will be products (deliverables)</a:t>
            </a:r>
          </a:p>
          <a:p>
            <a:r>
              <a:rPr lang="en-US" dirty="0" smtClean="0">
                <a:ea typeface="ＭＳ Ｐゴシック" pitchFamily="34" charset="-128"/>
              </a:rPr>
              <a:t>Inventory or database</a:t>
            </a:r>
          </a:p>
          <a:p>
            <a:r>
              <a:rPr lang="en-US" dirty="0" smtClean="0">
                <a:ea typeface="ＭＳ Ｐゴシック" pitchFamily="34" charset="-128"/>
              </a:rPr>
              <a:t>Delivery medium dc – magnetic tape </a:t>
            </a:r>
          </a:p>
          <a:p>
            <a:r>
              <a:rPr lang="en-US" dirty="0" smtClean="0">
                <a:ea typeface="ＭＳ Ｐゴシック" pitchFamily="34" charset="-128"/>
              </a:rPr>
              <a:t>Metadata file headers  such as archive name</a:t>
            </a:r>
          </a:p>
          <a:p>
            <a:r>
              <a:rPr lang="en-US" dirty="0" smtClean="0">
                <a:ea typeface="ＭＳ Ｐゴシック" pitchFamily="34" charset="-128"/>
              </a:rPr>
              <a:t>Image naming conventions </a:t>
            </a:r>
          </a:p>
          <a:p>
            <a:endParaRPr lang="en-US" dirty="0" smtClean="0">
              <a:ea typeface="ＭＳ Ｐゴシック" pitchFamily="34" charset="-128"/>
            </a:endParaRPr>
          </a:p>
        </p:txBody>
      </p:sp>
      <p:sp>
        <p:nvSpPr>
          <p:cNvPr id="251908" name="Date Placeholder 3"/>
          <p:cNvSpPr>
            <a:spLocks noGrp="1"/>
          </p:cNvSpPr>
          <p:nvPr>
            <p:ph type="dt" sz="quarter" idx="1"/>
          </p:nvPr>
        </p:nvSpPr>
        <p:spPr>
          <a:noFill/>
        </p:spPr>
        <p:txBody>
          <a:bodyPr/>
          <a:lstStyle/>
          <a:p>
            <a:r>
              <a:rPr lang="en-US" smtClean="0"/>
              <a:t>Fall 2010</a:t>
            </a:r>
            <a:endParaRPr lang="en-US" dirty="0"/>
          </a:p>
        </p:txBody>
      </p:sp>
      <p:sp>
        <p:nvSpPr>
          <p:cNvPr id="251909" name="Footer Placeholder 4"/>
          <p:cNvSpPr>
            <a:spLocks noGrp="1"/>
          </p:cNvSpPr>
          <p:nvPr>
            <p:ph type="ftr" sz="quarter" idx="4"/>
          </p:nvPr>
        </p:nvSpPr>
        <p:spPr>
          <a:noFill/>
        </p:spPr>
        <p:txBody>
          <a:bodyPr/>
          <a:lstStyle/>
          <a:p>
            <a:r>
              <a:rPr lang="en-US" dirty="0"/>
              <a:t>Society of American Archivists</a:t>
            </a:r>
          </a:p>
        </p:txBody>
      </p:sp>
      <p:sp>
        <p:nvSpPr>
          <p:cNvPr id="6" name="Slide Number Placeholder 5"/>
          <p:cNvSpPr>
            <a:spLocks noGrp="1"/>
          </p:cNvSpPr>
          <p:nvPr>
            <p:ph type="sldNum" sz="quarter" idx="5"/>
          </p:nvPr>
        </p:nvSpPr>
        <p:spPr/>
        <p:txBody>
          <a:bodyPr/>
          <a:lstStyle/>
          <a:p>
            <a:fld id="{AB534E49-F884-487A-AE28-C16B75EA3003}" type="slidenum">
              <a:rPr lang="en-US"/>
              <a:pPr/>
              <a:t>95</a:t>
            </a:fld>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p:cNvSpPr>
          <p:nvPr>
            <p:ph type="sldImg"/>
          </p:nvPr>
        </p:nvSpPr>
        <p:spPr>
          <a:ln/>
        </p:spPr>
      </p:sp>
      <p:sp>
        <p:nvSpPr>
          <p:cNvPr id="253955" name="Notes Placeholder 2"/>
          <p:cNvSpPr>
            <a:spLocks noGrp="1"/>
          </p:cNvSpPr>
          <p:nvPr>
            <p:ph type="body" idx="1"/>
          </p:nvPr>
        </p:nvSpPr>
        <p:spPr>
          <a:noFill/>
          <a:ln/>
        </p:spPr>
        <p:txBody>
          <a:bodyPr/>
          <a:lstStyle/>
          <a:p>
            <a:r>
              <a:rPr lang="en-US" dirty="0" smtClean="0">
                <a:ea typeface="ＭＳ Ｐゴシック" pitchFamily="34" charset="-128"/>
              </a:rPr>
              <a:t>Check everything at first, then establish samplign rate  make reqular schedule  and stick to it </a:t>
            </a:r>
          </a:p>
          <a:p>
            <a:endParaRPr lang="en-US" dirty="0" smtClean="0">
              <a:ea typeface="ＭＳ Ｐゴシック" pitchFamily="34" charset="-128"/>
            </a:endParaRPr>
          </a:p>
          <a:p>
            <a:r>
              <a:rPr lang="en-US" dirty="0" smtClean="0">
                <a:ea typeface="ＭＳ Ｐゴシック" pitchFamily="34" charset="-128"/>
              </a:rPr>
              <a:t>In each capture or at beginning of working session </a:t>
            </a:r>
          </a:p>
          <a:p>
            <a:endParaRPr lang="en-US" dirty="0" smtClean="0">
              <a:ea typeface="ＭＳ Ｐゴシック" pitchFamily="34" charset="-128"/>
            </a:endParaRPr>
          </a:p>
          <a:p>
            <a:r>
              <a:rPr lang="en-US" dirty="0" smtClean="0">
                <a:ea typeface="ＭＳ Ｐゴシック" pitchFamily="34" charset="-128"/>
              </a:rPr>
              <a:t>Remember bad microfilm and bewarned </a:t>
            </a:r>
          </a:p>
          <a:p>
            <a:r>
              <a:rPr lang="en-US" dirty="0" smtClean="0">
                <a:ea typeface="ＭＳ Ｐゴシック" pitchFamily="34" charset="-128"/>
              </a:rPr>
              <a:t>Then maybe 10%</a:t>
            </a:r>
          </a:p>
          <a:p>
            <a:pPr marL="37931725" lvl="1" indent="-37474525">
              <a:lnSpc>
                <a:spcPct val="93000"/>
              </a:lnSpc>
              <a:spcBef>
                <a:spcPct val="20000"/>
              </a:spcBef>
              <a:buFontTx/>
              <a:buChar char="–"/>
            </a:pPr>
            <a:r>
              <a:rPr lang="en-GB" sz="2000" dirty="0" smtClean="0">
                <a:latin typeface="Arial" charset="0"/>
                <a:ea typeface="ＭＳ Ｐゴシック" pitchFamily="34" charset="-128"/>
              </a:rPr>
              <a:t>Checklist, sampling procedures</a:t>
            </a:r>
          </a:p>
          <a:p>
            <a:endParaRPr lang="en-US" dirty="0" smtClean="0">
              <a:ea typeface="ＭＳ Ｐゴシック" pitchFamily="34" charset="-128"/>
            </a:endParaRPr>
          </a:p>
        </p:txBody>
      </p:sp>
      <p:sp>
        <p:nvSpPr>
          <p:cNvPr id="253956" name="Date Placeholder 3"/>
          <p:cNvSpPr>
            <a:spLocks noGrp="1"/>
          </p:cNvSpPr>
          <p:nvPr>
            <p:ph type="dt" sz="quarter" idx="1"/>
          </p:nvPr>
        </p:nvSpPr>
        <p:spPr>
          <a:noFill/>
        </p:spPr>
        <p:txBody>
          <a:bodyPr/>
          <a:lstStyle/>
          <a:p>
            <a:r>
              <a:rPr lang="en-US" smtClean="0"/>
              <a:t>Fall 2010</a:t>
            </a:r>
            <a:endParaRPr lang="en-US" dirty="0"/>
          </a:p>
        </p:txBody>
      </p:sp>
      <p:sp>
        <p:nvSpPr>
          <p:cNvPr id="253957" name="Footer Placeholder 4"/>
          <p:cNvSpPr>
            <a:spLocks noGrp="1"/>
          </p:cNvSpPr>
          <p:nvPr>
            <p:ph type="ftr" sz="quarter" idx="4"/>
          </p:nvPr>
        </p:nvSpPr>
        <p:spPr>
          <a:noFill/>
        </p:spPr>
        <p:txBody>
          <a:bodyPr/>
          <a:lstStyle/>
          <a:p>
            <a:r>
              <a:rPr lang="en-US" dirty="0"/>
              <a:t>Society of American Archivists</a:t>
            </a:r>
          </a:p>
        </p:txBody>
      </p:sp>
      <p:sp>
        <p:nvSpPr>
          <p:cNvPr id="6" name="Slide Number Placeholder 5"/>
          <p:cNvSpPr>
            <a:spLocks noGrp="1"/>
          </p:cNvSpPr>
          <p:nvPr>
            <p:ph type="sldNum" sz="quarter" idx="5"/>
          </p:nvPr>
        </p:nvSpPr>
        <p:spPr/>
        <p:txBody>
          <a:bodyPr/>
          <a:lstStyle/>
          <a:p>
            <a:fld id="{7CC6CBBC-2D72-4CC2-8892-A87EFC86DFF3}" type="slidenum">
              <a:rPr lang="en-US"/>
              <a:pPr/>
              <a:t>96</a:t>
            </a:fld>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lnSpc>
                <a:spcPct val="90000"/>
              </a:lnSpc>
            </a:pPr>
            <a:r>
              <a:rPr lang="en-US" dirty="0" smtClean="0">
                <a:ea typeface="ＭＳ Ｐゴシック" pitchFamily="34" charset="-128"/>
              </a:rPr>
              <a:t>Depends on whether its an  investment worth protecting </a:t>
            </a:r>
          </a:p>
          <a:p>
            <a:pPr>
              <a:lnSpc>
                <a:spcPct val="90000"/>
              </a:lnSpc>
            </a:pPr>
            <a:endParaRPr lang="en-US" dirty="0" smtClean="0">
              <a:ea typeface="ＭＳ Ｐゴシック" pitchFamily="34" charset="-128"/>
            </a:endParaRPr>
          </a:p>
          <a:p>
            <a:pPr>
              <a:lnSpc>
                <a:spcPct val="90000"/>
              </a:lnSpc>
            </a:pPr>
            <a:r>
              <a:rPr lang="en-US" dirty="0" smtClean="0">
                <a:ea typeface="ＭＳ Ｐゴシック" pitchFamily="34" charset="-128"/>
              </a:rPr>
              <a:t>Technical inforamtion as well as cataloguing</a:t>
            </a:r>
          </a:p>
          <a:p>
            <a:pPr>
              <a:lnSpc>
                <a:spcPct val="90000"/>
              </a:lnSpc>
            </a:pPr>
            <a:r>
              <a:rPr lang="en-US" dirty="0" smtClean="0">
                <a:ea typeface="ＭＳ Ｐゴシック" pitchFamily="34" charset="-128"/>
              </a:rPr>
              <a:t>Track access store and preserve</a:t>
            </a:r>
          </a:p>
          <a:p>
            <a:pPr>
              <a:lnSpc>
                <a:spcPct val="90000"/>
              </a:lnSpc>
            </a:pPr>
            <a:endParaRPr lang="en-US" dirty="0" smtClean="0">
              <a:ea typeface="ＭＳ Ｐゴシック" pitchFamily="34" charset="-128"/>
            </a:endParaRPr>
          </a:p>
          <a:p>
            <a:pPr>
              <a:lnSpc>
                <a:spcPct val="90000"/>
              </a:lnSpc>
            </a:pPr>
            <a:r>
              <a:rPr lang="en-US" dirty="0" smtClean="0">
                <a:ea typeface="ＭＳ Ｐゴシック" pitchFamily="34" charset="-128"/>
              </a:rPr>
              <a:t>Your creating a record collection </a:t>
            </a:r>
          </a:p>
          <a:p>
            <a:pPr>
              <a:lnSpc>
                <a:spcPct val="90000"/>
              </a:lnSpc>
            </a:pPr>
            <a:r>
              <a:rPr lang="en-US" dirty="0" smtClean="0">
                <a:ea typeface="ＭＳ Ｐゴシック" pitchFamily="34" charset="-128"/>
              </a:rPr>
              <a:t>Sometimes it’s born digital  </a:t>
            </a:r>
          </a:p>
          <a:p>
            <a:pPr>
              <a:lnSpc>
                <a:spcPct val="90000"/>
              </a:lnSpc>
            </a:pPr>
            <a:endParaRPr lang="en-US" dirty="0" smtClean="0">
              <a:ea typeface="ＭＳ Ｐゴシック" pitchFamily="34" charset="-128"/>
            </a:endParaRPr>
          </a:p>
          <a:p>
            <a:pPr>
              <a:lnSpc>
                <a:spcPct val="90000"/>
              </a:lnSpc>
            </a:pPr>
            <a:r>
              <a:rPr lang="en-US" dirty="0" smtClean="0">
                <a:ea typeface="ＭＳ Ｐゴシック" pitchFamily="34" charset="-128"/>
              </a:rPr>
              <a:t>Where its kept and by whom – commercial services – shared with other instituions</a:t>
            </a:r>
          </a:p>
          <a:p>
            <a:pPr>
              <a:lnSpc>
                <a:spcPct val="90000"/>
              </a:lnSpc>
            </a:pPr>
            <a:endParaRPr lang="en-US" dirty="0" smtClean="0">
              <a:ea typeface="ＭＳ Ｐゴシック" pitchFamily="34" charset="-128"/>
            </a:endParaRPr>
          </a:p>
          <a:p>
            <a:pPr>
              <a:lnSpc>
                <a:spcPct val="90000"/>
              </a:lnSpc>
            </a:pPr>
            <a:r>
              <a:rPr lang="en-US" dirty="0" smtClean="0">
                <a:ea typeface="ＭＳ Ｐゴシック" pitchFamily="34" charset="-128"/>
              </a:rPr>
              <a:t>Unlike photos leave alone  digital rerquire active management  cd to cd </a:t>
            </a:r>
          </a:p>
          <a:p>
            <a:pPr>
              <a:lnSpc>
                <a:spcPct val="90000"/>
              </a:lnSpc>
            </a:pPr>
            <a:endParaRPr lang="en-US" dirty="0" smtClean="0">
              <a:ea typeface="ＭＳ Ｐゴシック" pitchFamily="34" charset="-128"/>
            </a:endParaRPr>
          </a:p>
          <a:p>
            <a:pPr>
              <a:lnSpc>
                <a:spcPct val="90000"/>
              </a:lnSpc>
            </a:pPr>
            <a:r>
              <a:rPr lang="en-US" dirty="0" smtClean="0">
                <a:ea typeface="ＭＳ Ｐゴシック" pitchFamily="34" charset="-128"/>
              </a:rPr>
              <a:t>REFRESHING – saving to a new medium CD to CD</a:t>
            </a:r>
          </a:p>
          <a:p>
            <a:pPr>
              <a:lnSpc>
                <a:spcPct val="90000"/>
              </a:lnSpc>
            </a:pPr>
            <a:r>
              <a:rPr lang="en-US" dirty="0" smtClean="0">
                <a:ea typeface="ＭＳ Ｐゴシック" pitchFamily="34" charset="-128"/>
              </a:rPr>
              <a:t>MIGRATION – converting to new media 31/2 to CD or magnetic tape</a:t>
            </a:r>
          </a:p>
          <a:p>
            <a:pPr>
              <a:lnSpc>
                <a:spcPct val="90000"/>
              </a:lnSpc>
            </a:pPr>
            <a:r>
              <a:rPr lang="en-US" dirty="0" smtClean="0">
                <a:ea typeface="ＭＳ Ｐゴシック" pitchFamily="34" charset="-128"/>
              </a:rPr>
              <a:t>EMULATION – creagint old processing systems to use old format data.  </a:t>
            </a:r>
          </a:p>
          <a:p>
            <a:pPr>
              <a:lnSpc>
                <a:spcPct val="90000"/>
              </a:lnSpc>
            </a:pPr>
            <a:endParaRPr lang="en-US" dirty="0" smtClean="0">
              <a:ea typeface="ＭＳ Ｐゴシック" pitchFamily="34" charset="-128"/>
            </a:endParaRPr>
          </a:p>
          <a:p>
            <a:pPr>
              <a:lnSpc>
                <a:spcPct val="90000"/>
              </a:lnSpc>
            </a:pPr>
            <a:r>
              <a:rPr lang="en-US" dirty="0" smtClean="0">
                <a:ea typeface="ＭＳ Ｐゴシック" pitchFamily="34" charset="-128"/>
              </a:rPr>
              <a:t>Resources for learning  - formal training or looking at compartive projects  published guidelines NEDCC IPPI  best practices  </a:t>
            </a:r>
          </a:p>
          <a:p>
            <a:pPr>
              <a:lnSpc>
                <a:spcPct val="90000"/>
              </a:lnSpc>
            </a:pPr>
            <a:endParaRPr lang="en-US" dirty="0" smtClean="0">
              <a:ea typeface="ＭＳ Ｐゴシック" pitchFamily="34" charset="-128"/>
            </a:endParaRPr>
          </a:p>
        </p:txBody>
      </p:sp>
      <p:sp>
        <p:nvSpPr>
          <p:cNvPr id="256004" name="Date Placeholder 3"/>
          <p:cNvSpPr>
            <a:spLocks noGrp="1"/>
          </p:cNvSpPr>
          <p:nvPr>
            <p:ph type="dt" sz="quarter" idx="1"/>
          </p:nvPr>
        </p:nvSpPr>
        <p:spPr>
          <a:noFill/>
        </p:spPr>
        <p:txBody>
          <a:bodyPr/>
          <a:lstStyle/>
          <a:p>
            <a:r>
              <a:rPr lang="en-US" smtClean="0"/>
              <a:t>Fall 2010</a:t>
            </a:r>
            <a:endParaRPr lang="en-US" dirty="0"/>
          </a:p>
        </p:txBody>
      </p:sp>
      <p:sp>
        <p:nvSpPr>
          <p:cNvPr id="256005" name="Footer Placeholder 4"/>
          <p:cNvSpPr>
            <a:spLocks noGrp="1"/>
          </p:cNvSpPr>
          <p:nvPr>
            <p:ph type="ftr" sz="quarter" idx="4"/>
          </p:nvPr>
        </p:nvSpPr>
        <p:spPr>
          <a:noFill/>
        </p:spPr>
        <p:txBody>
          <a:bodyPr/>
          <a:lstStyle/>
          <a:p>
            <a:r>
              <a:rPr lang="en-US" dirty="0"/>
              <a:t>Society of American Archivists</a:t>
            </a:r>
          </a:p>
        </p:txBody>
      </p:sp>
      <p:sp>
        <p:nvSpPr>
          <p:cNvPr id="6" name="Slide Number Placeholder 5"/>
          <p:cNvSpPr>
            <a:spLocks noGrp="1"/>
          </p:cNvSpPr>
          <p:nvPr>
            <p:ph type="sldNum" sz="quarter" idx="5"/>
          </p:nvPr>
        </p:nvSpPr>
        <p:spPr/>
        <p:txBody>
          <a:bodyPr/>
          <a:lstStyle/>
          <a:p>
            <a:fld id="{266DFC06-B3A8-4A0C-A5C5-2D8BF2D5F7F0}" type="slidenum">
              <a:rPr lang="en-US"/>
              <a:pPr/>
              <a:t>97</a:t>
            </a:fld>
            <a:endParaRPr 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p:cNvSpPr>
          <p:nvPr>
            <p:ph type="sldImg"/>
          </p:nvPr>
        </p:nvSpPr>
        <p:spPr>
          <a:ln/>
        </p:spPr>
      </p:sp>
      <p:sp>
        <p:nvSpPr>
          <p:cNvPr id="258051" name="Notes Placeholder 2"/>
          <p:cNvSpPr>
            <a:spLocks noGrp="1"/>
          </p:cNvSpPr>
          <p:nvPr>
            <p:ph type="body" idx="1"/>
          </p:nvPr>
        </p:nvSpPr>
        <p:spPr>
          <a:noFill/>
          <a:ln/>
        </p:spPr>
        <p:txBody>
          <a:bodyPr/>
          <a:lstStyle/>
          <a:p>
            <a:endParaRPr lang="en-US" dirty="0" smtClean="0">
              <a:ea typeface="ＭＳ Ｐゴシック" pitchFamily="34" charset="-128"/>
            </a:endParaRPr>
          </a:p>
          <a:p>
            <a:endParaRPr lang="en-US" dirty="0" smtClean="0">
              <a:ea typeface="ＭＳ Ｐゴシック" pitchFamily="34" charset="-128"/>
            </a:endParaRPr>
          </a:p>
          <a:p>
            <a:r>
              <a:rPr lang="en-US" dirty="0" smtClean="0">
                <a:ea typeface="ＭＳ Ｐゴシック" pitchFamily="34" charset="-128"/>
              </a:rPr>
              <a:t>Ink on paper  - use reputable companies with specifies inks and papers</a:t>
            </a:r>
          </a:p>
          <a:p>
            <a:r>
              <a:rPr lang="en-US" dirty="0" smtClean="0">
                <a:ea typeface="ＭＳ Ｐゴシック" pitchFamily="34" charset="-128"/>
              </a:rPr>
              <a:t>Fading getting better  </a:t>
            </a:r>
          </a:p>
          <a:p>
            <a:r>
              <a:rPr lang="en-US" dirty="0" smtClean="0">
                <a:ea typeface="ＭＳ Ｐゴシック" pitchFamily="34" charset="-128"/>
              </a:rPr>
              <a:t/>
            </a:r>
            <a:br>
              <a:rPr lang="en-US" dirty="0" smtClean="0">
                <a:ea typeface="ＭＳ Ｐゴシック" pitchFamily="34" charset="-128"/>
              </a:rPr>
            </a:br>
            <a:r>
              <a:rPr lang="en-US" dirty="0" smtClean="0">
                <a:ea typeface="ＭＳ Ｐゴシック" pitchFamily="34" charset="-128"/>
              </a:rPr>
              <a:t>INKJET mide 80-s to now – are pigmented printers that are producing good results  (wilhelm associates for data)</a:t>
            </a:r>
          </a:p>
          <a:p>
            <a:endParaRPr lang="en-US" dirty="0" smtClean="0">
              <a:ea typeface="ＭＳ Ｐゴシック" pitchFamily="34" charset="-128"/>
            </a:endParaRPr>
          </a:p>
          <a:p>
            <a:r>
              <a:rPr lang="en-US" dirty="0" smtClean="0">
                <a:ea typeface="ＭＳ Ｐゴシック" pitchFamily="34" charset="-128"/>
              </a:rPr>
              <a:t>Electrophotogrpahy early 80’s to now  - if black carbon on goo paper then v permanent</a:t>
            </a:r>
          </a:p>
          <a:p>
            <a:endParaRPr lang="en-US" dirty="0" smtClean="0">
              <a:ea typeface="ＭＳ Ｐゴシック" pitchFamily="34" charset="-128"/>
            </a:endParaRPr>
          </a:p>
          <a:p>
            <a:r>
              <a:rPr lang="en-US" dirty="0" smtClean="0">
                <a:ea typeface="ＭＳ Ｐゴシック" pitchFamily="34" charset="-128"/>
              </a:rPr>
              <a:t>Wax sublimation dye diffusion transfer  </a:t>
            </a:r>
          </a:p>
          <a:p>
            <a:endParaRPr lang="en-US" dirty="0" smtClean="0">
              <a:ea typeface="ＭＳ Ｐゴシック" pitchFamily="34" charset="-128"/>
            </a:endParaRPr>
          </a:p>
          <a:p>
            <a:r>
              <a:rPr lang="en-US" dirty="0" smtClean="0">
                <a:ea typeface="ＭＳ Ｐゴシック" pitchFamily="34" charset="-128"/>
              </a:rPr>
              <a:t>Laser chomogenic dye sub?</a:t>
            </a:r>
          </a:p>
          <a:p>
            <a:endParaRPr lang="en-US" dirty="0" smtClean="0">
              <a:ea typeface="ＭＳ Ｐゴシック" pitchFamily="34" charset="-128"/>
            </a:endParaRPr>
          </a:p>
          <a:p>
            <a:r>
              <a:rPr lang="en-US" dirty="0" smtClean="0">
                <a:ea typeface="ＭＳ Ｐゴシック" pitchFamily="34" charset="-128"/>
              </a:rPr>
              <a:t>Changing technology – have to keep up with it to be an informed consumer.  </a:t>
            </a:r>
          </a:p>
        </p:txBody>
      </p:sp>
      <p:sp>
        <p:nvSpPr>
          <p:cNvPr id="258052" name="Date Placeholder 3"/>
          <p:cNvSpPr>
            <a:spLocks noGrp="1"/>
          </p:cNvSpPr>
          <p:nvPr>
            <p:ph type="dt" sz="quarter" idx="1"/>
          </p:nvPr>
        </p:nvSpPr>
        <p:spPr>
          <a:noFill/>
        </p:spPr>
        <p:txBody>
          <a:bodyPr/>
          <a:lstStyle/>
          <a:p>
            <a:r>
              <a:rPr lang="en-US" smtClean="0"/>
              <a:t>Fall 2010</a:t>
            </a:r>
            <a:endParaRPr lang="en-US" dirty="0"/>
          </a:p>
        </p:txBody>
      </p:sp>
      <p:sp>
        <p:nvSpPr>
          <p:cNvPr id="258053" name="Footer Placeholder 4"/>
          <p:cNvSpPr>
            <a:spLocks noGrp="1"/>
          </p:cNvSpPr>
          <p:nvPr>
            <p:ph type="ftr" sz="quarter" idx="4"/>
          </p:nvPr>
        </p:nvSpPr>
        <p:spPr>
          <a:noFill/>
        </p:spPr>
        <p:txBody>
          <a:bodyPr/>
          <a:lstStyle/>
          <a:p>
            <a:r>
              <a:rPr lang="en-US" dirty="0"/>
              <a:t>Society of American Archivists</a:t>
            </a:r>
          </a:p>
        </p:txBody>
      </p:sp>
      <p:sp>
        <p:nvSpPr>
          <p:cNvPr id="6" name="Slide Number Placeholder 5"/>
          <p:cNvSpPr>
            <a:spLocks noGrp="1"/>
          </p:cNvSpPr>
          <p:nvPr>
            <p:ph type="sldNum" sz="quarter" idx="5"/>
          </p:nvPr>
        </p:nvSpPr>
        <p:spPr/>
        <p:txBody>
          <a:bodyPr/>
          <a:lstStyle/>
          <a:p>
            <a:fld id="{15884B41-8C08-48FE-8391-1D1F5FF15433}" type="slidenum">
              <a:rPr lang="en-US"/>
              <a:pPr/>
              <a:t>98</a:t>
            </a:fld>
            <a:endParaRPr 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3"/>
          <p:cNvSpPr>
            <a:spLocks noGrp="1" noChangeArrowheads="1"/>
          </p:cNvSpPr>
          <p:nvPr>
            <p:ph type="dt" sz="quarter" idx="1"/>
          </p:nvPr>
        </p:nvSpPr>
        <p:spPr>
          <a:noFill/>
        </p:spPr>
        <p:txBody>
          <a:bodyPr/>
          <a:lstStyle/>
          <a:p>
            <a:r>
              <a:rPr lang="en-US" smtClean="0"/>
              <a:t>Fall 2010</a:t>
            </a:r>
          </a:p>
        </p:txBody>
      </p:sp>
      <p:sp>
        <p:nvSpPr>
          <p:cNvPr id="257027" name="Rectangle 6"/>
          <p:cNvSpPr>
            <a:spLocks noGrp="1" noChangeArrowheads="1"/>
          </p:cNvSpPr>
          <p:nvPr>
            <p:ph type="ftr" sz="quarter" idx="4"/>
          </p:nvPr>
        </p:nvSpPr>
        <p:spPr>
          <a:noFill/>
        </p:spPr>
        <p:txBody>
          <a:bodyPr/>
          <a:lstStyle/>
          <a:p>
            <a:r>
              <a:rPr lang="en-US" smtClean="0"/>
              <a:t>Society of American Archivists</a:t>
            </a:r>
          </a:p>
        </p:txBody>
      </p:sp>
      <p:sp>
        <p:nvSpPr>
          <p:cNvPr id="257028" name="Rectangle 7"/>
          <p:cNvSpPr>
            <a:spLocks noGrp="1" noChangeArrowheads="1"/>
          </p:cNvSpPr>
          <p:nvPr>
            <p:ph type="sldNum" sz="quarter" idx="5"/>
          </p:nvPr>
        </p:nvSpPr>
        <p:spPr>
          <a:noFill/>
        </p:spPr>
        <p:txBody>
          <a:bodyPr/>
          <a:lstStyle/>
          <a:p>
            <a:fld id="{64819CC0-5E77-4133-9439-B8067A836001}" type="slidenum">
              <a:rPr lang="en-US" smtClean="0"/>
              <a:pPr/>
              <a:t>99</a:t>
            </a:fld>
            <a:endParaRPr lang="en-US" smtClean="0"/>
          </a:p>
        </p:txBody>
      </p:sp>
      <p:sp>
        <p:nvSpPr>
          <p:cNvPr id="257029" name="Rectangle 2"/>
          <p:cNvSpPr>
            <a:spLocks noGrp="1" noRot="1" noChangeAspect="1" noChangeArrowheads="1" noTextEdit="1"/>
          </p:cNvSpPr>
          <p:nvPr>
            <p:ph type="sldImg"/>
          </p:nvPr>
        </p:nvSpPr>
        <p:spPr>
          <a:solidFill>
            <a:srgbClr val="FFFFFF"/>
          </a:solidFill>
          <a:ln/>
        </p:spPr>
      </p:sp>
      <p:sp>
        <p:nvSpPr>
          <p:cNvPr id="25703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charset="0"/>
              </a:rPr>
              <a:t>[Members of the Monaghan Men’s Irish Dancing Class and their partners], LOT 10009, c1905 May 27, c by S.A. </a:t>
            </a:r>
            <a:r>
              <a:rPr lang="en-US" dirty="0" err="1" smtClean="0">
                <a:latin typeface="Arial" charset="0"/>
              </a:rPr>
              <a:t>Sigerist</a:t>
            </a:r>
            <a:r>
              <a:rPr lang="en-US" dirty="0" smtClean="0">
                <a:latin typeface="Arial" charset="0"/>
              </a:rPr>
              <a:t>, cph3b22745.</a:t>
            </a:r>
          </a:p>
          <a:p>
            <a:pPr eaLnBrk="1" hangingPunct="1"/>
            <a:endParaRPr lang="en-US" dirty="0" smtClean="0">
              <a:latin typeface="Arial" charset="0"/>
            </a:endParaRPr>
          </a:p>
          <a:p>
            <a:pPr eaLnBrk="1" hangingPunct="1">
              <a:lnSpc>
                <a:spcPct val="90000"/>
              </a:lnSpc>
              <a:buFontTx/>
              <a:buNone/>
            </a:pPr>
            <a:r>
              <a:rPr lang="en-US" dirty="0" smtClean="0">
                <a:latin typeface="Arial" charset="0"/>
              </a:rPr>
              <a:t>Quote from PACM draft, p. 268</a:t>
            </a:r>
            <a:endParaRPr lang="en-US" sz="1000" dirty="0" smtClean="0"/>
          </a:p>
          <a:p>
            <a:pPr eaLnBrk="1" hangingPunct="1">
              <a:lnSpc>
                <a:spcPct val="90000"/>
              </a:lnSpc>
              <a:buFontTx/>
              <a:buNone/>
            </a:pPr>
            <a:r>
              <a:rPr lang="en-US" sz="1000" dirty="0" smtClean="0"/>
              <a:t>“Reference and outreach are the mating dance between the repository and the researchers. The key to success is clear communication.”</a:t>
            </a:r>
          </a:p>
          <a:p>
            <a:pPr eaLnBrk="1" hangingPunct="1"/>
            <a:endParaRPr lang="en-US" sz="1000" i="1" dirty="0" smtClean="0">
              <a:latin typeface="Arial" charset="0"/>
            </a:endParaRPr>
          </a:p>
          <a:p>
            <a:pPr eaLnBrk="1" hangingPunct="1"/>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Fall 2010</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Society of American Archivists</a:t>
            </a:r>
          </a:p>
        </p:txBody>
      </p:sp>
      <p:sp>
        <p:nvSpPr>
          <p:cNvPr id="6" name="Rectangle 6"/>
          <p:cNvSpPr>
            <a:spLocks noGrp="1" noChangeArrowheads="1"/>
          </p:cNvSpPr>
          <p:nvPr>
            <p:ph type="sldNum" sz="quarter" idx="12"/>
          </p:nvPr>
        </p:nvSpPr>
        <p:spPr>
          <a:ln/>
        </p:spPr>
        <p:txBody>
          <a:bodyPr/>
          <a:lstStyle>
            <a:lvl1pPr>
              <a:defRPr/>
            </a:lvl1pPr>
          </a:lstStyle>
          <a:p>
            <a:pPr>
              <a:defRPr/>
            </a:pPr>
            <a:fld id="{99117677-81CA-4DEA-A9AF-42F86EF0DD6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Fall 2010</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Society of American Archivists</a:t>
            </a:r>
          </a:p>
        </p:txBody>
      </p:sp>
      <p:sp>
        <p:nvSpPr>
          <p:cNvPr id="6" name="Rectangle 6"/>
          <p:cNvSpPr>
            <a:spLocks noGrp="1" noChangeArrowheads="1"/>
          </p:cNvSpPr>
          <p:nvPr>
            <p:ph type="sldNum" sz="quarter" idx="12"/>
          </p:nvPr>
        </p:nvSpPr>
        <p:spPr>
          <a:ln/>
        </p:spPr>
        <p:txBody>
          <a:bodyPr/>
          <a:lstStyle>
            <a:lvl1pPr>
              <a:defRPr/>
            </a:lvl1pPr>
          </a:lstStyle>
          <a:p>
            <a:pPr>
              <a:defRPr/>
            </a:pPr>
            <a:fld id="{6E3EB54C-5456-43A4-BB64-93D713FB5ED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Fall 2010</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Society of American Archivists</a:t>
            </a:r>
          </a:p>
        </p:txBody>
      </p:sp>
      <p:sp>
        <p:nvSpPr>
          <p:cNvPr id="6" name="Rectangle 6"/>
          <p:cNvSpPr>
            <a:spLocks noGrp="1" noChangeArrowheads="1"/>
          </p:cNvSpPr>
          <p:nvPr>
            <p:ph type="sldNum" sz="quarter" idx="12"/>
          </p:nvPr>
        </p:nvSpPr>
        <p:spPr>
          <a:ln/>
        </p:spPr>
        <p:txBody>
          <a:bodyPr/>
          <a:lstStyle>
            <a:lvl1pPr>
              <a:defRPr/>
            </a:lvl1pPr>
          </a:lstStyle>
          <a:p>
            <a:pPr>
              <a:defRPr/>
            </a:pPr>
            <a:fld id="{9F5D05E9-28EE-40C2-83A7-2B5AFAF5BD5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Fall 2010</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Society of American Archivists</a:t>
            </a:r>
          </a:p>
        </p:txBody>
      </p:sp>
      <p:sp>
        <p:nvSpPr>
          <p:cNvPr id="7" name="Rectangle 6"/>
          <p:cNvSpPr>
            <a:spLocks noGrp="1" noChangeArrowheads="1"/>
          </p:cNvSpPr>
          <p:nvPr>
            <p:ph type="sldNum" sz="quarter" idx="12"/>
          </p:nvPr>
        </p:nvSpPr>
        <p:spPr>
          <a:ln/>
        </p:spPr>
        <p:txBody>
          <a:bodyPr/>
          <a:lstStyle>
            <a:lvl1pPr>
              <a:defRPr/>
            </a:lvl1pPr>
          </a:lstStyle>
          <a:p>
            <a:pPr>
              <a:defRPr/>
            </a:pPr>
            <a:fld id="{1E078B60-FEAD-4F0C-8506-3F96465E03D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Fall 2010</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Society of American Archivists</a:t>
            </a:r>
          </a:p>
        </p:txBody>
      </p:sp>
      <p:sp>
        <p:nvSpPr>
          <p:cNvPr id="7" name="Rectangle 6"/>
          <p:cNvSpPr>
            <a:spLocks noGrp="1" noChangeArrowheads="1"/>
          </p:cNvSpPr>
          <p:nvPr>
            <p:ph type="sldNum" sz="quarter" idx="12"/>
          </p:nvPr>
        </p:nvSpPr>
        <p:spPr>
          <a:ln/>
        </p:spPr>
        <p:txBody>
          <a:bodyPr/>
          <a:lstStyle>
            <a:lvl1pPr>
              <a:defRPr/>
            </a:lvl1pPr>
          </a:lstStyle>
          <a:p>
            <a:pPr>
              <a:defRPr/>
            </a:pPr>
            <a:fld id="{E908F5AC-E6DB-485F-986E-2E4DBDECA80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Fall 2010</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Society of American Archivists</a:t>
            </a:r>
          </a:p>
        </p:txBody>
      </p:sp>
      <p:sp>
        <p:nvSpPr>
          <p:cNvPr id="6" name="Rectangle 6"/>
          <p:cNvSpPr>
            <a:spLocks noGrp="1" noChangeArrowheads="1"/>
          </p:cNvSpPr>
          <p:nvPr>
            <p:ph type="sldNum" sz="quarter" idx="12"/>
          </p:nvPr>
        </p:nvSpPr>
        <p:spPr>
          <a:ln/>
        </p:spPr>
        <p:txBody>
          <a:bodyPr/>
          <a:lstStyle>
            <a:lvl1pPr>
              <a:defRPr/>
            </a:lvl1pPr>
          </a:lstStyle>
          <a:p>
            <a:pPr>
              <a:defRPr/>
            </a:pPr>
            <a:fld id="{DC46C9CF-A640-4948-A49D-F2A78EB8D50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Fall 2010</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Society of American Archivists</a:t>
            </a:r>
          </a:p>
        </p:txBody>
      </p:sp>
      <p:sp>
        <p:nvSpPr>
          <p:cNvPr id="6" name="Rectangle 6"/>
          <p:cNvSpPr>
            <a:spLocks noGrp="1" noChangeArrowheads="1"/>
          </p:cNvSpPr>
          <p:nvPr>
            <p:ph type="sldNum" sz="quarter" idx="12"/>
          </p:nvPr>
        </p:nvSpPr>
        <p:spPr>
          <a:ln/>
        </p:spPr>
        <p:txBody>
          <a:bodyPr/>
          <a:lstStyle>
            <a:lvl1pPr>
              <a:defRPr/>
            </a:lvl1pPr>
          </a:lstStyle>
          <a:p>
            <a:pPr>
              <a:defRPr/>
            </a:pPr>
            <a:fld id="{CD2E24EE-743A-4979-B41A-03893E13F55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Fall 2010</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Society of American Archivists</a:t>
            </a:r>
          </a:p>
        </p:txBody>
      </p:sp>
      <p:sp>
        <p:nvSpPr>
          <p:cNvPr id="7" name="Rectangle 6"/>
          <p:cNvSpPr>
            <a:spLocks noGrp="1" noChangeArrowheads="1"/>
          </p:cNvSpPr>
          <p:nvPr>
            <p:ph type="sldNum" sz="quarter" idx="12"/>
          </p:nvPr>
        </p:nvSpPr>
        <p:spPr>
          <a:ln/>
        </p:spPr>
        <p:txBody>
          <a:bodyPr/>
          <a:lstStyle>
            <a:lvl1pPr>
              <a:defRPr/>
            </a:lvl1pPr>
          </a:lstStyle>
          <a:p>
            <a:pPr>
              <a:defRPr/>
            </a:pPr>
            <a:fld id="{76ED678A-EF40-45AA-9261-3C80CD7285D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Fall 2010</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Society of American Archivists</a:t>
            </a:r>
          </a:p>
        </p:txBody>
      </p:sp>
      <p:sp>
        <p:nvSpPr>
          <p:cNvPr id="9" name="Rectangle 6"/>
          <p:cNvSpPr>
            <a:spLocks noGrp="1" noChangeArrowheads="1"/>
          </p:cNvSpPr>
          <p:nvPr>
            <p:ph type="sldNum" sz="quarter" idx="12"/>
          </p:nvPr>
        </p:nvSpPr>
        <p:spPr>
          <a:ln/>
        </p:spPr>
        <p:txBody>
          <a:bodyPr/>
          <a:lstStyle>
            <a:lvl1pPr>
              <a:defRPr/>
            </a:lvl1pPr>
          </a:lstStyle>
          <a:p>
            <a:pPr>
              <a:defRPr/>
            </a:pPr>
            <a:fld id="{ADDE4805-A443-457D-88C6-D49C0551E4C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Fall 2010</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Society of American Archivists</a:t>
            </a:r>
          </a:p>
        </p:txBody>
      </p:sp>
      <p:sp>
        <p:nvSpPr>
          <p:cNvPr id="5" name="Rectangle 6"/>
          <p:cNvSpPr>
            <a:spLocks noGrp="1" noChangeArrowheads="1"/>
          </p:cNvSpPr>
          <p:nvPr>
            <p:ph type="sldNum" sz="quarter" idx="12"/>
          </p:nvPr>
        </p:nvSpPr>
        <p:spPr>
          <a:ln/>
        </p:spPr>
        <p:txBody>
          <a:bodyPr/>
          <a:lstStyle>
            <a:lvl1pPr>
              <a:defRPr/>
            </a:lvl1pPr>
          </a:lstStyle>
          <a:p>
            <a:pPr>
              <a:defRPr/>
            </a:pPr>
            <a:fld id="{46F678F8-46FF-4091-9CC9-FA17CCE09C6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Fall 2010</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Society of American Archivists</a:t>
            </a:r>
          </a:p>
        </p:txBody>
      </p:sp>
      <p:sp>
        <p:nvSpPr>
          <p:cNvPr id="4" name="Rectangle 6"/>
          <p:cNvSpPr>
            <a:spLocks noGrp="1" noChangeArrowheads="1"/>
          </p:cNvSpPr>
          <p:nvPr>
            <p:ph type="sldNum" sz="quarter" idx="12"/>
          </p:nvPr>
        </p:nvSpPr>
        <p:spPr>
          <a:ln/>
        </p:spPr>
        <p:txBody>
          <a:bodyPr/>
          <a:lstStyle>
            <a:lvl1pPr>
              <a:defRPr/>
            </a:lvl1pPr>
          </a:lstStyle>
          <a:p>
            <a:pPr>
              <a:defRPr/>
            </a:pPr>
            <a:fld id="{351D8AF1-1BB6-4106-AB1D-B658951D99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Fall 2010</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Society of American Archivists</a:t>
            </a:r>
          </a:p>
        </p:txBody>
      </p:sp>
      <p:sp>
        <p:nvSpPr>
          <p:cNvPr id="7" name="Rectangle 6"/>
          <p:cNvSpPr>
            <a:spLocks noGrp="1" noChangeArrowheads="1"/>
          </p:cNvSpPr>
          <p:nvPr>
            <p:ph type="sldNum" sz="quarter" idx="12"/>
          </p:nvPr>
        </p:nvSpPr>
        <p:spPr>
          <a:ln/>
        </p:spPr>
        <p:txBody>
          <a:bodyPr/>
          <a:lstStyle>
            <a:lvl1pPr>
              <a:defRPr/>
            </a:lvl1pPr>
          </a:lstStyle>
          <a:p>
            <a:pPr>
              <a:defRPr/>
            </a:pPr>
            <a:fld id="{1C9C103D-B224-433A-8DEC-6A9AE75E5C1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Fall 2010</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Society of American Archivists</a:t>
            </a:r>
          </a:p>
        </p:txBody>
      </p:sp>
      <p:sp>
        <p:nvSpPr>
          <p:cNvPr id="7" name="Rectangle 6"/>
          <p:cNvSpPr>
            <a:spLocks noGrp="1" noChangeArrowheads="1"/>
          </p:cNvSpPr>
          <p:nvPr>
            <p:ph type="sldNum" sz="quarter" idx="12"/>
          </p:nvPr>
        </p:nvSpPr>
        <p:spPr>
          <a:ln/>
        </p:spPr>
        <p:txBody>
          <a:bodyPr/>
          <a:lstStyle>
            <a:lvl1pPr>
              <a:defRPr/>
            </a:lvl1pPr>
          </a:lstStyle>
          <a:p>
            <a:pPr>
              <a:defRPr/>
            </a:pPr>
            <a:fld id="{33E69EF9-032E-4BBE-BA43-E37B84DA4D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400"/>
            </a:lvl1pPr>
          </a:lstStyle>
          <a:p>
            <a:pPr>
              <a:defRPr/>
            </a:pPr>
            <a:r>
              <a:rPr lang="en-US" smtClean="0"/>
              <a:t>Fall 2010</a:t>
            </a:r>
            <a:endParaRPr lang="en-US" dirty="0"/>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vl1pPr>
          </a:lstStyle>
          <a:p>
            <a:pPr>
              <a:defRPr/>
            </a:pPr>
            <a:r>
              <a:rPr lang="en-US"/>
              <a:t>Society of American Archivists</a:t>
            </a: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a:defRPr/>
            </a:pPr>
            <a:fld id="{4B8CE1AD-B4A2-4CFD-9105-E7E7FFFD9F58}" type="slidenum">
              <a:rPr lang="en-US"/>
              <a:pPr>
                <a:defRPr/>
              </a:pPr>
              <a:t>‹#›</a:t>
            </a:fld>
            <a:endParaRPr lang="en-US"/>
          </a:p>
        </p:txBody>
      </p:sp>
      <p:sp>
        <p:nvSpPr>
          <p:cNvPr id="3079" name="Line 7"/>
          <p:cNvSpPr>
            <a:spLocks noChangeShapeType="1"/>
          </p:cNvSpPr>
          <p:nvPr/>
        </p:nvSpPr>
        <p:spPr bwMode="auto">
          <a:xfrm>
            <a:off x="685800" y="1828800"/>
            <a:ext cx="7772400" cy="0"/>
          </a:xfrm>
          <a:prstGeom prst="line">
            <a:avLst/>
          </a:prstGeom>
          <a:noFill/>
          <a:ln w="28575">
            <a:solidFill>
              <a:schemeClr val="hlink"/>
            </a:solidFill>
            <a:round/>
            <a:headEnd/>
            <a:tailEnd/>
          </a:ln>
          <a:effectLst/>
        </p:spPr>
        <p:txBody>
          <a:bodyPr/>
          <a:lstStyle/>
          <a:p>
            <a:pPr>
              <a:defRPr/>
            </a:pPr>
            <a:endParaRPr lang="en-US"/>
          </a:p>
        </p:txBody>
      </p:sp>
      <p:sp>
        <p:nvSpPr>
          <p:cNvPr id="3080" name="Rectangle 8"/>
          <p:cNvSpPr>
            <a:spLocks noChangeArrowheads="1"/>
          </p:cNvSpPr>
          <p:nvPr/>
        </p:nvSpPr>
        <p:spPr bwMode="auto">
          <a:xfrm>
            <a:off x="685800" y="6096000"/>
            <a:ext cx="7772400" cy="76200"/>
          </a:xfrm>
          <a:prstGeom prst="rect">
            <a:avLst/>
          </a:prstGeom>
          <a:gradFill rotWithShape="0">
            <a:gsLst>
              <a:gs pos="0">
                <a:schemeClr val="hlink"/>
              </a:gs>
              <a:gs pos="100000">
                <a:srgbClr val="6666FF"/>
              </a:gs>
            </a:gsLst>
            <a:path path="rect">
              <a:fillToRect r="100000" b="100000"/>
            </a:path>
          </a:gradFill>
          <a:ln w="9525">
            <a:solidFill>
              <a:schemeClr val="tx1"/>
            </a:solid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1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3" Type="http://schemas.openxmlformats.org/officeDocument/2006/relationships/hyperlink" Target="mailto:ldstaneff@ionsky.com" TargetMode="External"/><Relationship Id="rId2" Type="http://schemas.openxmlformats.org/officeDocument/2006/relationships/notesSlide" Target="../notesSlides/notesSlide115.xml"/><Relationship Id="rId1" Type="http://schemas.openxmlformats.org/officeDocument/2006/relationships/slideLayout" Target="../slideLayouts/slideLayout12.xml"/><Relationship Id="rId5" Type="http://schemas.openxmlformats.org/officeDocument/2006/relationships/image" Target="../media/image87.jpeg"/><Relationship Id="rId4" Type="http://schemas.openxmlformats.org/officeDocument/2006/relationships/hyperlink" Target="mailto:silverim@mindspring.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www.collectionscanada.ca/jsc/rda.html"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dcrmg.pbworks.com/"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vraweb.org/ccoweb/"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www.vraweb.org/vracore3.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hyperlink" Target="http://authorities.loc.gov/"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loc.gov/rr/print/tgm1/"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getty.edu/research/conducting_research/vocabularies/aat/"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7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7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9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92.xml"/><Relationship Id="rId1" Type="http://schemas.openxmlformats.org/officeDocument/2006/relationships/slideLayout" Target="../slideLayouts/slideLayout5.xml"/><Relationship Id="rId4" Type="http://schemas.openxmlformats.org/officeDocument/2006/relationships/image" Target="../media/image64.jpeg"/></Relationships>
</file>

<file path=ppt/slides/_rels/slide9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96.xml"/><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9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ctrTitle"/>
          </p:nvPr>
        </p:nvSpPr>
        <p:spPr>
          <a:xfrm>
            <a:off x="685800" y="2057400"/>
            <a:ext cx="7772400" cy="1143000"/>
          </a:xfrm>
        </p:spPr>
        <p:txBody>
          <a:bodyPr/>
          <a:lstStyle/>
          <a:p>
            <a:pPr eaLnBrk="1" hangingPunct="1"/>
            <a:r>
              <a:rPr lang="en-US" smtClean="0"/>
              <a:t>Understanding Photographs:</a:t>
            </a:r>
          </a:p>
        </p:txBody>
      </p:sp>
      <p:sp>
        <p:nvSpPr>
          <p:cNvPr id="2054" name="Rectangle 3"/>
          <p:cNvSpPr>
            <a:spLocks noGrp="1" noChangeArrowheads="1"/>
          </p:cNvSpPr>
          <p:nvPr>
            <p:ph type="subTitle" idx="1"/>
          </p:nvPr>
        </p:nvSpPr>
        <p:spPr>
          <a:xfrm>
            <a:off x="1371600" y="3048000"/>
            <a:ext cx="6400800" cy="3048000"/>
          </a:xfrm>
        </p:spPr>
        <p:txBody>
          <a:bodyPr/>
          <a:lstStyle/>
          <a:p>
            <a:pPr eaLnBrk="1" hangingPunct="1"/>
            <a:r>
              <a:rPr lang="en-US" dirty="0" smtClean="0"/>
              <a:t>Introduction to Archival</a:t>
            </a:r>
          </a:p>
          <a:p>
            <a:pPr eaLnBrk="1" hangingPunct="1"/>
            <a:r>
              <a:rPr lang="en-US" dirty="0" smtClean="0"/>
              <a:t>Principles and Practices</a:t>
            </a:r>
          </a:p>
          <a:p>
            <a:pPr eaLnBrk="1" hangingPunct="1"/>
            <a:endParaRPr lang="en-US" sz="2800" dirty="0" smtClean="0"/>
          </a:p>
          <a:p>
            <a:pPr eaLnBrk="1" hangingPunct="1"/>
            <a:r>
              <a:rPr lang="en-US" sz="2800" dirty="0" smtClean="0"/>
              <a:t>Cushing Memorial Library &amp; Archives</a:t>
            </a:r>
          </a:p>
          <a:p>
            <a:pPr eaLnBrk="1" hangingPunct="1"/>
            <a:r>
              <a:rPr lang="en-US" sz="2800" dirty="0" smtClean="0"/>
              <a:t>Texas A&amp;M University</a:t>
            </a:r>
          </a:p>
        </p:txBody>
      </p:sp>
      <p:sp>
        <p:nvSpPr>
          <p:cNvPr id="2050" name="Date Placeholder 3"/>
          <p:cNvSpPr>
            <a:spLocks noGrp="1"/>
          </p:cNvSpPr>
          <p:nvPr>
            <p:ph type="dt" sz="half" idx="10"/>
          </p:nvPr>
        </p:nvSpPr>
        <p:spPr>
          <a:noFill/>
        </p:spPr>
        <p:txBody>
          <a:bodyPr/>
          <a:lstStyle/>
          <a:p>
            <a:r>
              <a:rPr lang="en-US" smtClean="0"/>
              <a:t>Fall 2010</a:t>
            </a:r>
            <a:endParaRPr lang="en-US" dirty="0" smtClean="0"/>
          </a:p>
        </p:txBody>
      </p:sp>
      <p:sp>
        <p:nvSpPr>
          <p:cNvPr id="2051" name="Footer Placeholder 4"/>
          <p:cNvSpPr>
            <a:spLocks noGrp="1"/>
          </p:cNvSpPr>
          <p:nvPr>
            <p:ph type="ftr" sz="quarter" idx="11"/>
          </p:nvPr>
        </p:nvSpPr>
        <p:spPr>
          <a:noFill/>
        </p:spPr>
        <p:txBody>
          <a:bodyPr/>
          <a:lstStyle/>
          <a:p>
            <a:r>
              <a:rPr lang="en-US" smtClean="0"/>
              <a:t>Society of American Archivists</a:t>
            </a:r>
          </a:p>
        </p:txBody>
      </p:sp>
      <p:sp>
        <p:nvSpPr>
          <p:cNvPr id="2052" name="Slide Number Placeholder 5"/>
          <p:cNvSpPr>
            <a:spLocks noGrp="1"/>
          </p:cNvSpPr>
          <p:nvPr>
            <p:ph type="sldNum" sz="quarter" idx="12"/>
          </p:nvPr>
        </p:nvSpPr>
        <p:spPr>
          <a:noFill/>
        </p:spPr>
        <p:txBody>
          <a:bodyPr/>
          <a:lstStyle/>
          <a:p>
            <a:fld id="{0715114E-A049-4783-B9F0-3FBAC5F36E9B}" type="slidenum">
              <a:rPr lang="en-US" smtClean="0"/>
              <a:pPr/>
              <a:t>1</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8"/>
          <p:cNvSpPr>
            <a:spLocks noGrp="1" noChangeArrowheads="1"/>
          </p:cNvSpPr>
          <p:nvPr>
            <p:ph type="title"/>
          </p:nvPr>
        </p:nvSpPr>
        <p:spPr/>
        <p:txBody>
          <a:bodyPr/>
          <a:lstStyle/>
          <a:p>
            <a:pPr eaLnBrk="1" hangingPunct="1"/>
            <a:r>
              <a:rPr lang="en-US" smtClean="0"/>
              <a:t>Plan for processing</a:t>
            </a:r>
          </a:p>
        </p:txBody>
      </p:sp>
      <p:sp>
        <p:nvSpPr>
          <p:cNvPr id="12294" name="Rectangle 9"/>
          <p:cNvSpPr>
            <a:spLocks noGrp="1" noChangeArrowheads="1"/>
          </p:cNvSpPr>
          <p:nvPr>
            <p:ph type="body" sz="half" idx="1"/>
          </p:nvPr>
        </p:nvSpPr>
        <p:spPr/>
        <p:txBody>
          <a:bodyPr/>
          <a:lstStyle/>
          <a:p>
            <a:pPr eaLnBrk="1" hangingPunct="1">
              <a:lnSpc>
                <a:spcPct val="90000"/>
              </a:lnSpc>
            </a:pPr>
            <a:r>
              <a:rPr lang="en-US" sz="2400" smtClean="0"/>
              <a:t>Review collection &amp; documentation</a:t>
            </a:r>
          </a:p>
          <a:p>
            <a:pPr eaLnBrk="1" hangingPunct="1">
              <a:lnSpc>
                <a:spcPct val="90000"/>
              </a:lnSpc>
            </a:pPr>
            <a:r>
              <a:rPr lang="en-US" sz="2400" smtClean="0"/>
              <a:t>Evaluate risk, value &amp; use</a:t>
            </a:r>
          </a:p>
          <a:p>
            <a:pPr eaLnBrk="1" hangingPunct="1">
              <a:lnSpc>
                <a:spcPct val="90000"/>
              </a:lnSpc>
            </a:pPr>
            <a:r>
              <a:rPr lang="en-US" sz="2400" smtClean="0"/>
              <a:t>Consider processing steps</a:t>
            </a:r>
          </a:p>
          <a:p>
            <a:pPr eaLnBrk="1" hangingPunct="1">
              <a:lnSpc>
                <a:spcPct val="90000"/>
              </a:lnSpc>
            </a:pPr>
            <a:r>
              <a:rPr lang="en-US" sz="2400" smtClean="0"/>
              <a:t>Identify requirements &amp; upgrades</a:t>
            </a:r>
          </a:p>
          <a:p>
            <a:pPr eaLnBrk="1" hangingPunct="1">
              <a:lnSpc>
                <a:spcPct val="90000"/>
              </a:lnSpc>
            </a:pPr>
            <a:r>
              <a:rPr lang="en-US" sz="2400" smtClean="0"/>
              <a:t>Document strategies &amp; outcomes</a:t>
            </a:r>
          </a:p>
          <a:p>
            <a:pPr eaLnBrk="1" hangingPunct="1">
              <a:lnSpc>
                <a:spcPct val="90000"/>
              </a:lnSpc>
            </a:pPr>
            <a:r>
              <a:rPr lang="en-US" sz="2400" smtClean="0"/>
              <a:t>Record decisions</a:t>
            </a:r>
          </a:p>
        </p:txBody>
      </p:sp>
      <p:pic>
        <p:nvPicPr>
          <p:cNvPr id="12295" name="Picture 13" descr="C:\Documents and Settings\Owner\My Documents\My Pictures\rehearsal.jpg"/>
          <p:cNvPicPr>
            <a:picLocks noGrp="1" noChangeAspect="1" noChangeArrowheads="1"/>
          </p:cNvPicPr>
          <p:nvPr>
            <p:ph type="clipArt" sz="half" idx="2"/>
          </p:nvPr>
        </p:nvPicPr>
        <p:blipFill>
          <a:blip r:embed="rId3" cstate="print"/>
          <a:stretch>
            <a:fillRect/>
          </a:stretch>
        </p:blipFill>
        <p:spPr>
          <a:xfrm>
            <a:off x="4648200" y="2550318"/>
            <a:ext cx="3810000" cy="2976563"/>
          </a:xfrm>
          <a:noFill/>
        </p:spPr>
      </p:pic>
      <p:sp>
        <p:nvSpPr>
          <p:cNvPr id="12290" name="Date Placeholder 4"/>
          <p:cNvSpPr>
            <a:spLocks noGrp="1"/>
          </p:cNvSpPr>
          <p:nvPr>
            <p:ph type="dt" sz="half" idx="10"/>
          </p:nvPr>
        </p:nvSpPr>
        <p:spPr>
          <a:noFill/>
        </p:spPr>
        <p:txBody>
          <a:bodyPr/>
          <a:lstStyle/>
          <a:p>
            <a:r>
              <a:rPr lang="en-US" smtClean="0"/>
              <a:t>Fall 2010</a:t>
            </a:r>
          </a:p>
        </p:txBody>
      </p:sp>
      <p:sp>
        <p:nvSpPr>
          <p:cNvPr id="12291" name="Footer Placeholder 5"/>
          <p:cNvSpPr>
            <a:spLocks noGrp="1"/>
          </p:cNvSpPr>
          <p:nvPr>
            <p:ph type="ftr" sz="quarter" idx="11"/>
          </p:nvPr>
        </p:nvSpPr>
        <p:spPr>
          <a:noFill/>
        </p:spPr>
        <p:txBody>
          <a:bodyPr/>
          <a:lstStyle/>
          <a:p>
            <a:r>
              <a:rPr lang="en-US" smtClean="0"/>
              <a:t>Society of American Archivists</a:t>
            </a:r>
          </a:p>
        </p:txBody>
      </p:sp>
      <p:sp>
        <p:nvSpPr>
          <p:cNvPr id="12292" name="Slide Number Placeholder 6"/>
          <p:cNvSpPr>
            <a:spLocks noGrp="1"/>
          </p:cNvSpPr>
          <p:nvPr>
            <p:ph type="sldNum" sz="quarter" idx="12"/>
          </p:nvPr>
        </p:nvSpPr>
        <p:spPr>
          <a:noFill/>
        </p:spPr>
        <p:txBody>
          <a:bodyPr/>
          <a:lstStyle/>
          <a:p>
            <a:fld id="{5E6D2CD1-A240-49FD-95A5-2188DB9A00D9}" type="slidenum">
              <a:rPr lang="en-US" smtClean="0"/>
              <a:pPr/>
              <a:t>10</a:t>
            </a:fld>
            <a:endParaRPr lang="en-US"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1" name="Rectangle 2"/>
          <p:cNvSpPr>
            <a:spLocks noGrp="1" noChangeArrowheads="1"/>
          </p:cNvSpPr>
          <p:nvPr>
            <p:ph type="title"/>
          </p:nvPr>
        </p:nvSpPr>
        <p:spPr/>
        <p:txBody>
          <a:bodyPr/>
          <a:lstStyle/>
          <a:p>
            <a:pPr eaLnBrk="1" hangingPunct="1"/>
            <a:r>
              <a:rPr lang="en-US" smtClean="0"/>
              <a:t>Basic reference</a:t>
            </a:r>
          </a:p>
        </p:txBody>
      </p:sp>
      <p:sp>
        <p:nvSpPr>
          <p:cNvPr id="116742" name="Rectangle 3"/>
          <p:cNvSpPr>
            <a:spLocks noGrp="1" noChangeArrowheads="1"/>
          </p:cNvSpPr>
          <p:nvPr>
            <p:ph type="body" sz="half" idx="1"/>
          </p:nvPr>
        </p:nvSpPr>
        <p:spPr/>
        <p:txBody>
          <a:bodyPr/>
          <a:lstStyle/>
          <a:p>
            <a:pPr marL="609600" indent="-609600" eaLnBrk="1" hangingPunct="1"/>
            <a:r>
              <a:rPr lang="en-US" sz="2800" dirty="0" smtClean="0"/>
              <a:t>Researchers</a:t>
            </a:r>
          </a:p>
          <a:p>
            <a:pPr marL="609600" indent="-609600" eaLnBrk="1" hangingPunct="1"/>
            <a:r>
              <a:rPr lang="en-US" sz="2800" dirty="0" smtClean="0"/>
              <a:t>Training &amp; orientation</a:t>
            </a:r>
          </a:p>
          <a:p>
            <a:pPr marL="609600" indent="-609600" eaLnBrk="1" hangingPunct="1"/>
            <a:r>
              <a:rPr lang="en-US" sz="2800" dirty="0" smtClean="0"/>
              <a:t>Research room</a:t>
            </a:r>
          </a:p>
          <a:p>
            <a:pPr marL="609600" indent="-609600" eaLnBrk="1" hangingPunct="1"/>
            <a:r>
              <a:rPr lang="en-US" sz="2800" dirty="0" smtClean="0"/>
              <a:t>Services</a:t>
            </a:r>
          </a:p>
          <a:p>
            <a:pPr marL="609600" indent="-609600" eaLnBrk="1" hangingPunct="1">
              <a:buFontTx/>
              <a:buNone/>
            </a:pPr>
            <a:endParaRPr lang="en-US" sz="2800" dirty="0" smtClean="0"/>
          </a:p>
        </p:txBody>
      </p:sp>
      <p:pic>
        <p:nvPicPr>
          <p:cNvPr id="116743" name="ClipArt Placeholder 8" descr="bourseinterior.jpg"/>
          <p:cNvPicPr>
            <a:picLocks noGrp="1" noChangeAspect="1"/>
          </p:cNvPicPr>
          <p:nvPr>
            <p:ph type="clipArt" sz="half" idx="2"/>
          </p:nvPr>
        </p:nvPicPr>
        <p:blipFill>
          <a:blip r:embed="rId3" cstate="print"/>
          <a:stretch>
            <a:fillRect/>
          </a:stretch>
        </p:blipFill>
        <p:spPr>
          <a:xfrm>
            <a:off x="4648200" y="2538412"/>
            <a:ext cx="3810000" cy="3000375"/>
          </a:xfrm>
        </p:spPr>
      </p:pic>
      <p:sp>
        <p:nvSpPr>
          <p:cNvPr id="116738" name="Date Placeholder 4"/>
          <p:cNvSpPr>
            <a:spLocks noGrp="1"/>
          </p:cNvSpPr>
          <p:nvPr>
            <p:ph type="dt" sz="half" idx="10"/>
          </p:nvPr>
        </p:nvSpPr>
        <p:spPr>
          <a:noFill/>
        </p:spPr>
        <p:txBody>
          <a:bodyPr/>
          <a:lstStyle/>
          <a:p>
            <a:r>
              <a:rPr lang="en-US" smtClean="0"/>
              <a:t>Fall 2010</a:t>
            </a:r>
          </a:p>
        </p:txBody>
      </p:sp>
      <p:sp>
        <p:nvSpPr>
          <p:cNvPr id="116739" name="Footer Placeholder 5"/>
          <p:cNvSpPr>
            <a:spLocks noGrp="1"/>
          </p:cNvSpPr>
          <p:nvPr>
            <p:ph type="ftr" sz="quarter" idx="11"/>
          </p:nvPr>
        </p:nvSpPr>
        <p:spPr>
          <a:noFill/>
        </p:spPr>
        <p:txBody>
          <a:bodyPr/>
          <a:lstStyle/>
          <a:p>
            <a:r>
              <a:rPr lang="en-US" smtClean="0"/>
              <a:t>Society of American Archivists</a:t>
            </a:r>
          </a:p>
        </p:txBody>
      </p:sp>
      <p:sp>
        <p:nvSpPr>
          <p:cNvPr id="116740" name="Slide Number Placeholder 6"/>
          <p:cNvSpPr>
            <a:spLocks noGrp="1"/>
          </p:cNvSpPr>
          <p:nvPr>
            <p:ph type="sldNum" sz="quarter" idx="12"/>
          </p:nvPr>
        </p:nvSpPr>
        <p:spPr>
          <a:noFill/>
        </p:spPr>
        <p:txBody>
          <a:bodyPr/>
          <a:lstStyle/>
          <a:p>
            <a:fld id="{40CA3A4F-D541-4552-92B8-F04BB24819B5}" type="slidenum">
              <a:rPr lang="en-US" smtClean="0"/>
              <a:pPr/>
              <a:t>100</a:t>
            </a:fld>
            <a:endParaRPr lang="en-US" dirty="0" smtClean="0"/>
          </a:p>
        </p:txBody>
      </p:sp>
      <p:sp>
        <p:nvSpPr>
          <p:cNvPr id="8" name="Rectangle 7"/>
          <p:cNvSpPr/>
          <p:nvPr/>
        </p:nvSpPr>
        <p:spPr>
          <a:xfrm>
            <a:off x="381000" y="4800600"/>
            <a:ext cx="4191000" cy="1200329"/>
          </a:xfrm>
          <a:prstGeom prst="rect">
            <a:avLst/>
          </a:prstGeom>
        </p:spPr>
        <p:txBody>
          <a:bodyPr wrap="square">
            <a:spAutoFit/>
          </a:bodyPr>
          <a:lstStyle/>
          <a:p>
            <a:pPr algn="l">
              <a:buNone/>
            </a:pPr>
            <a:r>
              <a:rPr lang="en-US" sz="2400" dirty="0" smtClean="0">
                <a:solidFill>
                  <a:schemeClr val="accent2"/>
                </a:solidFill>
              </a:rPr>
              <a:t>Glossary:  A service to aid patrons in locating materials relevant to their interests</a:t>
            </a:r>
            <a:endParaRPr lang="en-US" sz="2400" dirty="0">
              <a:solidFill>
                <a:schemeClr val="accent2"/>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9" name="Rectangle 2"/>
          <p:cNvSpPr>
            <a:spLocks noGrp="1" noChangeArrowheads="1"/>
          </p:cNvSpPr>
          <p:nvPr>
            <p:ph type="title"/>
          </p:nvPr>
        </p:nvSpPr>
        <p:spPr/>
        <p:txBody>
          <a:bodyPr/>
          <a:lstStyle/>
          <a:p>
            <a:pPr eaLnBrk="1" hangingPunct="1"/>
            <a:r>
              <a:rPr lang="en-US" smtClean="0"/>
              <a:t>Researchers</a:t>
            </a:r>
          </a:p>
        </p:txBody>
      </p:sp>
      <p:sp>
        <p:nvSpPr>
          <p:cNvPr id="118790" name="Rectangle 3"/>
          <p:cNvSpPr>
            <a:spLocks noGrp="1" noChangeArrowheads="1"/>
          </p:cNvSpPr>
          <p:nvPr>
            <p:ph type="body" sz="half" idx="1"/>
          </p:nvPr>
        </p:nvSpPr>
        <p:spPr/>
        <p:txBody>
          <a:bodyPr/>
          <a:lstStyle/>
          <a:p>
            <a:pPr eaLnBrk="1" hangingPunct="1"/>
            <a:endParaRPr lang="en-US" sz="2800" dirty="0" smtClean="0"/>
          </a:p>
          <a:p>
            <a:pPr eaLnBrk="1" hangingPunct="1"/>
            <a:r>
              <a:rPr lang="en-US" sz="2800" dirty="0" smtClean="0"/>
              <a:t>Amateurs &amp; hobbyists</a:t>
            </a:r>
          </a:p>
          <a:p>
            <a:pPr eaLnBrk="1" hangingPunct="1"/>
            <a:endParaRPr lang="en-US" sz="2800" dirty="0" smtClean="0"/>
          </a:p>
          <a:p>
            <a:pPr eaLnBrk="1" hangingPunct="1"/>
            <a:r>
              <a:rPr lang="en-US" sz="2800" dirty="0" smtClean="0"/>
              <a:t>Professionals</a:t>
            </a:r>
          </a:p>
          <a:p>
            <a:pPr lvl="1" eaLnBrk="1" hangingPunct="1"/>
            <a:r>
              <a:rPr lang="en-US" sz="2400" dirty="0" smtClean="0"/>
              <a:t>Academics </a:t>
            </a:r>
          </a:p>
          <a:p>
            <a:pPr lvl="1" eaLnBrk="1" hangingPunct="1"/>
            <a:r>
              <a:rPr lang="en-US" sz="2400" dirty="0" smtClean="0"/>
              <a:t>Contractors</a:t>
            </a:r>
          </a:p>
          <a:p>
            <a:pPr eaLnBrk="1" hangingPunct="1"/>
            <a:endParaRPr lang="en-US" sz="2800" dirty="0" smtClean="0"/>
          </a:p>
        </p:txBody>
      </p:sp>
      <p:pic>
        <p:nvPicPr>
          <p:cNvPr id="118791" name="Picture 4" descr="C:\Documents and Settings\Owner\My Documents\My Pictures\congestion.jpg"/>
          <p:cNvPicPr>
            <a:picLocks noGrp="1" noChangeAspect="1" noChangeArrowheads="1"/>
          </p:cNvPicPr>
          <p:nvPr>
            <p:ph type="clipArt" sz="half" idx="2"/>
          </p:nvPr>
        </p:nvPicPr>
        <p:blipFill>
          <a:blip r:embed="rId3" cstate="print"/>
          <a:stretch>
            <a:fillRect/>
          </a:stretch>
        </p:blipFill>
        <p:spPr>
          <a:xfrm>
            <a:off x="4648200" y="2517576"/>
            <a:ext cx="3810000" cy="3042047"/>
          </a:xfrm>
          <a:noFill/>
        </p:spPr>
      </p:pic>
      <p:sp>
        <p:nvSpPr>
          <p:cNvPr id="118786" name="Date Placeholder 4"/>
          <p:cNvSpPr>
            <a:spLocks noGrp="1"/>
          </p:cNvSpPr>
          <p:nvPr>
            <p:ph type="dt" sz="half" idx="10"/>
          </p:nvPr>
        </p:nvSpPr>
        <p:spPr>
          <a:noFill/>
        </p:spPr>
        <p:txBody>
          <a:bodyPr/>
          <a:lstStyle/>
          <a:p>
            <a:r>
              <a:rPr lang="en-US" smtClean="0"/>
              <a:t>Fall 2010</a:t>
            </a:r>
          </a:p>
        </p:txBody>
      </p:sp>
      <p:sp>
        <p:nvSpPr>
          <p:cNvPr id="118787" name="Footer Placeholder 5"/>
          <p:cNvSpPr>
            <a:spLocks noGrp="1"/>
          </p:cNvSpPr>
          <p:nvPr>
            <p:ph type="ftr" sz="quarter" idx="11"/>
          </p:nvPr>
        </p:nvSpPr>
        <p:spPr>
          <a:noFill/>
        </p:spPr>
        <p:txBody>
          <a:bodyPr/>
          <a:lstStyle/>
          <a:p>
            <a:r>
              <a:rPr lang="en-US" smtClean="0"/>
              <a:t>Society of American Archivists</a:t>
            </a:r>
          </a:p>
        </p:txBody>
      </p:sp>
      <p:sp>
        <p:nvSpPr>
          <p:cNvPr id="118788" name="Slide Number Placeholder 6"/>
          <p:cNvSpPr>
            <a:spLocks noGrp="1"/>
          </p:cNvSpPr>
          <p:nvPr>
            <p:ph type="sldNum" sz="quarter" idx="12"/>
          </p:nvPr>
        </p:nvSpPr>
        <p:spPr>
          <a:noFill/>
        </p:spPr>
        <p:txBody>
          <a:bodyPr/>
          <a:lstStyle/>
          <a:p>
            <a:fld id="{C666441E-4FEB-4C7C-AC10-E0291B820C13}" type="slidenum">
              <a:rPr lang="en-US" smtClean="0"/>
              <a:pPr/>
              <a:t>101</a:t>
            </a:fld>
            <a:endParaRPr lang="en-US"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2"/>
          <p:cNvSpPr>
            <a:spLocks noGrp="1" noChangeArrowheads="1"/>
          </p:cNvSpPr>
          <p:nvPr>
            <p:ph type="title"/>
          </p:nvPr>
        </p:nvSpPr>
        <p:spPr/>
        <p:txBody>
          <a:bodyPr/>
          <a:lstStyle/>
          <a:p>
            <a:pPr eaLnBrk="1" hangingPunct="1"/>
            <a:r>
              <a:rPr lang="en-US" dirty="0" smtClean="0"/>
              <a:t>Training &amp; orientation</a:t>
            </a:r>
          </a:p>
        </p:txBody>
      </p:sp>
      <p:sp>
        <p:nvSpPr>
          <p:cNvPr id="121862" name="Rectangle 3"/>
          <p:cNvSpPr>
            <a:spLocks noGrp="1" noChangeArrowheads="1"/>
          </p:cNvSpPr>
          <p:nvPr>
            <p:ph type="body" sz="half" idx="1"/>
          </p:nvPr>
        </p:nvSpPr>
        <p:spPr/>
        <p:txBody>
          <a:bodyPr/>
          <a:lstStyle/>
          <a:p>
            <a:pPr eaLnBrk="1" hangingPunct="1">
              <a:buNone/>
            </a:pPr>
            <a:r>
              <a:rPr lang="en-US" sz="2800" dirty="0" smtClean="0"/>
              <a:t>For Staff, Volunteers and Visitors</a:t>
            </a:r>
          </a:p>
          <a:p>
            <a:pPr eaLnBrk="1" hangingPunct="1"/>
            <a:r>
              <a:rPr lang="en-US" sz="2800" dirty="0" smtClean="0"/>
              <a:t>Building orientation</a:t>
            </a:r>
          </a:p>
          <a:p>
            <a:pPr eaLnBrk="1" hangingPunct="1"/>
            <a:r>
              <a:rPr lang="en-US" sz="2800" dirty="0" smtClean="0"/>
              <a:t>Services available</a:t>
            </a:r>
          </a:p>
          <a:p>
            <a:pPr eaLnBrk="1" hangingPunct="1"/>
            <a:r>
              <a:rPr lang="en-US" sz="2800" dirty="0" smtClean="0"/>
              <a:t>Explain procedures</a:t>
            </a:r>
          </a:p>
          <a:p>
            <a:pPr eaLnBrk="1" hangingPunct="1"/>
            <a:r>
              <a:rPr lang="en-US" sz="2800" dirty="0" smtClean="0"/>
              <a:t>Provide documentation</a:t>
            </a:r>
          </a:p>
          <a:p>
            <a:pPr eaLnBrk="1" hangingPunct="1"/>
            <a:endParaRPr lang="en-US" sz="2800" dirty="0" smtClean="0"/>
          </a:p>
        </p:txBody>
      </p:sp>
      <p:pic>
        <p:nvPicPr>
          <p:cNvPr id="121863" name="Picture 4" descr="C:\Documents and Settings\Owner\My Documents\My Pictures\tour.jpg"/>
          <p:cNvPicPr>
            <a:picLocks noGrp="1" noChangeAspect="1" noChangeArrowheads="1"/>
          </p:cNvPicPr>
          <p:nvPr>
            <p:ph type="clipArt" sz="half" idx="2"/>
          </p:nvPr>
        </p:nvPicPr>
        <p:blipFill>
          <a:blip r:embed="rId3" cstate="print"/>
          <a:stretch>
            <a:fillRect/>
          </a:stretch>
        </p:blipFill>
        <p:spPr>
          <a:xfrm>
            <a:off x="4648200" y="2524805"/>
            <a:ext cx="3810000" cy="3027589"/>
          </a:xfrm>
          <a:noFill/>
        </p:spPr>
      </p:pic>
      <p:sp>
        <p:nvSpPr>
          <p:cNvPr id="121858" name="Date Placeholder 4"/>
          <p:cNvSpPr>
            <a:spLocks noGrp="1"/>
          </p:cNvSpPr>
          <p:nvPr>
            <p:ph type="dt" sz="half" idx="10"/>
          </p:nvPr>
        </p:nvSpPr>
        <p:spPr>
          <a:noFill/>
        </p:spPr>
        <p:txBody>
          <a:bodyPr/>
          <a:lstStyle/>
          <a:p>
            <a:r>
              <a:rPr lang="en-US" smtClean="0"/>
              <a:t>Fall 2010</a:t>
            </a:r>
          </a:p>
        </p:txBody>
      </p:sp>
      <p:sp>
        <p:nvSpPr>
          <p:cNvPr id="121859" name="Footer Placeholder 5"/>
          <p:cNvSpPr>
            <a:spLocks noGrp="1"/>
          </p:cNvSpPr>
          <p:nvPr>
            <p:ph type="ftr" sz="quarter" idx="11"/>
          </p:nvPr>
        </p:nvSpPr>
        <p:spPr>
          <a:noFill/>
        </p:spPr>
        <p:txBody>
          <a:bodyPr/>
          <a:lstStyle/>
          <a:p>
            <a:r>
              <a:rPr lang="en-US" smtClean="0"/>
              <a:t>Society of American Archivists</a:t>
            </a:r>
          </a:p>
        </p:txBody>
      </p:sp>
      <p:sp>
        <p:nvSpPr>
          <p:cNvPr id="121860" name="Slide Number Placeholder 6"/>
          <p:cNvSpPr>
            <a:spLocks noGrp="1"/>
          </p:cNvSpPr>
          <p:nvPr>
            <p:ph type="sldNum" sz="quarter" idx="12"/>
          </p:nvPr>
        </p:nvSpPr>
        <p:spPr>
          <a:noFill/>
        </p:spPr>
        <p:txBody>
          <a:bodyPr/>
          <a:lstStyle/>
          <a:p>
            <a:fld id="{B85350F6-D2C1-4CC2-9644-03CD51D1A93D}" type="slidenum">
              <a:rPr lang="en-US" smtClean="0"/>
              <a:pPr/>
              <a:t>102</a:t>
            </a:fld>
            <a:endParaRPr lang="en-US"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7" name="Rectangle 2"/>
          <p:cNvSpPr>
            <a:spLocks noGrp="1" noChangeArrowheads="1"/>
          </p:cNvSpPr>
          <p:nvPr>
            <p:ph type="title"/>
          </p:nvPr>
        </p:nvSpPr>
        <p:spPr/>
        <p:txBody>
          <a:bodyPr/>
          <a:lstStyle/>
          <a:p>
            <a:pPr eaLnBrk="1" hangingPunct="1"/>
            <a:r>
              <a:rPr lang="en-US" dirty="0" smtClean="0">
                <a:cs typeface="Times New Roman" pitchFamily="18" charset="0"/>
              </a:rPr>
              <a:t>Research room</a:t>
            </a:r>
            <a:endParaRPr lang="en-US" dirty="0" smtClean="0"/>
          </a:p>
        </p:txBody>
      </p:sp>
      <p:sp>
        <p:nvSpPr>
          <p:cNvPr id="120838" name="Rectangle 3"/>
          <p:cNvSpPr>
            <a:spLocks noGrp="1" noChangeArrowheads="1"/>
          </p:cNvSpPr>
          <p:nvPr>
            <p:ph type="body" sz="half" idx="1"/>
          </p:nvPr>
        </p:nvSpPr>
        <p:spPr/>
        <p:txBody>
          <a:bodyPr/>
          <a:lstStyle/>
          <a:p>
            <a:pPr eaLnBrk="1" hangingPunct="1">
              <a:lnSpc>
                <a:spcPct val="90000"/>
              </a:lnSpc>
            </a:pPr>
            <a:r>
              <a:rPr lang="en-US" sz="2400" dirty="0" smtClean="0">
                <a:cs typeface="Times New Roman" pitchFamily="18" charset="0"/>
              </a:rPr>
              <a:t>Uncluttered</a:t>
            </a:r>
          </a:p>
          <a:p>
            <a:pPr eaLnBrk="1" hangingPunct="1">
              <a:lnSpc>
                <a:spcPct val="90000"/>
              </a:lnSpc>
            </a:pPr>
            <a:r>
              <a:rPr lang="en-US" sz="2400" dirty="0" smtClean="0">
                <a:cs typeface="Times New Roman" pitchFamily="18" charset="0"/>
              </a:rPr>
              <a:t>Clean </a:t>
            </a:r>
          </a:p>
          <a:p>
            <a:pPr eaLnBrk="1" hangingPunct="1">
              <a:lnSpc>
                <a:spcPct val="90000"/>
              </a:lnSpc>
            </a:pPr>
            <a:r>
              <a:rPr lang="en-US" sz="2400" dirty="0" smtClean="0">
                <a:cs typeface="Times New Roman" pitchFamily="18" charset="0"/>
              </a:rPr>
              <a:t>Easy to monitor</a:t>
            </a:r>
          </a:p>
          <a:p>
            <a:pPr eaLnBrk="1" hangingPunct="1">
              <a:lnSpc>
                <a:spcPct val="90000"/>
              </a:lnSpc>
            </a:pPr>
            <a:r>
              <a:rPr lang="en-US" sz="2400" dirty="0" smtClean="0">
                <a:cs typeface="Times New Roman" pitchFamily="18" charset="0"/>
              </a:rPr>
              <a:t>Appropriately equipped</a:t>
            </a:r>
          </a:p>
          <a:p>
            <a:pPr lvl="1" eaLnBrk="1" hangingPunct="1">
              <a:lnSpc>
                <a:spcPct val="90000"/>
              </a:lnSpc>
            </a:pPr>
            <a:r>
              <a:rPr lang="en-US" sz="2000" dirty="0" smtClean="0">
                <a:cs typeface="Times New Roman" pitchFamily="18" charset="0"/>
              </a:rPr>
              <a:t>Furniture</a:t>
            </a:r>
          </a:p>
          <a:p>
            <a:pPr lvl="1" eaLnBrk="1" hangingPunct="1">
              <a:lnSpc>
                <a:spcPct val="90000"/>
              </a:lnSpc>
            </a:pPr>
            <a:r>
              <a:rPr lang="en-US" sz="2000" dirty="0" smtClean="0">
                <a:cs typeface="Times New Roman" pitchFamily="18" charset="0"/>
              </a:rPr>
              <a:t>Lighting</a:t>
            </a:r>
          </a:p>
          <a:p>
            <a:pPr lvl="1" eaLnBrk="1" hangingPunct="1">
              <a:lnSpc>
                <a:spcPct val="90000"/>
              </a:lnSpc>
            </a:pPr>
            <a:r>
              <a:rPr lang="en-US" sz="2000" dirty="0" smtClean="0">
                <a:cs typeface="Times New Roman" pitchFamily="18" charset="0"/>
              </a:rPr>
              <a:t>Special tools</a:t>
            </a:r>
          </a:p>
          <a:p>
            <a:pPr lvl="1" eaLnBrk="1" hangingPunct="1">
              <a:lnSpc>
                <a:spcPct val="90000"/>
              </a:lnSpc>
            </a:pPr>
            <a:r>
              <a:rPr lang="en-US" sz="2000" dirty="0" smtClean="0">
                <a:cs typeface="Times New Roman" pitchFamily="18" charset="0"/>
              </a:rPr>
              <a:t>Handouts</a:t>
            </a:r>
          </a:p>
          <a:p>
            <a:pPr lvl="1" eaLnBrk="1" hangingPunct="1">
              <a:lnSpc>
                <a:spcPct val="90000"/>
              </a:lnSpc>
            </a:pPr>
            <a:r>
              <a:rPr lang="en-US" sz="2000" dirty="0" smtClean="0">
                <a:cs typeface="Times New Roman" pitchFamily="18" charset="0"/>
              </a:rPr>
              <a:t>Forms</a:t>
            </a:r>
          </a:p>
          <a:p>
            <a:pPr lvl="1" eaLnBrk="1" hangingPunct="1">
              <a:lnSpc>
                <a:spcPct val="90000"/>
              </a:lnSpc>
            </a:pPr>
            <a:r>
              <a:rPr lang="en-US" sz="2000" dirty="0" smtClean="0">
                <a:cs typeface="Times New Roman" pitchFamily="18" charset="0"/>
              </a:rPr>
              <a:t>Signs</a:t>
            </a:r>
          </a:p>
          <a:p>
            <a:pPr lvl="1" eaLnBrk="1" hangingPunct="1">
              <a:lnSpc>
                <a:spcPct val="90000"/>
              </a:lnSpc>
            </a:pPr>
            <a:endParaRPr lang="en-US" sz="2000" dirty="0" smtClean="0">
              <a:cs typeface="Times New Roman" pitchFamily="18" charset="0"/>
            </a:endParaRPr>
          </a:p>
          <a:p>
            <a:pPr eaLnBrk="1" hangingPunct="1">
              <a:lnSpc>
                <a:spcPct val="90000"/>
              </a:lnSpc>
              <a:buNone/>
            </a:pPr>
            <a:endParaRPr lang="en-US" sz="2400" dirty="0" smtClean="0">
              <a:cs typeface="Times New Roman" pitchFamily="18" charset="0"/>
            </a:endParaRPr>
          </a:p>
        </p:txBody>
      </p:sp>
      <p:pic>
        <p:nvPicPr>
          <p:cNvPr id="120839" name="Picture 5" descr="C:\Documents and Settings\Owner\My Documents\My Pictures\cashierdesk.jpg"/>
          <p:cNvPicPr>
            <a:picLocks noGrp="1" noChangeAspect="1" noChangeArrowheads="1"/>
          </p:cNvPicPr>
          <p:nvPr>
            <p:ph type="clipArt" sz="half" idx="2"/>
          </p:nvPr>
        </p:nvPicPr>
        <p:blipFill>
          <a:blip r:embed="rId3" cstate="print"/>
          <a:stretch>
            <a:fillRect/>
          </a:stretch>
        </p:blipFill>
        <p:spPr>
          <a:xfrm>
            <a:off x="4648200" y="2620055"/>
            <a:ext cx="3810000" cy="2837089"/>
          </a:xfrm>
          <a:noFill/>
        </p:spPr>
      </p:pic>
      <p:sp>
        <p:nvSpPr>
          <p:cNvPr id="120834" name="Date Placeholder 4"/>
          <p:cNvSpPr>
            <a:spLocks noGrp="1"/>
          </p:cNvSpPr>
          <p:nvPr>
            <p:ph type="dt" sz="half" idx="10"/>
          </p:nvPr>
        </p:nvSpPr>
        <p:spPr>
          <a:noFill/>
        </p:spPr>
        <p:txBody>
          <a:bodyPr/>
          <a:lstStyle/>
          <a:p>
            <a:r>
              <a:rPr lang="en-US" smtClean="0"/>
              <a:t>Fall 2010</a:t>
            </a:r>
          </a:p>
        </p:txBody>
      </p:sp>
      <p:sp>
        <p:nvSpPr>
          <p:cNvPr id="120835" name="Footer Placeholder 5"/>
          <p:cNvSpPr>
            <a:spLocks noGrp="1"/>
          </p:cNvSpPr>
          <p:nvPr>
            <p:ph type="ftr" sz="quarter" idx="11"/>
          </p:nvPr>
        </p:nvSpPr>
        <p:spPr>
          <a:noFill/>
        </p:spPr>
        <p:txBody>
          <a:bodyPr/>
          <a:lstStyle/>
          <a:p>
            <a:r>
              <a:rPr lang="en-US" smtClean="0"/>
              <a:t>Society of American Archivists</a:t>
            </a:r>
          </a:p>
        </p:txBody>
      </p:sp>
      <p:sp>
        <p:nvSpPr>
          <p:cNvPr id="120836" name="Slide Number Placeholder 6"/>
          <p:cNvSpPr>
            <a:spLocks noGrp="1"/>
          </p:cNvSpPr>
          <p:nvPr>
            <p:ph type="sldNum" sz="quarter" idx="12"/>
          </p:nvPr>
        </p:nvSpPr>
        <p:spPr>
          <a:noFill/>
        </p:spPr>
        <p:txBody>
          <a:bodyPr/>
          <a:lstStyle/>
          <a:p>
            <a:fld id="{D41DA584-8DE6-491E-BFBF-D180B092C852}" type="slidenum">
              <a:rPr lang="en-US" smtClean="0"/>
              <a:pPr/>
              <a:t>103</a:t>
            </a:fld>
            <a:endParaRPr lang="en-US"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Rectangle 2"/>
          <p:cNvSpPr>
            <a:spLocks noGrp="1" noChangeArrowheads="1"/>
          </p:cNvSpPr>
          <p:nvPr>
            <p:ph type="title"/>
          </p:nvPr>
        </p:nvSpPr>
        <p:spPr/>
        <p:txBody>
          <a:bodyPr/>
          <a:lstStyle/>
          <a:p>
            <a:pPr eaLnBrk="1" hangingPunct="1"/>
            <a:r>
              <a:rPr lang="en-US" dirty="0" smtClean="0"/>
              <a:t>Reference services</a:t>
            </a:r>
          </a:p>
        </p:txBody>
      </p:sp>
      <p:sp>
        <p:nvSpPr>
          <p:cNvPr id="122886" name="Rectangle 3"/>
          <p:cNvSpPr>
            <a:spLocks noGrp="1" noChangeArrowheads="1"/>
          </p:cNvSpPr>
          <p:nvPr>
            <p:ph type="body" sz="half" idx="1"/>
          </p:nvPr>
        </p:nvSpPr>
        <p:spPr/>
        <p:txBody>
          <a:bodyPr/>
          <a:lstStyle/>
          <a:p>
            <a:pPr eaLnBrk="1" hangingPunct="1"/>
            <a:r>
              <a:rPr lang="en-US" sz="2800" dirty="0" smtClean="0"/>
              <a:t>Empathetic listener</a:t>
            </a:r>
          </a:p>
          <a:p>
            <a:pPr eaLnBrk="1" hangingPunct="1"/>
            <a:r>
              <a:rPr lang="en-US" sz="2800" dirty="0" smtClean="0"/>
              <a:t>Visually literate</a:t>
            </a:r>
          </a:p>
          <a:p>
            <a:pPr eaLnBrk="1" hangingPunct="1"/>
            <a:r>
              <a:rPr lang="en-US" sz="2800" dirty="0" smtClean="0"/>
              <a:t>Familiar with holdings</a:t>
            </a:r>
          </a:p>
          <a:p>
            <a:pPr eaLnBrk="1" hangingPunct="1"/>
            <a:r>
              <a:rPr lang="en-US" sz="2800" dirty="0" smtClean="0"/>
              <a:t>Capable of refining queries</a:t>
            </a:r>
          </a:p>
          <a:p>
            <a:pPr eaLnBrk="1" hangingPunct="1"/>
            <a:r>
              <a:rPr lang="en-US" sz="2800" dirty="0" smtClean="0"/>
              <a:t>Ability to turn words into pictures</a:t>
            </a:r>
          </a:p>
        </p:txBody>
      </p:sp>
      <p:pic>
        <p:nvPicPr>
          <p:cNvPr id="122887" name="Picture 4" descr="C:\Documents and Settings\Owner\My Documents\My Pictures\lbj-and-richard-russell.jpg"/>
          <p:cNvPicPr>
            <a:picLocks noGrp="1" noChangeAspect="1" noChangeArrowheads="1"/>
          </p:cNvPicPr>
          <p:nvPr>
            <p:ph type="clipArt" sz="half" idx="2"/>
          </p:nvPr>
        </p:nvPicPr>
        <p:blipFill>
          <a:blip r:embed="rId3" cstate="print"/>
          <a:stretch>
            <a:fillRect/>
          </a:stretch>
        </p:blipFill>
        <p:spPr>
          <a:xfrm>
            <a:off x="4648200" y="2651125"/>
            <a:ext cx="3810000" cy="2774950"/>
          </a:xfrm>
          <a:noFill/>
        </p:spPr>
      </p:pic>
      <p:sp>
        <p:nvSpPr>
          <p:cNvPr id="122882" name="Date Placeholder 4"/>
          <p:cNvSpPr>
            <a:spLocks noGrp="1"/>
          </p:cNvSpPr>
          <p:nvPr>
            <p:ph type="dt" sz="half" idx="10"/>
          </p:nvPr>
        </p:nvSpPr>
        <p:spPr>
          <a:noFill/>
        </p:spPr>
        <p:txBody>
          <a:bodyPr/>
          <a:lstStyle/>
          <a:p>
            <a:r>
              <a:rPr lang="en-US" smtClean="0"/>
              <a:t>Fall 2010</a:t>
            </a:r>
          </a:p>
        </p:txBody>
      </p:sp>
      <p:sp>
        <p:nvSpPr>
          <p:cNvPr id="122883" name="Footer Placeholder 5"/>
          <p:cNvSpPr>
            <a:spLocks noGrp="1"/>
          </p:cNvSpPr>
          <p:nvPr>
            <p:ph type="ftr" sz="quarter" idx="11"/>
          </p:nvPr>
        </p:nvSpPr>
        <p:spPr>
          <a:noFill/>
        </p:spPr>
        <p:txBody>
          <a:bodyPr/>
          <a:lstStyle/>
          <a:p>
            <a:r>
              <a:rPr lang="en-US" smtClean="0"/>
              <a:t>Society of American Archivists</a:t>
            </a:r>
          </a:p>
        </p:txBody>
      </p:sp>
      <p:sp>
        <p:nvSpPr>
          <p:cNvPr id="122884" name="Slide Number Placeholder 6"/>
          <p:cNvSpPr>
            <a:spLocks noGrp="1"/>
          </p:cNvSpPr>
          <p:nvPr>
            <p:ph type="sldNum" sz="quarter" idx="12"/>
          </p:nvPr>
        </p:nvSpPr>
        <p:spPr>
          <a:noFill/>
        </p:spPr>
        <p:txBody>
          <a:bodyPr/>
          <a:lstStyle/>
          <a:p>
            <a:fld id="{39A411F7-5046-4C67-8156-BE058C8B465E}" type="slidenum">
              <a:rPr lang="en-US" smtClean="0"/>
              <a:pPr/>
              <a:t>104</a:t>
            </a:fld>
            <a:endParaRPr lang="en-US"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9" name="Rectangle 2"/>
          <p:cNvSpPr>
            <a:spLocks noGrp="1" noChangeArrowheads="1"/>
          </p:cNvSpPr>
          <p:nvPr>
            <p:ph type="title"/>
          </p:nvPr>
        </p:nvSpPr>
        <p:spPr/>
        <p:txBody>
          <a:bodyPr/>
          <a:lstStyle/>
          <a:p>
            <a:pPr eaLnBrk="1" hangingPunct="1"/>
            <a:r>
              <a:rPr lang="en-US" smtClean="0"/>
              <a:t>Finding &amp; requesting photos</a:t>
            </a:r>
          </a:p>
        </p:txBody>
      </p:sp>
      <p:sp>
        <p:nvSpPr>
          <p:cNvPr id="123910" name="Rectangle 3"/>
          <p:cNvSpPr>
            <a:spLocks noGrp="1" noChangeArrowheads="1"/>
          </p:cNvSpPr>
          <p:nvPr>
            <p:ph type="body" sz="half" idx="1"/>
          </p:nvPr>
        </p:nvSpPr>
        <p:spPr/>
        <p:txBody>
          <a:bodyPr/>
          <a:lstStyle/>
          <a:p>
            <a:pPr eaLnBrk="1" hangingPunct="1">
              <a:lnSpc>
                <a:spcPct val="90000"/>
              </a:lnSpc>
            </a:pPr>
            <a:r>
              <a:rPr lang="en-US" sz="2800" smtClean="0">
                <a:cs typeface="Times New Roman" pitchFamily="18" charset="0"/>
              </a:rPr>
              <a:t>Use descriptive tools</a:t>
            </a:r>
          </a:p>
          <a:p>
            <a:pPr lvl="1" eaLnBrk="1" hangingPunct="1">
              <a:lnSpc>
                <a:spcPct val="90000"/>
              </a:lnSpc>
            </a:pPr>
            <a:r>
              <a:rPr lang="en-US" sz="2400" smtClean="0">
                <a:cs typeface="Times New Roman" pitchFamily="18" charset="0"/>
              </a:rPr>
              <a:t>Online</a:t>
            </a:r>
          </a:p>
          <a:p>
            <a:pPr lvl="1" eaLnBrk="1" hangingPunct="1">
              <a:lnSpc>
                <a:spcPct val="90000"/>
              </a:lnSpc>
            </a:pPr>
            <a:r>
              <a:rPr lang="en-US" sz="2400" smtClean="0">
                <a:cs typeface="Times New Roman" pitchFamily="18" charset="0"/>
              </a:rPr>
              <a:t>Catalogs</a:t>
            </a:r>
          </a:p>
          <a:p>
            <a:pPr lvl="1" eaLnBrk="1" hangingPunct="1">
              <a:lnSpc>
                <a:spcPct val="90000"/>
              </a:lnSpc>
            </a:pPr>
            <a:r>
              <a:rPr lang="en-US" sz="2400" smtClean="0">
                <a:cs typeface="Times New Roman" pitchFamily="18" charset="0"/>
              </a:rPr>
              <a:t>Finding aids</a:t>
            </a:r>
          </a:p>
          <a:p>
            <a:pPr lvl="1" eaLnBrk="1" hangingPunct="1">
              <a:lnSpc>
                <a:spcPct val="90000"/>
              </a:lnSpc>
            </a:pPr>
            <a:r>
              <a:rPr lang="en-US" sz="2400" smtClean="0">
                <a:cs typeface="Times New Roman" pitchFamily="18" charset="0"/>
              </a:rPr>
              <a:t>Reference sources</a:t>
            </a:r>
          </a:p>
          <a:p>
            <a:pPr eaLnBrk="1" hangingPunct="1">
              <a:lnSpc>
                <a:spcPct val="90000"/>
              </a:lnSpc>
            </a:pPr>
            <a:r>
              <a:rPr lang="en-US" sz="2800" smtClean="0">
                <a:cs typeface="Times New Roman" pitchFamily="18" charset="0"/>
              </a:rPr>
              <a:t>Find most relevant photos</a:t>
            </a:r>
          </a:p>
          <a:p>
            <a:pPr eaLnBrk="1" hangingPunct="1">
              <a:lnSpc>
                <a:spcPct val="90000"/>
              </a:lnSpc>
            </a:pPr>
            <a:r>
              <a:rPr lang="en-US" sz="2800" smtClean="0"/>
              <a:t>Complete call slips</a:t>
            </a:r>
          </a:p>
        </p:txBody>
      </p:sp>
      <p:pic>
        <p:nvPicPr>
          <p:cNvPr id="123911" name="Picture 4" descr="C:\Documents and Settings\Owner\My Documents\My Pictures\toolkit.jpg"/>
          <p:cNvPicPr>
            <a:picLocks noGrp="1" noChangeAspect="1" noChangeArrowheads="1"/>
          </p:cNvPicPr>
          <p:nvPr>
            <p:ph type="clipArt" sz="half" idx="2"/>
          </p:nvPr>
        </p:nvPicPr>
        <p:blipFill>
          <a:blip r:embed="rId3" cstate="print"/>
          <a:stretch>
            <a:fillRect/>
          </a:stretch>
        </p:blipFill>
        <p:spPr>
          <a:xfrm>
            <a:off x="4973410" y="1981200"/>
            <a:ext cx="3159579" cy="4114800"/>
          </a:xfrm>
          <a:noFill/>
        </p:spPr>
      </p:pic>
      <p:sp>
        <p:nvSpPr>
          <p:cNvPr id="123906" name="Date Placeholder 4"/>
          <p:cNvSpPr>
            <a:spLocks noGrp="1"/>
          </p:cNvSpPr>
          <p:nvPr>
            <p:ph type="dt" sz="half" idx="10"/>
          </p:nvPr>
        </p:nvSpPr>
        <p:spPr>
          <a:noFill/>
        </p:spPr>
        <p:txBody>
          <a:bodyPr/>
          <a:lstStyle/>
          <a:p>
            <a:r>
              <a:rPr lang="en-US" smtClean="0"/>
              <a:t>Fall 2010</a:t>
            </a:r>
          </a:p>
        </p:txBody>
      </p:sp>
      <p:sp>
        <p:nvSpPr>
          <p:cNvPr id="123907" name="Footer Placeholder 5"/>
          <p:cNvSpPr>
            <a:spLocks noGrp="1"/>
          </p:cNvSpPr>
          <p:nvPr>
            <p:ph type="ftr" sz="quarter" idx="11"/>
          </p:nvPr>
        </p:nvSpPr>
        <p:spPr>
          <a:noFill/>
        </p:spPr>
        <p:txBody>
          <a:bodyPr/>
          <a:lstStyle/>
          <a:p>
            <a:r>
              <a:rPr lang="en-US" smtClean="0"/>
              <a:t>Society of American Archivists</a:t>
            </a:r>
          </a:p>
        </p:txBody>
      </p:sp>
      <p:sp>
        <p:nvSpPr>
          <p:cNvPr id="123908" name="Slide Number Placeholder 6"/>
          <p:cNvSpPr>
            <a:spLocks noGrp="1"/>
          </p:cNvSpPr>
          <p:nvPr>
            <p:ph type="sldNum" sz="quarter" idx="12"/>
          </p:nvPr>
        </p:nvSpPr>
        <p:spPr>
          <a:noFill/>
        </p:spPr>
        <p:txBody>
          <a:bodyPr/>
          <a:lstStyle/>
          <a:p>
            <a:fld id="{2D96ED65-1967-45E5-99A5-8403D610EB53}" type="slidenum">
              <a:rPr lang="en-US" smtClean="0"/>
              <a:pPr/>
              <a:t>105</a:t>
            </a:fld>
            <a:endParaRPr lang="en-US"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3" name="Rectangle 1026"/>
          <p:cNvSpPr>
            <a:spLocks noGrp="1" noChangeArrowheads="1"/>
          </p:cNvSpPr>
          <p:nvPr>
            <p:ph type="title"/>
          </p:nvPr>
        </p:nvSpPr>
        <p:spPr/>
        <p:txBody>
          <a:bodyPr/>
          <a:lstStyle/>
          <a:p>
            <a:pPr eaLnBrk="1" hangingPunct="1"/>
            <a:r>
              <a:rPr lang="en-US" smtClean="0"/>
              <a:t>Viewing &amp; use</a:t>
            </a:r>
          </a:p>
        </p:txBody>
      </p:sp>
      <p:sp>
        <p:nvSpPr>
          <p:cNvPr id="124934" name="Rectangle 1027"/>
          <p:cNvSpPr>
            <a:spLocks noGrp="1" noChangeArrowheads="1"/>
          </p:cNvSpPr>
          <p:nvPr>
            <p:ph type="body" sz="half" idx="2"/>
          </p:nvPr>
        </p:nvSpPr>
        <p:spPr/>
        <p:txBody>
          <a:bodyPr/>
          <a:lstStyle/>
          <a:p>
            <a:pPr eaLnBrk="1" hangingPunct="1">
              <a:buNone/>
            </a:pPr>
            <a:r>
              <a:rPr lang="en-US" sz="2400" dirty="0" smtClean="0"/>
              <a:t>Rules &amp; behavior</a:t>
            </a:r>
          </a:p>
          <a:p>
            <a:pPr eaLnBrk="1" hangingPunct="1"/>
            <a:r>
              <a:rPr lang="en-US" sz="2400" dirty="0" smtClean="0"/>
              <a:t>Access</a:t>
            </a:r>
          </a:p>
          <a:p>
            <a:pPr lvl="1" eaLnBrk="1" hangingPunct="1"/>
            <a:r>
              <a:rPr lang="en-US" sz="2400" dirty="0" smtClean="0"/>
              <a:t>Pulling &amp; paging</a:t>
            </a:r>
          </a:p>
          <a:p>
            <a:pPr lvl="1" eaLnBrk="1" hangingPunct="1"/>
            <a:r>
              <a:rPr lang="en-US" sz="2400" dirty="0" smtClean="0"/>
              <a:t>Monitor handling</a:t>
            </a:r>
          </a:p>
          <a:p>
            <a:pPr lvl="1" eaLnBrk="1" hangingPunct="1"/>
            <a:r>
              <a:rPr lang="en-US" sz="2400" dirty="0" smtClean="0"/>
              <a:t>Appointments</a:t>
            </a:r>
          </a:p>
          <a:p>
            <a:pPr eaLnBrk="1" hangingPunct="1"/>
            <a:r>
              <a:rPr lang="en-US" sz="2400" dirty="0" smtClean="0"/>
              <a:t>Use</a:t>
            </a:r>
          </a:p>
          <a:p>
            <a:pPr lvl="1" eaLnBrk="1" hangingPunct="1"/>
            <a:r>
              <a:rPr lang="en-US" sz="2400" dirty="0" smtClean="0"/>
              <a:t>Photocopies</a:t>
            </a:r>
          </a:p>
          <a:p>
            <a:pPr lvl="1" eaLnBrk="1" hangingPunct="1"/>
            <a:r>
              <a:rPr lang="en-US" sz="2400" dirty="0" smtClean="0"/>
              <a:t>Citations</a:t>
            </a:r>
          </a:p>
          <a:p>
            <a:pPr lvl="1" eaLnBrk="1" hangingPunct="1"/>
            <a:r>
              <a:rPr lang="en-US" sz="2400" dirty="0" smtClean="0"/>
              <a:t>Reproductions</a:t>
            </a:r>
          </a:p>
        </p:txBody>
      </p:sp>
      <p:sp>
        <p:nvSpPr>
          <p:cNvPr id="124930" name="Date Placeholder 4"/>
          <p:cNvSpPr>
            <a:spLocks noGrp="1"/>
          </p:cNvSpPr>
          <p:nvPr>
            <p:ph type="dt" sz="half" idx="10"/>
          </p:nvPr>
        </p:nvSpPr>
        <p:spPr>
          <a:noFill/>
        </p:spPr>
        <p:txBody>
          <a:bodyPr/>
          <a:lstStyle/>
          <a:p>
            <a:r>
              <a:rPr lang="en-US" smtClean="0"/>
              <a:t>Fall 2010</a:t>
            </a:r>
          </a:p>
        </p:txBody>
      </p:sp>
      <p:sp>
        <p:nvSpPr>
          <p:cNvPr id="124931" name="Footer Placeholder 5"/>
          <p:cNvSpPr>
            <a:spLocks noGrp="1"/>
          </p:cNvSpPr>
          <p:nvPr>
            <p:ph type="ftr" sz="quarter" idx="11"/>
          </p:nvPr>
        </p:nvSpPr>
        <p:spPr>
          <a:noFill/>
        </p:spPr>
        <p:txBody>
          <a:bodyPr/>
          <a:lstStyle/>
          <a:p>
            <a:r>
              <a:rPr lang="en-US" smtClean="0"/>
              <a:t>Society of American Archivists</a:t>
            </a:r>
          </a:p>
        </p:txBody>
      </p:sp>
      <p:sp>
        <p:nvSpPr>
          <p:cNvPr id="124932" name="Slide Number Placeholder 6"/>
          <p:cNvSpPr>
            <a:spLocks noGrp="1"/>
          </p:cNvSpPr>
          <p:nvPr>
            <p:ph type="sldNum" sz="quarter" idx="12"/>
          </p:nvPr>
        </p:nvSpPr>
        <p:spPr>
          <a:noFill/>
        </p:spPr>
        <p:txBody>
          <a:bodyPr/>
          <a:lstStyle/>
          <a:p>
            <a:fld id="{1E14BF1F-0F88-436F-8F19-85F62800AFAB}" type="slidenum">
              <a:rPr lang="en-US" smtClean="0"/>
              <a:pPr/>
              <a:t>106</a:t>
            </a:fld>
            <a:endParaRPr lang="en-US" smtClean="0"/>
          </a:p>
        </p:txBody>
      </p:sp>
      <p:pic>
        <p:nvPicPr>
          <p:cNvPr id="14" name="Picture 4" descr="C:\Documents and Settings\Owner\My Documents\My Pictures\training.jpg"/>
          <p:cNvPicPr>
            <a:picLocks noChangeAspect="1" noChangeArrowheads="1"/>
          </p:cNvPicPr>
          <p:nvPr/>
        </p:nvPicPr>
        <p:blipFill>
          <a:blip r:embed="rId3" cstate="print"/>
          <a:srcRect/>
          <a:stretch>
            <a:fillRect/>
          </a:stretch>
        </p:blipFill>
        <p:spPr bwMode="auto">
          <a:xfrm>
            <a:off x="762000" y="2438400"/>
            <a:ext cx="3810000" cy="3036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7" name="Rectangle 2"/>
          <p:cNvSpPr>
            <a:spLocks noGrp="1" noChangeArrowheads="1"/>
          </p:cNvSpPr>
          <p:nvPr>
            <p:ph type="title"/>
          </p:nvPr>
        </p:nvSpPr>
        <p:spPr/>
        <p:txBody>
          <a:bodyPr/>
          <a:lstStyle/>
          <a:p>
            <a:pPr eaLnBrk="1" hangingPunct="1"/>
            <a:r>
              <a:rPr lang="en-US" smtClean="0"/>
              <a:t>Exit procedure</a:t>
            </a:r>
          </a:p>
        </p:txBody>
      </p:sp>
      <p:pic>
        <p:nvPicPr>
          <p:cNvPr id="125959" name="Picture 4" descr="C:\Documents and Settings\Owner\My Documents\My Pictures\checkingout.jpg"/>
          <p:cNvPicPr>
            <a:picLocks noGrp="1" noChangeAspect="1" noChangeArrowheads="1"/>
          </p:cNvPicPr>
          <p:nvPr>
            <p:ph type="clipArt" sz="half" idx="1"/>
          </p:nvPr>
        </p:nvPicPr>
        <p:blipFill>
          <a:blip r:embed="rId3" cstate="print"/>
          <a:stretch>
            <a:fillRect/>
          </a:stretch>
        </p:blipFill>
        <p:spPr>
          <a:xfrm>
            <a:off x="685800" y="2511623"/>
            <a:ext cx="3810000" cy="3053953"/>
          </a:xfrm>
          <a:noFill/>
        </p:spPr>
      </p:pic>
      <p:sp>
        <p:nvSpPr>
          <p:cNvPr id="125958" name="Rectangle 3"/>
          <p:cNvSpPr>
            <a:spLocks noGrp="1" noChangeArrowheads="1"/>
          </p:cNvSpPr>
          <p:nvPr>
            <p:ph type="body" sz="half" idx="2"/>
          </p:nvPr>
        </p:nvSpPr>
        <p:spPr/>
        <p:txBody>
          <a:bodyPr/>
          <a:lstStyle/>
          <a:p>
            <a:pPr eaLnBrk="1" hangingPunct="1"/>
            <a:r>
              <a:rPr lang="en-US" sz="2800" smtClean="0">
                <a:cs typeface="Times New Roman" pitchFamily="18" charset="0"/>
              </a:rPr>
              <a:t>Refile ASAP </a:t>
            </a:r>
          </a:p>
          <a:p>
            <a:pPr eaLnBrk="1" hangingPunct="1"/>
            <a:r>
              <a:rPr lang="en-US" sz="2800" smtClean="0">
                <a:cs typeface="Times New Roman" pitchFamily="18" charset="0"/>
              </a:rPr>
              <a:t>Capture usage metrics</a:t>
            </a:r>
          </a:p>
          <a:p>
            <a:pPr eaLnBrk="1" hangingPunct="1"/>
            <a:r>
              <a:rPr lang="en-US" sz="2800" smtClean="0">
                <a:cs typeface="Times New Roman" pitchFamily="18" charset="0"/>
              </a:rPr>
              <a:t>Get researcher feedback</a:t>
            </a:r>
          </a:p>
          <a:p>
            <a:pPr eaLnBrk="1" hangingPunct="1"/>
            <a:r>
              <a:rPr lang="en-US" sz="2800" smtClean="0">
                <a:cs typeface="Times New Roman" pitchFamily="18" charset="0"/>
              </a:rPr>
              <a:t>Spot-check photos</a:t>
            </a:r>
          </a:p>
          <a:p>
            <a:pPr eaLnBrk="1" hangingPunct="1"/>
            <a:r>
              <a:rPr lang="en-US" sz="2800" smtClean="0">
                <a:cs typeface="Times New Roman" pitchFamily="18" charset="0"/>
              </a:rPr>
              <a:t>Check personal belongings</a:t>
            </a:r>
          </a:p>
        </p:txBody>
      </p:sp>
      <p:sp>
        <p:nvSpPr>
          <p:cNvPr id="125954" name="Date Placeholder 4"/>
          <p:cNvSpPr>
            <a:spLocks noGrp="1"/>
          </p:cNvSpPr>
          <p:nvPr>
            <p:ph type="dt" sz="half" idx="10"/>
          </p:nvPr>
        </p:nvSpPr>
        <p:spPr>
          <a:noFill/>
        </p:spPr>
        <p:txBody>
          <a:bodyPr/>
          <a:lstStyle/>
          <a:p>
            <a:r>
              <a:rPr lang="en-US" smtClean="0"/>
              <a:t>Fall 2010</a:t>
            </a:r>
          </a:p>
        </p:txBody>
      </p:sp>
      <p:sp>
        <p:nvSpPr>
          <p:cNvPr id="125955" name="Footer Placeholder 5"/>
          <p:cNvSpPr>
            <a:spLocks noGrp="1"/>
          </p:cNvSpPr>
          <p:nvPr>
            <p:ph type="ftr" sz="quarter" idx="11"/>
          </p:nvPr>
        </p:nvSpPr>
        <p:spPr>
          <a:noFill/>
        </p:spPr>
        <p:txBody>
          <a:bodyPr/>
          <a:lstStyle/>
          <a:p>
            <a:r>
              <a:rPr lang="en-US" smtClean="0"/>
              <a:t>Society of American Archivists</a:t>
            </a:r>
          </a:p>
        </p:txBody>
      </p:sp>
      <p:sp>
        <p:nvSpPr>
          <p:cNvPr id="125956" name="Slide Number Placeholder 6"/>
          <p:cNvSpPr>
            <a:spLocks noGrp="1"/>
          </p:cNvSpPr>
          <p:nvPr>
            <p:ph type="sldNum" sz="quarter" idx="12"/>
          </p:nvPr>
        </p:nvSpPr>
        <p:spPr>
          <a:noFill/>
        </p:spPr>
        <p:txBody>
          <a:bodyPr/>
          <a:lstStyle/>
          <a:p>
            <a:fld id="{B7DFB847-D3D9-4D47-9DCB-36876C714A68}" type="slidenum">
              <a:rPr lang="en-US" smtClean="0"/>
              <a:pPr/>
              <a:t>107</a:t>
            </a:fld>
            <a:endParaRPr lang="en-US"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1" name="Rectangle 2"/>
          <p:cNvSpPr>
            <a:spLocks noGrp="1" noChangeArrowheads="1"/>
          </p:cNvSpPr>
          <p:nvPr>
            <p:ph type="title"/>
          </p:nvPr>
        </p:nvSpPr>
        <p:spPr/>
        <p:txBody>
          <a:bodyPr/>
          <a:lstStyle/>
          <a:p>
            <a:pPr eaLnBrk="1" hangingPunct="1"/>
            <a:r>
              <a:rPr lang="en-US" smtClean="0"/>
              <a:t>Outreach goals</a:t>
            </a:r>
          </a:p>
        </p:txBody>
      </p:sp>
      <p:sp>
        <p:nvSpPr>
          <p:cNvPr id="126982" name="Rectangle 3"/>
          <p:cNvSpPr>
            <a:spLocks noGrp="1" noChangeArrowheads="1"/>
          </p:cNvSpPr>
          <p:nvPr>
            <p:ph type="body" sz="half" idx="1"/>
          </p:nvPr>
        </p:nvSpPr>
        <p:spPr/>
        <p:txBody>
          <a:bodyPr/>
          <a:lstStyle/>
          <a:p>
            <a:pPr eaLnBrk="1" hangingPunct="1">
              <a:lnSpc>
                <a:spcPct val="90000"/>
              </a:lnSpc>
            </a:pPr>
            <a:endParaRPr lang="en-US" sz="2800" smtClean="0"/>
          </a:p>
          <a:p>
            <a:pPr eaLnBrk="1" hangingPunct="1">
              <a:lnSpc>
                <a:spcPct val="90000"/>
              </a:lnSpc>
            </a:pPr>
            <a:r>
              <a:rPr lang="en-US" sz="2800" smtClean="0"/>
              <a:t>Visibility</a:t>
            </a:r>
          </a:p>
          <a:p>
            <a:pPr eaLnBrk="1" hangingPunct="1">
              <a:lnSpc>
                <a:spcPct val="90000"/>
              </a:lnSpc>
            </a:pPr>
            <a:r>
              <a:rPr lang="en-US" sz="2800" smtClean="0"/>
              <a:t>Support</a:t>
            </a:r>
          </a:p>
          <a:p>
            <a:pPr eaLnBrk="1" hangingPunct="1">
              <a:lnSpc>
                <a:spcPct val="90000"/>
              </a:lnSpc>
            </a:pPr>
            <a:r>
              <a:rPr lang="en-US" sz="2800" smtClean="0"/>
              <a:t>Increase users</a:t>
            </a:r>
          </a:p>
          <a:p>
            <a:pPr eaLnBrk="1" hangingPunct="1">
              <a:lnSpc>
                <a:spcPct val="90000"/>
              </a:lnSpc>
            </a:pPr>
            <a:r>
              <a:rPr lang="en-US" sz="2800" smtClean="0"/>
              <a:t>Find new audiences </a:t>
            </a:r>
          </a:p>
          <a:p>
            <a:pPr eaLnBrk="1" hangingPunct="1">
              <a:lnSpc>
                <a:spcPct val="90000"/>
              </a:lnSpc>
            </a:pPr>
            <a:r>
              <a:rPr lang="en-US" sz="2800" smtClean="0"/>
              <a:t>Develop partners</a:t>
            </a:r>
          </a:p>
          <a:p>
            <a:pPr eaLnBrk="1" hangingPunct="1">
              <a:lnSpc>
                <a:spcPct val="90000"/>
              </a:lnSpc>
            </a:pPr>
            <a:endParaRPr lang="en-US" sz="2800" smtClean="0"/>
          </a:p>
          <a:p>
            <a:pPr eaLnBrk="1" hangingPunct="1">
              <a:lnSpc>
                <a:spcPct val="90000"/>
              </a:lnSpc>
            </a:pPr>
            <a:r>
              <a:rPr lang="en-US" sz="2800" smtClean="0"/>
              <a:t>Enhance capacity to serve </a:t>
            </a:r>
          </a:p>
        </p:txBody>
      </p:sp>
      <p:pic>
        <p:nvPicPr>
          <p:cNvPr id="126983" name="Picture 4" descr="C:\Documents and Settings\Owner\My Documents\My Pictures\explosion.jpg"/>
          <p:cNvPicPr>
            <a:picLocks noGrp="1" noChangeAspect="1" noChangeArrowheads="1"/>
          </p:cNvPicPr>
          <p:nvPr>
            <p:ph type="clipArt" sz="half" idx="2"/>
          </p:nvPr>
        </p:nvPicPr>
        <p:blipFill>
          <a:blip r:embed="rId3" cstate="print"/>
          <a:stretch>
            <a:fillRect/>
          </a:stretch>
        </p:blipFill>
        <p:spPr>
          <a:xfrm>
            <a:off x="4648200" y="2520553"/>
            <a:ext cx="3810000" cy="3036094"/>
          </a:xfrm>
          <a:noFill/>
        </p:spPr>
      </p:pic>
      <p:sp>
        <p:nvSpPr>
          <p:cNvPr id="126978" name="Date Placeholder 4"/>
          <p:cNvSpPr>
            <a:spLocks noGrp="1"/>
          </p:cNvSpPr>
          <p:nvPr>
            <p:ph type="dt" sz="half" idx="10"/>
          </p:nvPr>
        </p:nvSpPr>
        <p:spPr>
          <a:noFill/>
        </p:spPr>
        <p:txBody>
          <a:bodyPr/>
          <a:lstStyle/>
          <a:p>
            <a:r>
              <a:rPr lang="en-US" smtClean="0"/>
              <a:t>Fall 2010</a:t>
            </a:r>
          </a:p>
        </p:txBody>
      </p:sp>
      <p:sp>
        <p:nvSpPr>
          <p:cNvPr id="126979" name="Footer Placeholder 5"/>
          <p:cNvSpPr>
            <a:spLocks noGrp="1"/>
          </p:cNvSpPr>
          <p:nvPr>
            <p:ph type="ftr" sz="quarter" idx="11"/>
          </p:nvPr>
        </p:nvSpPr>
        <p:spPr>
          <a:noFill/>
        </p:spPr>
        <p:txBody>
          <a:bodyPr/>
          <a:lstStyle/>
          <a:p>
            <a:r>
              <a:rPr lang="en-US" smtClean="0"/>
              <a:t>Society of American Archivists</a:t>
            </a:r>
          </a:p>
        </p:txBody>
      </p:sp>
      <p:sp>
        <p:nvSpPr>
          <p:cNvPr id="126980" name="Slide Number Placeholder 6"/>
          <p:cNvSpPr>
            <a:spLocks noGrp="1"/>
          </p:cNvSpPr>
          <p:nvPr>
            <p:ph type="sldNum" sz="quarter" idx="12"/>
          </p:nvPr>
        </p:nvSpPr>
        <p:spPr>
          <a:noFill/>
        </p:spPr>
        <p:txBody>
          <a:bodyPr/>
          <a:lstStyle/>
          <a:p>
            <a:fld id="{6983E749-2E55-4397-958A-EB9C4AB59070}" type="slidenum">
              <a:rPr lang="en-US" smtClean="0"/>
              <a:pPr/>
              <a:t>108</a:t>
            </a:fld>
            <a:endParaRPr lang="en-US"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5" name="Rectangle 2"/>
          <p:cNvSpPr>
            <a:spLocks noGrp="1" noChangeArrowheads="1"/>
          </p:cNvSpPr>
          <p:nvPr>
            <p:ph type="title"/>
          </p:nvPr>
        </p:nvSpPr>
        <p:spPr/>
        <p:txBody>
          <a:bodyPr/>
          <a:lstStyle/>
          <a:p>
            <a:pPr eaLnBrk="1" hangingPunct="1"/>
            <a:r>
              <a:rPr lang="en-US" smtClean="0"/>
              <a:t>Outreach projects</a:t>
            </a:r>
          </a:p>
        </p:txBody>
      </p:sp>
      <p:sp>
        <p:nvSpPr>
          <p:cNvPr id="128007" name="Rectangle 4"/>
          <p:cNvSpPr>
            <a:spLocks noGrp="1" noChangeArrowheads="1"/>
          </p:cNvSpPr>
          <p:nvPr>
            <p:ph type="body" sz="half" idx="2"/>
          </p:nvPr>
        </p:nvSpPr>
        <p:spPr/>
        <p:txBody>
          <a:bodyPr/>
          <a:lstStyle/>
          <a:p>
            <a:pPr eaLnBrk="1" hangingPunct="1"/>
            <a:r>
              <a:rPr lang="en-US" sz="2800" dirty="0" smtClean="0"/>
              <a:t>Format</a:t>
            </a:r>
          </a:p>
          <a:p>
            <a:pPr eaLnBrk="1" hangingPunct="1"/>
            <a:r>
              <a:rPr lang="en-US" sz="2800" dirty="0" smtClean="0"/>
              <a:t>Genre</a:t>
            </a:r>
          </a:p>
          <a:p>
            <a:pPr eaLnBrk="1" hangingPunct="1"/>
            <a:r>
              <a:rPr lang="en-US" sz="2800" dirty="0" smtClean="0"/>
              <a:t>Photographer</a:t>
            </a:r>
          </a:p>
          <a:p>
            <a:pPr eaLnBrk="1" hangingPunct="1"/>
            <a:r>
              <a:rPr lang="en-US" sz="2800" dirty="0" smtClean="0"/>
              <a:t>Provenance</a:t>
            </a:r>
          </a:p>
          <a:p>
            <a:pPr eaLnBrk="1" hangingPunct="1"/>
            <a:r>
              <a:rPr lang="en-US" sz="2800" dirty="0" smtClean="0"/>
              <a:t>Event</a:t>
            </a:r>
          </a:p>
          <a:p>
            <a:pPr eaLnBrk="1" hangingPunct="1"/>
            <a:r>
              <a:rPr lang="en-US" sz="2800" dirty="0" smtClean="0"/>
              <a:t>Time period</a:t>
            </a:r>
          </a:p>
          <a:p>
            <a:pPr eaLnBrk="1" hangingPunct="1"/>
            <a:r>
              <a:rPr lang="en-US" sz="2800" dirty="0" smtClean="0"/>
              <a:t>Place</a:t>
            </a:r>
          </a:p>
          <a:p>
            <a:pPr eaLnBrk="1" hangingPunct="1"/>
            <a:r>
              <a:rPr lang="en-US" sz="2800" dirty="0" smtClean="0"/>
              <a:t>Theme</a:t>
            </a:r>
          </a:p>
        </p:txBody>
      </p:sp>
      <p:sp>
        <p:nvSpPr>
          <p:cNvPr id="128002" name="Date Placeholder 4"/>
          <p:cNvSpPr>
            <a:spLocks noGrp="1"/>
          </p:cNvSpPr>
          <p:nvPr>
            <p:ph type="dt" sz="half" idx="10"/>
          </p:nvPr>
        </p:nvSpPr>
        <p:spPr>
          <a:noFill/>
        </p:spPr>
        <p:txBody>
          <a:bodyPr/>
          <a:lstStyle/>
          <a:p>
            <a:r>
              <a:rPr lang="en-US" smtClean="0"/>
              <a:t>Fall 2010</a:t>
            </a:r>
          </a:p>
        </p:txBody>
      </p:sp>
      <p:sp>
        <p:nvSpPr>
          <p:cNvPr id="128003" name="Footer Placeholder 5"/>
          <p:cNvSpPr>
            <a:spLocks noGrp="1"/>
          </p:cNvSpPr>
          <p:nvPr>
            <p:ph type="ftr" sz="quarter" idx="11"/>
          </p:nvPr>
        </p:nvSpPr>
        <p:spPr>
          <a:noFill/>
        </p:spPr>
        <p:txBody>
          <a:bodyPr/>
          <a:lstStyle/>
          <a:p>
            <a:r>
              <a:rPr lang="en-US" smtClean="0"/>
              <a:t>Society of American Archivists</a:t>
            </a:r>
          </a:p>
        </p:txBody>
      </p:sp>
      <p:sp>
        <p:nvSpPr>
          <p:cNvPr id="128004" name="Slide Number Placeholder 6"/>
          <p:cNvSpPr>
            <a:spLocks noGrp="1"/>
          </p:cNvSpPr>
          <p:nvPr>
            <p:ph type="sldNum" sz="quarter" idx="12"/>
          </p:nvPr>
        </p:nvSpPr>
        <p:spPr>
          <a:noFill/>
        </p:spPr>
        <p:txBody>
          <a:bodyPr/>
          <a:lstStyle/>
          <a:p>
            <a:fld id="{4E6A534F-9CEC-48F0-844D-D1E9660D816F}" type="slidenum">
              <a:rPr lang="en-US" smtClean="0"/>
              <a:pPr/>
              <a:t>109</a:t>
            </a:fld>
            <a:endParaRPr lang="en-US" smtClean="0"/>
          </a:p>
        </p:txBody>
      </p:sp>
      <p:pic>
        <p:nvPicPr>
          <p:cNvPr id="10" name="ClipArt Placeholder 9" descr="southdakota.gif"/>
          <p:cNvPicPr>
            <a:picLocks noGrp="1" noChangeAspect="1"/>
          </p:cNvPicPr>
          <p:nvPr>
            <p:ph type="clipArt" sz="half" idx="1"/>
          </p:nvPr>
        </p:nvPicPr>
        <p:blipFill>
          <a:blip r:embed="rId3" cstate="print"/>
          <a:stretch>
            <a:fillRect/>
          </a:stretch>
        </p:blipFill>
        <p:spPr>
          <a:xfrm>
            <a:off x="914400" y="1905000"/>
            <a:ext cx="2982544" cy="41148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1026"/>
          <p:cNvSpPr>
            <a:spLocks noGrp="1" noChangeArrowheads="1"/>
          </p:cNvSpPr>
          <p:nvPr>
            <p:ph type="title"/>
          </p:nvPr>
        </p:nvSpPr>
        <p:spPr/>
        <p:txBody>
          <a:bodyPr/>
          <a:lstStyle/>
          <a:p>
            <a:pPr eaLnBrk="1" hangingPunct="1"/>
            <a:r>
              <a:rPr lang="en-US" dirty="0" smtClean="0"/>
              <a:t>Arrangement</a:t>
            </a:r>
          </a:p>
        </p:txBody>
      </p:sp>
      <p:pic>
        <p:nvPicPr>
          <p:cNvPr id="17415" name="Picture 1032" descr="C:\Documents and Settings\Owner\My Documents\My Pictures\haywagon.jpg"/>
          <p:cNvPicPr>
            <a:picLocks noGrp="1" noChangeAspect="1" noChangeArrowheads="1"/>
          </p:cNvPicPr>
          <p:nvPr>
            <p:ph sz="half" idx="1"/>
          </p:nvPr>
        </p:nvPicPr>
        <p:blipFill>
          <a:blip r:embed="rId3" cstate="print"/>
          <a:stretch>
            <a:fillRect/>
          </a:stretch>
        </p:blipFill>
        <p:spPr>
          <a:xfrm>
            <a:off x="381000" y="1905000"/>
            <a:ext cx="4098789" cy="3291840"/>
          </a:xfrm>
          <a:noFill/>
        </p:spPr>
      </p:pic>
      <p:sp>
        <p:nvSpPr>
          <p:cNvPr id="17414" name="Rectangle 1028"/>
          <p:cNvSpPr>
            <a:spLocks noGrp="1" noChangeArrowheads="1"/>
          </p:cNvSpPr>
          <p:nvPr>
            <p:ph sz="half" idx="2"/>
          </p:nvPr>
        </p:nvSpPr>
        <p:spPr/>
        <p:txBody>
          <a:bodyPr/>
          <a:lstStyle/>
          <a:p>
            <a:pPr eaLnBrk="1" hangingPunct="1">
              <a:buFontTx/>
              <a:buNone/>
            </a:pPr>
            <a:endParaRPr lang="en-US" smtClean="0"/>
          </a:p>
          <a:p>
            <a:pPr eaLnBrk="1" hangingPunct="1">
              <a:buFontTx/>
              <a:buNone/>
            </a:pPr>
            <a:endParaRPr lang="en-US" smtClean="0"/>
          </a:p>
          <a:p>
            <a:pPr eaLnBrk="1" hangingPunct="1">
              <a:buFontTx/>
              <a:buNone/>
            </a:pPr>
            <a:endParaRPr lang="en-US" smtClean="0"/>
          </a:p>
          <a:p>
            <a:pPr eaLnBrk="1" hangingPunct="1">
              <a:buFontTx/>
              <a:buNone/>
            </a:pPr>
            <a:endParaRPr lang="en-US" smtClean="0"/>
          </a:p>
          <a:p>
            <a:pPr eaLnBrk="1" hangingPunct="1">
              <a:buFontTx/>
              <a:buNone/>
            </a:pPr>
            <a:endParaRPr lang="en-US" smtClean="0"/>
          </a:p>
          <a:p>
            <a:pPr eaLnBrk="1" hangingPunct="1">
              <a:buFontTx/>
              <a:buNone/>
            </a:pPr>
            <a:endParaRPr lang="en-US" sz="2800" smtClean="0"/>
          </a:p>
        </p:txBody>
      </p:sp>
      <p:sp>
        <p:nvSpPr>
          <p:cNvPr id="17410" name="Date Placeholder 4"/>
          <p:cNvSpPr>
            <a:spLocks noGrp="1"/>
          </p:cNvSpPr>
          <p:nvPr>
            <p:ph type="dt" sz="half" idx="10"/>
          </p:nvPr>
        </p:nvSpPr>
        <p:spPr>
          <a:noFill/>
        </p:spPr>
        <p:txBody>
          <a:bodyPr/>
          <a:lstStyle/>
          <a:p>
            <a:r>
              <a:rPr lang="en-US" smtClean="0"/>
              <a:t>Fall 2010</a:t>
            </a:r>
          </a:p>
        </p:txBody>
      </p:sp>
      <p:sp>
        <p:nvSpPr>
          <p:cNvPr id="17411" name="Footer Placeholder 5"/>
          <p:cNvSpPr>
            <a:spLocks noGrp="1"/>
          </p:cNvSpPr>
          <p:nvPr>
            <p:ph type="ftr" sz="quarter" idx="11"/>
          </p:nvPr>
        </p:nvSpPr>
        <p:spPr>
          <a:noFill/>
        </p:spPr>
        <p:txBody>
          <a:bodyPr/>
          <a:lstStyle/>
          <a:p>
            <a:r>
              <a:rPr lang="en-US" smtClean="0"/>
              <a:t>Society of American Archivists</a:t>
            </a:r>
          </a:p>
        </p:txBody>
      </p:sp>
      <p:sp>
        <p:nvSpPr>
          <p:cNvPr id="17412" name="Slide Number Placeholder 6"/>
          <p:cNvSpPr>
            <a:spLocks noGrp="1"/>
          </p:cNvSpPr>
          <p:nvPr>
            <p:ph type="sldNum" sz="quarter" idx="12"/>
          </p:nvPr>
        </p:nvSpPr>
        <p:spPr>
          <a:noFill/>
        </p:spPr>
        <p:txBody>
          <a:bodyPr/>
          <a:lstStyle/>
          <a:p>
            <a:fld id="{EFB6F6AF-7EBF-4473-B7C4-BFF80E52C5A2}" type="slidenum">
              <a:rPr lang="en-US" smtClean="0"/>
              <a:pPr/>
              <a:t>11</a:t>
            </a:fld>
            <a:endParaRPr lang="en-US" smtClean="0"/>
          </a:p>
        </p:txBody>
      </p:sp>
      <p:pic>
        <p:nvPicPr>
          <p:cNvPr id="8" name="Picture 4" descr="C:\Documents and Settings\Owner\My Documents\My Pictures\haystacks.jpg"/>
          <p:cNvPicPr>
            <a:picLocks noChangeAspect="1" noChangeArrowheads="1"/>
          </p:cNvPicPr>
          <p:nvPr/>
        </p:nvPicPr>
        <p:blipFill>
          <a:blip r:embed="rId4" cstate="print"/>
          <a:srcRect/>
          <a:stretch>
            <a:fillRect/>
          </a:stretch>
        </p:blipFill>
        <p:spPr bwMode="auto">
          <a:xfrm>
            <a:off x="5029200" y="1828800"/>
            <a:ext cx="3328217" cy="3291840"/>
          </a:xfrm>
          <a:prstGeom prst="rect">
            <a:avLst/>
          </a:prstGeom>
          <a:noFill/>
          <a:ln w="9525">
            <a:noFill/>
            <a:miter lim="800000"/>
            <a:headEnd/>
            <a:tailEnd/>
          </a:ln>
        </p:spPr>
      </p:pic>
      <p:sp>
        <p:nvSpPr>
          <p:cNvPr id="9" name="Rectangle 8"/>
          <p:cNvSpPr/>
          <p:nvPr/>
        </p:nvSpPr>
        <p:spPr>
          <a:xfrm>
            <a:off x="533400" y="5105400"/>
            <a:ext cx="7924800" cy="1015663"/>
          </a:xfrm>
          <a:prstGeom prst="rect">
            <a:avLst/>
          </a:prstGeom>
        </p:spPr>
        <p:txBody>
          <a:bodyPr wrap="square">
            <a:spAutoFit/>
          </a:bodyPr>
          <a:lstStyle/>
          <a:p>
            <a:pPr algn="l">
              <a:buNone/>
            </a:pPr>
            <a:r>
              <a:rPr lang="en-US" sz="2000" dirty="0" smtClean="0">
                <a:solidFill>
                  <a:schemeClr val="accent2"/>
                </a:solidFill>
              </a:rPr>
              <a:t>Glossary: The process of organizing materials with respect to their provenance and original order, to protect their context and to achieve physical or intellectual control over the materials.</a:t>
            </a:r>
            <a:endParaRPr lang="en-US" sz="2000" dirty="0">
              <a:solidFill>
                <a:schemeClr val="accent2"/>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9" name="Rectangle 2"/>
          <p:cNvSpPr>
            <a:spLocks noGrp="1" noChangeArrowheads="1"/>
          </p:cNvSpPr>
          <p:nvPr>
            <p:ph type="title"/>
          </p:nvPr>
        </p:nvSpPr>
        <p:spPr/>
        <p:txBody>
          <a:bodyPr/>
          <a:lstStyle/>
          <a:p>
            <a:pPr eaLnBrk="1" hangingPunct="1"/>
            <a:r>
              <a:rPr lang="en-US" smtClean="0"/>
              <a:t>Web-based outreach</a:t>
            </a:r>
          </a:p>
        </p:txBody>
      </p:sp>
      <p:sp>
        <p:nvSpPr>
          <p:cNvPr id="129030" name="Rectangle 3"/>
          <p:cNvSpPr>
            <a:spLocks noGrp="1" noChangeArrowheads="1"/>
          </p:cNvSpPr>
          <p:nvPr>
            <p:ph type="body" sz="half" idx="1"/>
          </p:nvPr>
        </p:nvSpPr>
        <p:spPr/>
        <p:txBody>
          <a:bodyPr/>
          <a:lstStyle/>
          <a:p>
            <a:pPr eaLnBrk="1" hangingPunct="1">
              <a:lnSpc>
                <a:spcPct val="90000"/>
              </a:lnSpc>
            </a:pPr>
            <a:r>
              <a:rPr lang="en-US" sz="2800" dirty="0" smtClean="0"/>
              <a:t>Photos online</a:t>
            </a:r>
          </a:p>
          <a:p>
            <a:pPr lvl="1" eaLnBrk="1" hangingPunct="1">
              <a:lnSpc>
                <a:spcPct val="90000"/>
              </a:lnSpc>
            </a:pPr>
            <a:r>
              <a:rPr lang="en-US" sz="2400" dirty="0" smtClean="0"/>
              <a:t>Digital image libraries</a:t>
            </a:r>
          </a:p>
          <a:p>
            <a:pPr lvl="1" eaLnBrk="1" hangingPunct="1">
              <a:lnSpc>
                <a:spcPct val="90000"/>
              </a:lnSpc>
            </a:pPr>
            <a:r>
              <a:rPr lang="en-US" sz="2400" dirty="0" smtClean="0"/>
              <a:t>Descriptions only</a:t>
            </a:r>
          </a:p>
          <a:p>
            <a:pPr lvl="1" eaLnBrk="1" hangingPunct="1">
              <a:lnSpc>
                <a:spcPct val="90000"/>
              </a:lnSpc>
            </a:pPr>
            <a:r>
              <a:rPr lang="en-US" sz="2400" dirty="0" err="1" smtClean="0"/>
              <a:t>Repros</a:t>
            </a:r>
            <a:r>
              <a:rPr lang="en-US" sz="2400" dirty="0" smtClean="0"/>
              <a:t> for sale</a:t>
            </a:r>
          </a:p>
          <a:p>
            <a:pPr eaLnBrk="1" hangingPunct="1">
              <a:lnSpc>
                <a:spcPct val="90000"/>
              </a:lnSpc>
            </a:pPr>
            <a:r>
              <a:rPr lang="en-US" sz="2800" dirty="0" smtClean="0"/>
              <a:t>Education</a:t>
            </a:r>
          </a:p>
          <a:p>
            <a:pPr lvl="1" eaLnBrk="1" hangingPunct="1">
              <a:lnSpc>
                <a:spcPct val="90000"/>
              </a:lnSpc>
            </a:pPr>
            <a:r>
              <a:rPr lang="en-US" sz="2400" dirty="0" smtClean="0"/>
              <a:t>Distance learning</a:t>
            </a:r>
          </a:p>
          <a:p>
            <a:pPr lvl="1" eaLnBrk="1" hangingPunct="1">
              <a:lnSpc>
                <a:spcPct val="90000"/>
              </a:lnSpc>
            </a:pPr>
            <a:r>
              <a:rPr lang="en-US" sz="2400" dirty="0" smtClean="0"/>
              <a:t>Conferences</a:t>
            </a:r>
          </a:p>
          <a:p>
            <a:pPr eaLnBrk="1" hangingPunct="1">
              <a:lnSpc>
                <a:spcPct val="90000"/>
              </a:lnSpc>
            </a:pPr>
            <a:r>
              <a:rPr lang="en-US" sz="2800" dirty="0" smtClean="0"/>
              <a:t>Publications</a:t>
            </a:r>
          </a:p>
          <a:p>
            <a:pPr eaLnBrk="1" hangingPunct="1">
              <a:lnSpc>
                <a:spcPct val="90000"/>
              </a:lnSpc>
            </a:pPr>
            <a:r>
              <a:rPr lang="en-US" sz="2800" dirty="0" smtClean="0"/>
              <a:t>Web exhibits</a:t>
            </a:r>
          </a:p>
        </p:txBody>
      </p:sp>
      <p:pic>
        <p:nvPicPr>
          <p:cNvPr id="129031" name="Picture 4" descr="C:\Documents and Settings\Owner\My Documents\My Pictures\web.jpg"/>
          <p:cNvPicPr>
            <a:picLocks noGrp="1" noChangeAspect="1" noChangeArrowheads="1"/>
          </p:cNvPicPr>
          <p:nvPr>
            <p:ph type="clipArt" sz="half" idx="2"/>
          </p:nvPr>
        </p:nvPicPr>
        <p:blipFill>
          <a:blip r:embed="rId3" cstate="print"/>
          <a:stretch>
            <a:fillRect/>
          </a:stretch>
        </p:blipFill>
        <p:spPr>
          <a:xfrm>
            <a:off x="4679037" y="1981200"/>
            <a:ext cx="3748326" cy="4114800"/>
          </a:xfrm>
          <a:noFill/>
        </p:spPr>
      </p:pic>
      <p:sp>
        <p:nvSpPr>
          <p:cNvPr id="129026" name="Date Placeholder 4"/>
          <p:cNvSpPr>
            <a:spLocks noGrp="1"/>
          </p:cNvSpPr>
          <p:nvPr>
            <p:ph type="dt" sz="half" idx="10"/>
          </p:nvPr>
        </p:nvSpPr>
        <p:spPr>
          <a:noFill/>
        </p:spPr>
        <p:txBody>
          <a:bodyPr/>
          <a:lstStyle/>
          <a:p>
            <a:r>
              <a:rPr lang="en-US" smtClean="0"/>
              <a:t>Fall 2010</a:t>
            </a:r>
          </a:p>
        </p:txBody>
      </p:sp>
      <p:sp>
        <p:nvSpPr>
          <p:cNvPr id="129027" name="Footer Placeholder 5"/>
          <p:cNvSpPr>
            <a:spLocks noGrp="1"/>
          </p:cNvSpPr>
          <p:nvPr>
            <p:ph type="ftr" sz="quarter" idx="11"/>
          </p:nvPr>
        </p:nvSpPr>
        <p:spPr>
          <a:noFill/>
        </p:spPr>
        <p:txBody>
          <a:bodyPr/>
          <a:lstStyle/>
          <a:p>
            <a:r>
              <a:rPr lang="en-US" smtClean="0"/>
              <a:t>Society of American Archivists</a:t>
            </a:r>
          </a:p>
        </p:txBody>
      </p:sp>
      <p:sp>
        <p:nvSpPr>
          <p:cNvPr id="129028" name="Slide Number Placeholder 6"/>
          <p:cNvSpPr>
            <a:spLocks noGrp="1"/>
          </p:cNvSpPr>
          <p:nvPr>
            <p:ph type="sldNum" sz="quarter" idx="12"/>
          </p:nvPr>
        </p:nvSpPr>
        <p:spPr>
          <a:noFill/>
        </p:spPr>
        <p:txBody>
          <a:bodyPr/>
          <a:lstStyle/>
          <a:p>
            <a:fld id="{7032BA2A-AA90-4F2E-BAD6-93735D4B15E7}" type="slidenum">
              <a:rPr lang="en-US" smtClean="0"/>
              <a:pPr/>
              <a:t>110</a:t>
            </a:fld>
            <a:endParaRPr lang="en-US"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3" name="Rectangle 2"/>
          <p:cNvSpPr>
            <a:spLocks noGrp="1" noChangeArrowheads="1"/>
          </p:cNvSpPr>
          <p:nvPr>
            <p:ph type="title"/>
          </p:nvPr>
        </p:nvSpPr>
        <p:spPr/>
        <p:txBody>
          <a:bodyPr/>
          <a:lstStyle/>
          <a:p>
            <a:pPr eaLnBrk="1" hangingPunct="1"/>
            <a:r>
              <a:rPr lang="en-US" smtClean="0"/>
              <a:t>Fundraising</a:t>
            </a:r>
          </a:p>
        </p:txBody>
      </p:sp>
      <p:pic>
        <p:nvPicPr>
          <p:cNvPr id="130055" name="Picture 4" descr="C:\Documents and Settings\Owner\My Documents\My Pictures\selling.jpg"/>
          <p:cNvPicPr>
            <a:picLocks noGrp="1" noChangeAspect="1" noChangeArrowheads="1"/>
          </p:cNvPicPr>
          <p:nvPr>
            <p:ph type="clipArt" sz="half" idx="1"/>
          </p:nvPr>
        </p:nvPicPr>
        <p:blipFill>
          <a:blip r:embed="rId3" cstate="print"/>
          <a:stretch>
            <a:fillRect/>
          </a:stretch>
        </p:blipFill>
        <p:spPr>
          <a:xfrm>
            <a:off x="685800" y="2516832"/>
            <a:ext cx="3810000" cy="3043535"/>
          </a:xfrm>
          <a:noFill/>
        </p:spPr>
      </p:pic>
      <p:sp>
        <p:nvSpPr>
          <p:cNvPr id="130054" name="Rectangle 3"/>
          <p:cNvSpPr>
            <a:spLocks noGrp="1" noChangeArrowheads="1"/>
          </p:cNvSpPr>
          <p:nvPr>
            <p:ph type="body" sz="half" idx="2"/>
          </p:nvPr>
        </p:nvSpPr>
        <p:spPr/>
        <p:txBody>
          <a:bodyPr/>
          <a:lstStyle/>
          <a:p>
            <a:pPr eaLnBrk="1" hangingPunct="1"/>
            <a:r>
              <a:rPr lang="en-US" sz="2800" smtClean="0">
                <a:cs typeface="Times New Roman" pitchFamily="18" charset="0"/>
              </a:rPr>
              <a:t>Grants</a:t>
            </a:r>
          </a:p>
          <a:p>
            <a:pPr eaLnBrk="1" hangingPunct="1"/>
            <a:r>
              <a:rPr lang="en-US" sz="2800" smtClean="0">
                <a:cs typeface="Times New Roman" pitchFamily="18" charset="0"/>
              </a:rPr>
              <a:t>Private foundations</a:t>
            </a:r>
          </a:p>
          <a:p>
            <a:pPr eaLnBrk="1" hangingPunct="1"/>
            <a:r>
              <a:rPr lang="en-US" sz="2800" smtClean="0">
                <a:cs typeface="Times New Roman" pitchFamily="18" charset="0"/>
              </a:rPr>
              <a:t>Direct mail campaigns</a:t>
            </a:r>
          </a:p>
          <a:p>
            <a:pPr eaLnBrk="1" hangingPunct="1"/>
            <a:r>
              <a:rPr lang="en-US" sz="2800" smtClean="0">
                <a:cs typeface="Times New Roman" pitchFamily="18" charset="0"/>
              </a:rPr>
              <a:t>Corporate giving</a:t>
            </a:r>
          </a:p>
          <a:p>
            <a:pPr eaLnBrk="1" hangingPunct="1"/>
            <a:r>
              <a:rPr lang="en-US" sz="2800" smtClean="0">
                <a:cs typeface="Times New Roman" pitchFamily="18" charset="0"/>
              </a:rPr>
              <a:t>Gifts</a:t>
            </a:r>
          </a:p>
          <a:p>
            <a:pPr eaLnBrk="1" hangingPunct="1"/>
            <a:r>
              <a:rPr lang="en-US" sz="2800" smtClean="0">
                <a:cs typeface="Times New Roman" pitchFamily="18" charset="0"/>
              </a:rPr>
              <a:t>Bequests</a:t>
            </a:r>
          </a:p>
        </p:txBody>
      </p:sp>
      <p:sp>
        <p:nvSpPr>
          <p:cNvPr id="130050" name="Date Placeholder 4"/>
          <p:cNvSpPr>
            <a:spLocks noGrp="1"/>
          </p:cNvSpPr>
          <p:nvPr>
            <p:ph type="dt" sz="half" idx="10"/>
          </p:nvPr>
        </p:nvSpPr>
        <p:spPr>
          <a:noFill/>
        </p:spPr>
        <p:txBody>
          <a:bodyPr/>
          <a:lstStyle/>
          <a:p>
            <a:r>
              <a:rPr lang="en-US" smtClean="0"/>
              <a:t>Fall 2010</a:t>
            </a:r>
          </a:p>
        </p:txBody>
      </p:sp>
      <p:sp>
        <p:nvSpPr>
          <p:cNvPr id="130051" name="Footer Placeholder 5"/>
          <p:cNvSpPr>
            <a:spLocks noGrp="1"/>
          </p:cNvSpPr>
          <p:nvPr>
            <p:ph type="ftr" sz="quarter" idx="11"/>
          </p:nvPr>
        </p:nvSpPr>
        <p:spPr>
          <a:noFill/>
        </p:spPr>
        <p:txBody>
          <a:bodyPr/>
          <a:lstStyle/>
          <a:p>
            <a:r>
              <a:rPr lang="en-US" smtClean="0"/>
              <a:t>Society of American Archivists</a:t>
            </a:r>
          </a:p>
        </p:txBody>
      </p:sp>
      <p:sp>
        <p:nvSpPr>
          <p:cNvPr id="130052" name="Slide Number Placeholder 6"/>
          <p:cNvSpPr>
            <a:spLocks noGrp="1"/>
          </p:cNvSpPr>
          <p:nvPr>
            <p:ph type="sldNum" sz="quarter" idx="12"/>
          </p:nvPr>
        </p:nvSpPr>
        <p:spPr>
          <a:noFill/>
        </p:spPr>
        <p:txBody>
          <a:bodyPr/>
          <a:lstStyle/>
          <a:p>
            <a:fld id="{027EA1D4-2087-49BF-8B18-83B505282117}" type="slidenum">
              <a:rPr lang="en-US" smtClean="0"/>
              <a:pPr/>
              <a:t>111</a:t>
            </a:fld>
            <a:endParaRPr lang="en-US"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Rectangle 1026"/>
          <p:cNvSpPr>
            <a:spLocks noGrp="1" noChangeArrowheads="1"/>
          </p:cNvSpPr>
          <p:nvPr>
            <p:ph type="title"/>
          </p:nvPr>
        </p:nvSpPr>
        <p:spPr/>
        <p:txBody>
          <a:bodyPr/>
          <a:lstStyle/>
          <a:p>
            <a:pPr eaLnBrk="1" hangingPunct="1"/>
            <a:r>
              <a:rPr lang="en-US" dirty="0" smtClean="0"/>
              <a:t>Outreach</a:t>
            </a:r>
          </a:p>
        </p:txBody>
      </p:sp>
      <p:pic>
        <p:nvPicPr>
          <p:cNvPr id="9" name="Picture 3" descr="C:\Documents and Settings\Owner\My Documents\My Pictures\boxerreaching.jpg"/>
          <p:cNvPicPr>
            <a:picLocks noGrp="1" noChangeAspect="1" noChangeArrowheads="1"/>
          </p:cNvPicPr>
          <p:nvPr>
            <p:ph type="clipArt" sz="half" idx="1"/>
          </p:nvPr>
        </p:nvPicPr>
        <p:blipFill>
          <a:blip r:embed="rId3" cstate="print"/>
          <a:stretch>
            <a:fillRect/>
          </a:stretch>
        </p:blipFill>
        <p:spPr bwMode="auto">
          <a:xfrm>
            <a:off x="685800" y="3048000"/>
            <a:ext cx="3810000" cy="3065859"/>
          </a:xfrm>
          <a:prstGeom prst="rect">
            <a:avLst/>
          </a:prstGeom>
          <a:noFill/>
          <a:ln w="9525">
            <a:noFill/>
            <a:miter lim="800000"/>
            <a:headEnd/>
            <a:tailEnd/>
          </a:ln>
        </p:spPr>
      </p:pic>
      <p:sp>
        <p:nvSpPr>
          <p:cNvPr id="132102" name="Rectangle 1030"/>
          <p:cNvSpPr>
            <a:spLocks noGrp="1" noChangeArrowheads="1"/>
          </p:cNvSpPr>
          <p:nvPr>
            <p:ph type="body" sz="half" idx="2"/>
          </p:nvPr>
        </p:nvSpPr>
        <p:spPr/>
        <p:txBody>
          <a:bodyPr/>
          <a:lstStyle/>
          <a:p>
            <a:pPr marL="609600" indent="-609600" eaLnBrk="1" hangingPunct="1">
              <a:buFontTx/>
              <a:buAutoNum type="arabicPeriod"/>
            </a:pPr>
            <a:endParaRPr lang="en-US" sz="2800" dirty="0" smtClean="0"/>
          </a:p>
          <a:p>
            <a:pPr marL="609600" indent="-609600" eaLnBrk="1" hangingPunct="1">
              <a:buFontTx/>
              <a:buAutoNum type="arabicPeriod"/>
            </a:pPr>
            <a:endParaRPr lang="en-US" sz="2800" dirty="0" smtClean="0"/>
          </a:p>
          <a:p>
            <a:pPr marL="609600" indent="-609600" eaLnBrk="1" hangingPunct="1">
              <a:buFontTx/>
              <a:buAutoNum type="arabicPeriod"/>
            </a:pPr>
            <a:r>
              <a:rPr lang="en-US" sz="2800" dirty="0" smtClean="0"/>
              <a:t>Collection-based outreach</a:t>
            </a:r>
          </a:p>
          <a:p>
            <a:pPr marL="609600" indent="-609600" eaLnBrk="1" hangingPunct="1">
              <a:buFontTx/>
              <a:buAutoNum type="arabicPeriod"/>
            </a:pPr>
            <a:r>
              <a:rPr lang="en-US" sz="2800" dirty="0" smtClean="0"/>
              <a:t>Publications</a:t>
            </a:r>
          </a:p>
          <a:p>
            <a:pPr marL="609600" indent="-609600" eaLnBrk="1" hangingPunct="1">
              <a:buFontTx/>
              <a:buAutoNum type="arabicPeriod"/>
            </a:pPr>
            <a:r>
              <a:rPr lang="en-US" sz="2800" dirty="0" smtClean="0"/>
              <a:t>Events</a:t>
            </a:r>
          </a:p>
          <a:p>
            <a:pPr marL="609600" indent="-609600" eaLnBrk="1" hangingPunct="1">
              <a:buFontTx/>
              <a:buAutoNum type="arabicPeriod"/>
            </a:pPr>
            <a:r>
              <a:rPr lang="en-US" sz="2800" dirty="0" smtClean="0"/>
              <a:t>Public &amp; human relations</a:t>
            </a:r>
          </a:p>
        </p:txBody>
      </p:sp>
      <p:sp>
        <p:nvSpPr>
          <p:cNvPr id="132098" name="Date Placeholder 4"/>
          <p:cNvSpPr>
            <a:spLocks noGrp="1"/>
          </p:cNvSpPr>
          <p:nvPr>
            <p:ph type="dt" sz="half" idx="10"/>
          </p:nvPr>
        </p:nvSpPr>
        <p:spPr>
          <a:noFill/>
        </p:spPr>
        <p:txBody>
          <a:bodyPr/>
          <a:lstStyle/>
          <a:p>
            <a:r>
              <a:rPr lang="en-US" smtClean="0"/>
              <a:t>Fall 2010</a:t>
            </a:r>
          </a:p>
        </p:txBody>
      </p:sp>
      <p:sp>
        <p:nvSpPr>
          <p:cNvPr id="132099" name="Footer Placeholder 5"/>
          <p:cNvSpPr>
            <a:spLocks noGrp="1"/>
          </p:cNvSpPr>
          <p:nvPr>
            <p:ph type="ftr" sz="quarter" idx="11"/>
          </p:nvPr>
        </p:nvSpPr>
        <p:spPr>
          <a:noFill/>
        </p:spPr>
        <p:txBody>
          <a:bodyPr/>
          <a:lstStyle/>
          <a:p>
            <a:r>
              <a:rPr lang="en-US" smtClean="0"/>
              <a:t>Society of American Archivists</a:t>
            </a:r>
          </a:p>
        </p:txBody>
      </p:sp>
      <p:sp>
        <p:nvSpPr>
          <p:cNvPr id="132100" name="Slide Number Placeholder 6"/>
          <p:cNvSpPr>
            <a:spLocks noGrp="1"/>
          </p:cNvSpPr>
          <p:nvPr>
            <p:ph type="sldNum" sz="quarter" idx="12"/>
          </p:nvPr>
        </p:nvSpPr>
        <p:spPr>
          <a:noFill/>
        </p:spPr>
        <p:txBody>
          <a:bodyPr/>
          <a:lstStyle/>
          <a:p>
            <a:fld id="{DC535C70-B390-46C4-99F2-036D21E3E67E}" type="slidenum">
              <a:rPr lang="en-US" smtClean="0"/>
              <a:pPr/>
              <a:t>112</a:t>
            </a:fld>
            <a:endParaRPr lang="en-US" smtClean="0"/>
          </a:p>
        </p:txBody>
      </p:sp>
      <p:sp>
        <p:nvSpPr>
          <p:cNvPr id="10" name="TextBox 9"/>
          <p:cNvSpPr txBox="1"/>
          <p:nvPr/>
        </p:nvSpPr>
        <p:spPr>
          <a:xfrm>
            <a:off x="304800" y="1905001"/>
            <a:ext cx="8534400" cy="1015663"/>
          </a:xfrm>
          <a:prstGeom prst="rect">
            <a:avLst/>
          </a:prstGeom>
          <a:noFill/>
        </p:spPr>
        <p:txBody>
          <a:bodyPr wrap="square" rtlCol="0">
            <a:spAutoFit/>
          </a:bodyPr>
          <a:lstStyle/>
          <a:p>
            <a:pPr algn="l">
              <a:buNone/>
            </a:pPr>
            <a:r>
              <a:rPr lang="en-US" sz="2000" dirty="0" smtClean="0">
                <a:solidFill>
                  <a:schemeClr val="accent2"/>
                </a:solidFill>
                <a:latin typeface="+mn-lt"/>
              </a:rPr>
              <a:t>Glossary: The process of identifying and providing services to constituencies with needs relevant to the repository's mission, especially underserved groups, and tailoring services to meet those needs.</a:t>
            </a:r>
            <a:endParaRPr lang="en-US" sz="2000" dirty="0">
              <a:solidFill>
                <a:schemeClr val="accent2"/>
              </a:solidFill>
              <a:latin typeface="+mn-lt"/>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Types of Outreach </a:t>
            </a:r>
            <a:endParaRPr lang="en-US" dirty="0"/>
          </a:p>
        </p:txBody>
      </p:sp>
      <p:sp>
        <p:nvSpPr>
          <p:cNvPr id="9" name="Content Placeholder 8"/>
          <p:cNvSpPr>
            <a:spLocks noGrp="1"/>
          </p:cNvSpPr>
          <p:nvPr>
            <p:ph sz="half" idx="1"/>
          </p:nvPr>
        </p:nvSpPr>
        <p:spPr/>
        <p:txBody>
          <a:bodyPr/>
          <a:lstStyle/>
          <a:p>
            <a:pPr marL="514350" indent="-514350"/>
            <a:r>
              <a:rPr lang="en-US" sz="2400" dirty="0" smtClean="0"/>
              <a:t>Collection-based outreach</a:t>
            </a:r>
          </a:p>
          <a:p>
            <a:pPr marL="914400" lvl="1" indent="-514350"/>
            <a:r>
              <a:rPr lang="en-US" sz="2000" dirty="0" smtClean="0"/>
              <a:t>Collections development campaigns</a:t>
            </a:r>
          </a:p>
          <a:p>
            <a:pPr marL="914400" lvl="1" indent="-514350"/>
            <a:r>
              <a:rPr lang="en-US" sz="2000" dirty="0" smtClean="0"/>
              <a:t>Exhibitions</a:t>
            </a:r>
          </a:p>
          <a:p>
            <a:pPr marL="914400" lvl="1" indent="-514350"/>
            <a:r>
              <a:rPr lang="en-US" sz="2000" dirty="0" smtClean="0"/>
              <a:t>Product development</a:t>
            </a:r>
          </a:p>
          <a:p>
            <a:pPr marL="514350" indent="-514350"/>
            <a:r>
              <a:rPr lang="en-US" sz="2400" dirty="0" smtClean="0"/>
              <a:t>Publications</a:t>
            </a:r>
          </a:p>
          <a:p>
            <a:pPr marL="914400" lvl="1" indent="-514350"/>
            <a:r>
              <a:rPr lang="en-US" sz="2000" dirty="0" smtClean="0"/>
              <a:t>Internal publications</a:t>
            </a:r>
          </a:p>
          <a:p>
            <a:pPr marL="914400" lvl="1" indent="-514350"/>
            <a:r>
              <a:rPr lang="en-US" sz="2000" dirty="0" smtClean="0"/>
              <a:t>External publications</a:t>
            </a:r>
          </a:p>
          <a:p>
            <a:pPr marL="914400" lvl="1" indent="-514350"/>
            <a:r>
              <a:rPr lang="en-US" sz="2000" dirty="0" smtClean="0"/>
              <a:t>Cultural tourism listings</a:t>
            </a:r>
          </a:p>
        </p:txBody>
      </p:sp>
      <p:sp>
        <p:nvSpPr>
          <p:cNvPr id="10" name="Content Placeholder 9"/>
          <p:cNvSpPr>
            <a:spLocks noGrp="1"/>
          </p:cNvSpPr>
          <p:nvPr>
            <p:ph sz="half" idx="2"/>
          </p:nvPr>
        </p:nvSpPr>
        <p:spPr/>
        <p:txBody>
          <a:bodyPr/>
          <a:lstStyle/>
          <a:p>
            <a:pPr marL="514350" indent="-514350"/>
            <a:r>
              <a:rPr lang="en-US" sz="2400" dirty="0" smtClean="0"/>
              <a:t>Events</a:t>
            </a:r>
          </a:p>
          <a:p>
            <a:pPr marL="914400" lvl="1" indent="-514350"/>
            <a:r>
              <a:rPr lang="en-US" sz="2000" dirty="0" smtClean="0"/>
              <a:t>Conferences &amp; symposia</a:t>
            </a:r>
          </a:p>
          <a:p>
            <a:pPr marL="914400" lvl="1" indent="-514350"/>
            <a:r>
              <a:rPr lang="en-US" sz="2000" dirty="0" smtClean="0"/>
              <a:t>Educational programs</a:t>
            </a:r>
          </a:p>
          <a:p>
            <a:pPr marL="914400" lvl="1" indent="-514350"/>
            <a:r>
              <a:rPr lang="en-US" sz="2000" dirty="0" smtClean="0"/>
              <a:t>Special events</a:t>
            </a:r>
          </a:p>
          <a:p>
            <a:pPr marL="514350" indent="-514350"/>
            <a:r>
              <a:rPr lang="en-US" sz="2400" dirty="0" smtClean="0"/>
              <a:t>Public &amp; human relations</a:t>
            </a:r>
          </a:p>
          <a:p>
            <a:pPr lvl="1"/>
            <a:r>
              <a:rPr lang="en-US" sz="2000" dirty="0" smtClean="0"/>
              <a:t>Marketing programs</a:t>
            </a:r>
          </a:p>
          <a:p>
            <a:pPr lvl="1"/>
            <a:r>
              <a:rPr lang="en-US" sz="2000" dirty="0" smtClean="0"/>
              <a:t>Partnerships</a:t>
            </a:r>
          </a:p>
          <a:p>
            <a:pPr lvl="1"/>
            <a:r>
              <a:rPr lang="en-US" sz="2000" dirty="0" smtClean="0"/>
              <a:t>Publicity activities</a:t>
            </a:r>
          </a:p>
          <a:p>
            <a:pPr lvl="1"/>
            <a:r>
              <a:rPr lang="en-US" sz="2000" dirty="0" smtClean="0"/>
              <a:t>Support groups</a:t>
            </a:r>
            <a:endParaRPr lang="en-US" sz="2000" dirty="0"/>
          </a:p>
        </p:txBody>
      </p:sp>
      <p:sp>
        <p:nvSpPr>
          <p:cNvPr id="5" name="Date Placeholder 4"/>
          <p:cNvSpPr>
            <a:spLocks noGrp="1"/>
          </p:cNvSpPr>
          <p:nvPr>
            <p:ph type="dt" sz="half" idx="10"/>
          </p:nvPr>
        </p:nvSpPr>
        <p:spPr/>
        <p:txBody>
          <a:bodyPr/>
          <a:lstStyle/>
          <a:p>
            <a:pPr>
              <a:defRPr/>
            </a:pPr>
            <a:r>
              <a:rPr lang="en-US" smtClean="0"/>
              <a:t>Fall 2010</a:t>
            </a:r>
            <a:endParaRPr lang="en-US"/>
          </a:p>
        </p:txBody>
      </p:sp>
      <p:sp>
        <p:nvSpPr>
          <p:cNvPr id="6" name="Footer Placeholder 5"/>
          <p:cNvSpPr>
            <a:spLocks noGrp="1"/>
          </p:cNvSpPr>
          <p:nvPr>
            <p:ph type="ftr" sz="quarter" idx="11"/>
          </p:nvPr>
        </p:nvSpPr>
        <p:spPr/>
        <p:txBody>
          <a:bodyPr/>
          <a:lstStyle/>
          <a:p>
            <a:pPr>
              <a:defRPr/>
            </a:pPr>
            <a:r>
              <a:rPr lang="en-US" smtClean="0"/>
              <a:t>Society of American Archivists</a:t>
            </a:r>
            <a:endParaRPr lang="en-US"/>
          </a:p>
        </p:txBody>
      </p:sp>
      <p:sp>
        <p:nvSpPr>
          <p:cNvPr id="7" name="Slide Number Placeholder 6"/>
          <p:cNvSpPr>
            <a:spLocks noGrp="1"/>
          </p:cNvSpPr>
          <p:nvPr>
            <p:ph type="sldNum" sz="quarter" idx="12"/>
          </p:nvPr>
        </p:nvSpPr>
        <p:spPr/>
        <p:txBody>
          <a:bodyPr/>
          <a:lstStyle/>
          <a:p>
            <a:pPr>
              <a:defRPr/>
            </a:pPr>
            <a:fld id="{E908F5AC-E6DB-485F-986E-2E4DBDECA809}" type="slidenum">
              <a:rPr lang="en-US" smtClean="0"/>
              <a:pPr>
                <a:defRPr/>
              </a:pPr>
              <a:t>113</a:t>
            </a:fld>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9" name="Rectangle 2"/>
          <p:cNvSpPr>
            <a:spLocks noGrp="1" noChangeArrowheads="1"/>
          </p:cNvSpPr>
          <p:nvPr>
            <p:ph type="title"/>
          </p:nvPr>
        </p:nvSpPr>
        <p:spPr/>
        <p:txBody>
          <a:bodyPr/>
          <a:lstStyle/>
          <a:p>
            <a:pPr eaLnBrk="1" hangingPunct="1"/>
            <a:r>
              <a:rPr lang="en-US" smtClean="0"/>
              <a:t>Outreach risks</a:t>
            </a:r>
          </a:p>
        </p:txBody>
      </p:sp>
      <p:pic>
        <p:nvPicPr>
          <p:cNvPr id="139271" name="Picture 4" descr="C:\Documents and Settings\Owner\My Documents\My Pictures\customerline.jpg"/>
          <p:cNvPicPr>
            <a:picLocks noGrp="1" noChangeAspect="1" noChangeArrowheads="1"/>
          </p:cNvPicPr>
          <p:nvPr>
            <p:ph type="clipArt" sz="half" idx="1"/>
          </p:nvPr>
        </p:nvPicPr>
        <p:blipFill>
          <a:blip r:embed="rId3" cstate="print"/>
          <a:stretch>
            <a:fillRect/>
          </a:stretch>
        </p:blipFill>
        <p:spPr>
          <a:xfrm>
            <a:off x="685800" y="2633662"/>
            <a:ext cx="3810000" cy="2809875"/>
          </a:xfrm>
          <a:noFill/>
        </p:spPr>
      </p:pic>
      <p:sp>
        <p:nvSpPr>
          <p:cNvPr id="139270" name="Rectangle 3"/>
          <p:cNvSpPr>
            <a:spLocks noGrp="1" noChangeArrowheads="1"/>
          </p:cNvSpPr>
          <p:nvPr>
            <p:ph type="body" sz="half" idx="2"/>
          </p:nvPr>
        </p:nvSpPr>
        <p:spPr/>
        <p:txBody>
          <a:bodyPr/>
          <a:lstStyle/>
          <a:p>
            <a:pPr eaLnBrk="1" hangingPunct="1">
              <a:buFontTx/>
              <a:buNone/>
            </a:pPr>
            <a:endParaRPr lang="en-US" sz="2800" dirty="0" smtClean="0"/>
          </a:p>
          <a:p>
            <a:pPr eaLnBrk="1" hangingPunct="1"/>
            <a:r>
              <a:rPr lang="en-US" sz="2800" dirty="0" smtClean="0"/>
              <a:t>Too much response (users &amp; donors)</a:t>
            </a:r>
          </a:p>
          <a:p>
            <a:pPr eaLnBrk="1" hangingPunct="1"/>
            <a:r>
              <a:rPr lang="en-US" sz="2800" dirty="0" smtClean="0"/>
              <a:t>Divert resources </a:t>
            </a:r>
          </a:p>
          <a:p>
            <a:pPr eaLnBrk="1" hangingPunct="1"/>
            <a:r>
              <a:rPr lang="en-US" sz="2800" dirty="0" smtClean="0"/>
              <a:t>Damage reputation</a:t>
            </a:r>
          </a:p>
          <a:p>
            <a:pPr eaLnBrk="1" hangingPunct="1"/>
            <a:r>
              <a:rPr lang="en-US" sz="2800" dirty="0" smtClean="0"/>
              <a:t>Damage photos </a:t>
            </a:r>
          </a:p>
          <a:p>
            <a:pPr eaLnBrk="1" hangingPunct="1"/>
            <a:r>
              <a:rPr lang="en-US" sz="2800" dirty="0" smtClean="0"/>
              <a:t>Lawsuits</a:t>
            </a:r>
          </a:p>
          <a:p>
            <a:pPr eaLnBrk="1" hangingPunct="1"/>
            <a:endParaRPr lang="en-US" sz="2800" dirty="0" smtClean="0"/>
          </a:p>
        </p:txBody>
      </p:sp>
      <p:sp>
        <p:nvSpPr>
          <p:cNvPr id="139266" name="Date Placeholder 4"/>
          <p:cNvSpPr>
            <a:spLocks noGrp="1"/>
          </p:cNvSpPr>
          <p:nvPr>
            <p:ph type="dt" sz="half" idx="10"/>
          </p:nvPr>
        </p:nvSpPr>
        <p:spPr>
          <a:noFill/>
        </p:spPr>
        <p:txBody>
          <a:bodyPr/>
          <a:lstStyle/>
          <a:p>
            <a:r>
              <a:rPr lang="en-US" smtClean="0"/>
              <a:t>Fall 2010</a:t>
            </a:r>
          </a:p>
        </p:txBody>
      </p:sp>
      <p:sp>
        <p:nvSpPr>
          <p:cNvPr id="139267" name="Footer Placeholder 5"/>
          <p:cNvSpPr>
            <a:spLocks noGrp="1"/>
          </p:cNvSpPr>
          <p:nvPr>
            <p:ph type="ftr" sz="quarter" idx="11"/>
          </p:nvPr>
        </p:nvSpPr>
        <p:spPr>
          <a:noFill/>
        </p:spPr>
        <p:txBody>
          <a:bodyPr/>
          <a:lstStyle/>
          <a:p>
            <a:r>
              <a:rPr lang="en-US" smtClean="0"/>
              <a:t>Society of American Archivists</a:t>
            </a:r>
          </a:p>
        </p:txBody>
      </p:sp>
      <p:sp>
        <p:nvSpPr>
          <p:cNvPr id="139268" name="Slide Number Placeholder 6"/>
          <p:cNvSpPr>
            <a:spLocks noGrp="1"/>
          </p:cNvSpPr>
          <p:nvPr>
            <p:ph type="sldNum" sz="quarter" idx="12"/>
          </p:nvPr>
        </p:nvSpPr>
        <p:spPr>
          <a:noFill/>
        </p:spPr>
        <p:txBody>
          <a:bodyPr/>
          <a:lstStyle/>
          <a:p>
            <a:fld id="{41F0BF8D-C740-4CBD-8046-34ED82D81A76}" type="slidenum">
              <a:rPr lang="en-US" smtClean="0"/>
              <a:pPr/>
              <a:t>114</a:t>
            </a:fld>
            <a:endParaRPr lang="en-US"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3" name="Rectangle 2"/>
          <p:cNvSpPr>
            <a:spLocks noGrp="1" noChangeArrowheads="1"/>
          </p:cNvSpPr>
          <p:nvPr>
            <p:ph type="title"/>
          </p:nvPr>
        </p:nvSpPr>
        <p:spPr/>
        <p:txBody>
          <a:bodyPr/>
          <a:lstStyle/>
          <a:p>
            <a:pPr eaLnBrk="1" hangingPunct="1"/>
            <a:r>
              <a:rPr lang="en-US" smtClean="0"/>
              <a:t>Evaluating programs</a:t>
            </a:r>
          </a:p>
        </p:txBody>
      </p:sp>
      <p:sp>
        <p:nvSpPr>
          <p:cNvPr id="140294" name="Rectangle 3"/>
          <p:cNvSpPr>
            <a:spLocks noGrp="1" noChangeArrowheads="1"/>
          </p:cNvSpPr>
          <p:nvPr>
            <p:ph type="body" sz="half" idx="1"/>
          </p:nvPr>
        </p:nvSpPr>
        <p:spPr/>
        <p:txBody>
          <a:bodyPr/>
          <a:lstStyle/>
          <a:p>
            <a:pPr eaLnBrk="1" hangingPunct="1"/>
            <a:r>
              <a:rPr lang="en-US" sz="2800" dirty="0" smtClean="0"/>
              <a:t>Audience feed-back forms</a:t>
            </a:r>
          </a:p>
          <a:p>
            <a:pPr eaLnBrk="1" hangingPunct="1"/>
            <a:r>
              <a:rPr lang="en-US" sz="2800" dirty="0" smtClean="0"/>
              <a:t>Mail &amp; email response forms</a:t>
            </a:r>
          </a:p>
          <a:p>
            <a:pPr eaLnBrk="1" hangingPunct="1"/>
            <a:r>
              <a:rPr lang="en-US" sz="2800" dirty="0" smtClean="0"/>
              <a:t>Questionnaires</a:t>
            </a:r>
          </a:p>
          <a:p>
            <a:pPr eaLnBrk="1" hangingPunct="1"/>
            <a:r>
              <a:rPr lang="en-US" sz="2800" dirty="0" smtClean="0"/>
              <a:t>Outcome based evaluation</a:t>
            </a:r>
          </a:p>
          <a:p>
            <a:pPr eaLnBrk="1" hangingPunct="1"/>
            <a:r>
              <a:rPr lang="en-US" sz="2800" dirty="0" smtClean="0"/>
              <a:t>User group surveys</a:t>
            </a:r>
          </a:p>
          <a:p>
            <a:pPr eaLnBrk="1" hangingPunct="1">
              <a:buFontTx/>
              <a:buNone/>
            </a:pPr>
            <a:endParaRPr lang="en-US" dirty="0" smtClean="0"/>
          </a:p>
        </p:txBody>
      </p:sp>
      <p:pic>
        <p:nvPicPr>
          <p:cNvPr id="8" name="ClipArt Placeholder 7" descr="suggestionbox.jpg"/>
          <p:cNvPicPr>
            <a:picLocks noGrp="1" noChangeAspect="1"/>
          </p:cNvPicPr>
          <p:nvPr>
            <p:ph type="clipArt" sz="half" idx="2"/>
          </p:nvPr>
        </p:nvPicPr>
        <p:blipFill>
          <a:blip r:embed="rId3" cstate="print"/>
          <a:stretch>
            <a:fillRect/>
          </a:stretch>
        </p:blipFill>
        <p:spPr>
          <a:xfrm>
            <a:off x="4914900" y="2038350"/>
            <a:ext cx="3276600" cy="4000500"/>
          </a:xfrm>
        </p:spPr>
      </p:pic>
      <p:sp>
        <p:nvSpPr>
          <p:cNvPr id="140290" name="Date Placeholder 3"/>
          <p:cNvSpPr>
            <a:spLocks noGrp="1"/>
          </p:cNvSpPr>
          <p:nvPr>
            <p:ph type="dt" sz="half" idx="10"/>
          </p:nvPr>
        </p:nvSpPr>
        <p:spPr>
          <a:noFill/>
        </p:spPr>
        <p:txBody>
          <a:bodyPr/>
          <a:lstStyle/>
          <a:p>
            <a:r>
              <a:rPr lang="en-US" smtClean="0"/>
              <a:t>Fall 2010</a:t>
            </a:r>
          </a:p>
        </p:txBody>
      </p:sp>
      <p:sp>
        <p:nvSpPr>
          <p:cNvPr id="140291" name="Footer Placeholder 4"/>
          <p:cNvSpPr>
            <a:spLocks noGrp="1"/>
          </p:cNvSpPr>
          <p:nvPr>
            <p:ph type="ftr" sz="quarter" idx="11"/>
          </p:nvPr>
        </p:nvSpPr>
        <p:spPr>
          <a:noFill/>
        </p:spPr>
        <p:txBody>
          <a:bodyPr/>
          <a:lstStyle/>
          <a:p>
            <a:r>
              <a:rPr lang="en-US" smtClean="0"/>
              <a:t>Society of American Archivists</a:t>
            </a:r>
          </a:p>
        </p:txBody>
      </p:sp>
      <p:sp>
        <p:nvSpPr>
          <p:cNvPr id="140292" name="Slide Number Placeholder 5"/>
          <p:cNvSpPr>
            <a:spLocks noGrp="1"/>
          </p:cNvSpPr>
          <p:nvPr>
            <p:ph type="sldNum" sz="quarter" idx="12"/>
          </p:nvPr>
        </p:nvSpPr>
        <p:spPr>
          <a:noFill/>
        </p:spPr>
        <p:txBody>
          <a:bodyPr/>
          <a:lstStyle/>
          <a:p>
            <a:fld id="{AF7319EA-13EC-4020-B902-FB80F9597961}" type="slidenum">
              <a:rPr lang="en-US" smtClean="0"/>
              <a:pPr/>
              <a:t>115</a:t>
            </a:fld>
            <a:endParaRPr lang="en-US"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7" name="Rectangle 2"/>
          <p:cNvSpPr>
            <a:spLocks noGrp="1" noChangeArrowheads="1"/>
          </p:cNvSpPr>
          <p:nvPr>
            <p:ph type="title"/>
          </p:nvPr>
        </p:nvSpPr>
        <p:spPr/>
        <p:txBody>
          <a:bodyPr/>
          <a:lstStyle/>
          <a:p>
            <a:pPr eaLnBrk="1" hangingPunct="1"/>
            <a:r>
              <a:rPr lang="en-US" dirty="0" smtClean="0"/>
              <a:t>Thank You!</a:t>
            </a:r>
          </a:p>
        </p:txBody>
      </p:sp>
      <p:sp>
        <p:nvSpPr>
          <p:cNvPr id="141318" name="Rectangle 3"/>
          <p:cNvSpPr>
            <a:spLocks noGrp="1" noChangeArrowheads="1"/>
          </p:cNvSpPr>
          <p:nvPr>
            <p:ph type="body" sz="half" idx="1"/>
          </p:nvPr>
        </p:nvSpPr>
        <p:spPr/>
        <p:txBody>
          <a:bodyPr/>
          <a:lstStyle/>
          <a:p>
            <a:pPr eaLnBrk="1" hangingPunct="1"/>
            <a:endParaRPr lang="en-US" sz="2800" dirty="0" smtClean="0"/>
          </a:p>
          <a:p>
            <a:pPr eaLnBrk="1" hangingPunct="1"/>
            <a:r>
              <a:rPr lang="en-US" sz="2800" dirty="0" smtClean="0"/>
              <a:t>Laura Downey </a:t>
            </a:r>
            <a:r>
              <a:rPr lang="en-US" sz="2800" dirty="0" err="1" smtClean="0"/>
              <a:t>Staneff</a:t>
            </a:r>
            <a:endParaRPr lang="en-US" sz="2800" dirty="0" smtClean="0"/>
          </a:p>
          <a:p>
            <a:pPr eaLnBrk="1" hangingPunct="1">
              <a:buFontTx/>
              <a:buNone/>
            </a:pPr>
            <a:r>
              <a:rPr lang="en-US" sz="2000" dirty="0" smtClean="0">
                <a:solidFill>
                  <a:schemeClr val="accent2"/>
                </a:solidFill>
                <a:hlinkClick r:id="rId3"/>
              </a:rPr>
              <a:t>ldstaneff@ionsky.com</a:t>
            </a:r>
            <a:endParaRPr lang="en-US" sz="2000" dirty="0" smtClean="0">
              <a:solidFill>
                <a:schemeClr val="accent2"/>
              </a:solidFill>
            </a:endParaRPr>
          </a:p>
          <a:p>
            <a:pPr eaLnBrk="1" hangingPunct="1">
              <a:buFontTx/>
              <a:buNone/>
            </a:pPr>
            <a:endParaRPr lang="en-US" sz="2000" dirty="0" smtClean="0">
              <a:solidFill>
                <a:schemeClr val="accent2"/>
              </a:solidFill>
            </a:endParaRPr>
          </a:p>
          <a:p>
            <a:pPr eaLnBrk="1" hangingPunct="1">
              <a:buFontTx/>
              <a:buNone/>
            </a:pPr>
            <a:endParaRPr lang="en-US" sz="2000" dirty="0" smtClean="0"/>
          </a:p>
          <a:p>
            <a:pPr eaLnBrk="1" hangingPunct="1"/>
            <a:r>
              <a:rPr lang="en-US" sz="2800" dirty="0" smtClean="0"/>
              <a:t>Marcy Flynn</a:t>
            </a:r>
          </a:p>
          <a:p>
            <a:pPr eaLnBrk="1" hangingPunct="1">
              <a:buFontTx/>
              <a:buNone/>
            </a:pPr>
            <a:r>
              <a:rPr lang="en-US" sz="2000" dirty="0" smtClean="0">
                <a:hlinkClick r:id="rId4"/>
              </a:rPr>
              <a:t>silverim@mindspring.com</a:t>
            </a:r>
            <a:endParaRPr lang="en-US" sz="2000" dirty="0" smtClean="0"/>
          </a:p>
        </p:txBody>
      </p:sp>
      <p:pic>
        <p:nvPicPr>
          <p:cNvPr id="141319" name="Picture 6" descr="C:\Documents and Settings\Owner\My Documents\My Pictures\curtsy.jpg"/>
          <p:cNvPicPr>
            <a:picLocks noGrp="1" noChangeAspect="1" noChangeArrowheads="1"/>
          </p:cNvPicPr>
          <p:nvPr>
            <p:ph type="clipArt" sz="half" idx="2"/>
          </p:nvPr>
        </p:nvPicPr>
        <p:blipFill>
          <a:blip r:embed="rId5" cstate="print"/>
          <a:stretch>
            <a:fillRect/>
          </a:stretch>
        </p:blipFill>
        <p:spPr>
          <a:xfrm>
            <a:off x="5096946" y="1981200"/>
            <a:ext cx="2912507" cy="4114800"/>
          </a:xfrm>
          <a:noFill/>
        </p:spPr>
      </p:pic>
      <p:sp>
        <p:nvSpPr>
          <p:cNvPr id="141314" name="Date Placeholder 4"/>
          <p:cNvSpPr>
            <a:spLocks noGrp="1"/>
          </p:cNvSpPr>
          <p:nvPr>
            <p:ph type="dt" sz="half" idx="10"/>
          </p:nvPr>
        </p:nvSpPr>
        <p:spPr>
          <a:noFill/>
        </p:spPr>
        <p:txBody>
          <a:bodyPr/>
          <a:lstStyle/>
          <a:p>
            <a:r>
              <a:rPr lang="en-US" smtClean="0"/>
              <a:t>Fall 2010</a:t>
            </a:r>
          </a:p>
        </p:txBody>
      </p:sp>
      <p:sp>
        <p:nvSpPr>
          <p:cNvPr id="141315" name="Footer Placeholder 5"/>
          <p:cNvSpPr>
            <a:spLocks noGrp="1"/>
          </p:cNvSpPr>
          <p:nvPr>
            <p:ph type="ftr" sz="quarter" idx="11"/>
          </p:nvPr>
        </p:nvSpPr>
        <p:spPr>
          <a:noFill/>
        </p:spPr>
        <p:txBody>
          <a:bodyPr/>
          <a:lstStyle/>
          <a:p>
            <a:r>
              <a:rPr lang="en-US" smtClean="0"/>
              <a:t>Society of American Archivists</a:t>
            </a:r>
          </a:p>
        </p:txBody>
      </p:sp>
      <p:sp>
        <p:nvSpPr>
          <p:cNvPr id="141316" name="Slide Number Placeholder 6"/>
          <p:cNvSpPr>
            <a:spLocks noGrp="1"/>
          </p:cNvSpPr>
          <p:nvPr>
            <p:ph type="sldNum" sz="quarter" idx="12"/>
          </p:nvPr>
        </p:nvSpPr>
        <p:spPr>
          <a:noFill/>
        </p:spPr>
        <p:txBody>
          <a:bodyPr/>
          <a:lstStyle/>
          <a:p>
            <a:fld id="{93F22EBD-30D6-4F5F-9E48-5943BE2ECFD5}" type="slidenum">
              <a:rPr lang="en-US" smtClean="0"/>
              <a:pPr/>
              <a:t>116</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1026"/>
          <p:cNvSpPr>
            <a:spLocks noGrp="1" noChangeArrowheads="1"/>
          </p:cNvSpPr>
          <p:nvPr>
            <p:ph type="title"/>
          </p:nvPr>
        </p:nvSpPr>
        <p:spPr/>
        <p:txBody>
          <a:bodyPr/>
          <a:lstStyle/>
          <a:p>
            <a:pPr eaLnBrk="1" hangingPunct="1"/>
            <a:r>
              <a:rPr lang="en-US" smtClean="0"/>
              <a:t>Provenance &amp; original order</a:t>
            </a:r>
          </a:p>
        </p:txBody>
      </p:sp>
      <p:pic>
        <p:nvPicPr>
          <p:cNvPr id="19463" name="Picture 1030" descr="C:\Documents and Settings\Owner\My Documents\My Pictures\auction.jpg"/>
          <p:cNvPicPr>
            <a:picLocks noGrp="1" noChangeAspect="1" noChangeArrowheads="1"/>
          </p:cNvPicPr>
          <p:nvPr>
            <p:ph type="clipArt" sz="half" idx="1"/>
          </p:nvPr>
        </p:nvPicPr>
        <p:blipFill>
          <a:blip r:embed="rId3" cstate="print"/>
          <a:srcRect/>
          <a:stretch>
            <a:fillRect/>
          </a:stretch>
        </p:blipFill>
        <p:spPr>
          <a:xfrm>
            <a:off x="381000" y="2514600"/>
            <a:ext cx="3810000" cy="2578100"/>
          </a:xfrm>
          <a:noFill/>
        </p:spPr>
      </p:pic>
      <p:sp>
        <p:nvSpPr>
          <p:cNvPr id="19462" name="Rectangle 1027"/>
          <p:cNvSpPr>
            <a:spLocks noGrp="1" noChangeArrowheads="1"/>
          </p:cNvSpPr>
          <p:nvPr>
            <p:ph type="body" sz="half" idx="2"/>
          </p:nvPr>
        </p:nvSpPr>
        <p:spPr/>
        <p:txBody>
          <a:bodyPr/>
          <a:lstStyle/>
          <a:p>
            <a:pPr marL="609600" indent="-609600" eaLnBrk="1" hangingPunct="1">
              <a:buFontTx/>
              <a:buNone/>
            </a:pPr>
            <a:r>
              <a:rPr lang="en-US" sz="2400" dirty="0" smtClean="0">
                <a:solidFill>
                  <a:schemeClr val="accent2"/>
                </a:solidFill>
              </a:rPr>
              <a:t>Glossary</a:t>
            </a:r>
          </a:p>
          <a:p>
            <a:pPr marL="609600" indent="-609600" eaLnBrk="1" hangingPunct="1">
              <a:buFontTx/>
              <a:buNone/>
            </a:pPr>
            <a:endParaRPr lang="en-US" sz="2400" dirty="0" smtClean="0">
              <a:solidFill>
                <a:schemeClr val="accent2"/>
              </a:solidFill>
            </a:endParaRPr>
          </a:p>
          <a:p>
            <a:pPr marL="609600" indent="-609600" eaLnBrk="1" hangingPunct="1">
              <a:buFontTx/>
              <a:buNone/>
            </a:pPr>
            <a:r>
              <a:rPr lang="en-US" sz="2400" dirty="0" smtClean="0">
                <a:solidFill>
                  <a:schemeClr val="accent2"/>
                </a:solidFill>
              </a:rPr>
              <a:t>Provenance: The origin or source of something.</a:t>
            </a:r>
          </a:p>
          <a:p>
            <a:pPr marL="609600" indent="-609600" eaLnBrk="1" hangingPunct="1">
              <a:buFontTx/>
              <a:buNone/>
            </a:pPr>
            <a:endParaRPr lang="en-US" sz="2400" dirty="0" smtClean="0">
              <a:solidFill>
                <a:schemeClr val="accent2"/>
              </a:solidFill>
            </a:endParaRPr>
          </a:p>
          <a:p>
            <a:pPr marL="609600" indent="-609600" eaLnBrk="1" hangingPunct="1">
              <a:buFontTx/>
              <a:buNone/>
            </a:pPr>
            <a:r>
              <a:rPr lang="en-US" sz="2400" dirty="0" smtClean="0">
                <a:solidFill>
                  <a:schemeClr val="accent2"/>
                </a:solidFill>
              </a:rPr>
              <a:t>Original order: The organization and sequence of records established by the creator of the records.</a:t>
            </a:r>
          </a:p>
        </p:txBody>
      </p:sp>
      <p:sp>
        <p:nvSpPr>
          <p:cNvPr id="19458" name="Date Placeholder 4"/>
          <p:cNvSpPr>
            <a:spLocks noGrp="1"/>
          </p:cNvSpPr>
          <p:nvPr>
            <p:ph type="dt" sz="half" idx="10"/>
          </p:nvPr>
        </p:nvSpPr>
        <p:spPr>
          <a:noFill/>
        </p:spPr>
        <p:txBody>
          <a:bodyPr/>
          <a:lstStyle/>
          <a:p>
            <a:r>
              <a:rPr lang="en-US" smtClean="0"/>
              <a:t>Fall 2010</a:t>
            </a:r>
          </a:p>
        </p:txBody>
      </p:sp>
      <p:sp>
        <p:nvSpPr>
          <p:cNvPr id="19459" name="Footer Placeholder 5"/>
          <p:cNvSpPr>
            <a:spLocks noGrp="1"/>
          </p:cNvSpPr>
          <p:nvPr>
            <p:ph type="ftr" sz="quarter" idx="11"/>
          </p:nvPr>
        </p:nvSpPr>
        <p:spPr>
          <a:noFill/>
        </p:spPr>
        <p:txBody>
          <a:bodyPr/>
          <a:lstStyle/>
          <a:p>
            <a:r>
              <a:rPr lang="en-US" smtClean="0"/>
              <a:t>Society of American Archivists</a:t>
            </a:r>
          </a:p>
        </p:txBody>
      </p:sp>
      <p:sp>
        <p:nvSpPr>
          <p:cNvPr id="19460" name="Slide Number Placeholder 6"/>
          <p:cNvSpPr>
            <a:spLocks noGrp="1"/>
          </p:cNvSpPr>
          <p:nvPr>
            <p:ph type="sldNum" sz="quarter" idx="12"/>
          </p:nvPr>
        </p:nvSpPr>
        <p:spPr>
          <a:noFill/>
        </p:spPr>
        <p:txBody>
          <a:bodyPr/>
          <a:lstStyle/>
          <a:p>
            <a:fld id="{BEC9E321-9FF5-4A47-B8D4-1794205AF17D}" type="slidenum">
              <a:rPr lang="en-US" smtClean="0"/>
              <a:pPr/>
              <a:t>12</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p:txBody>
          <a:bodyPr/>
          <a:lstStyle/>
          <a:p>
            <a:pPr eaLnBrk="1" hangingPunct="1"/>
            <a:r>
              <a:rPr lang="en-US" smtClean="0"/>
              <a:t>Hierarchical arrangement</a:t>
            </a:r>
          </a:p>
        </p:txBody>
      </p:sp>
      <p:pic>
        <p:nvPicPr>
          <p:cNvPr id="20487" name="Picture 2054" descr="C:\Documents and Settings\Owner\My Documents\My Pictures\sortingmail.jpg"/>
          <p:cNvPicPr>
            <a:picLocks noGrp="1" noChangeAspect="1" noChangeArrowheads="1"/>
          </p:cNvPicPr>
          <p:nvPr>
            <p:ph type="clipArt" sz="half" idx="1"/>
          </p:nvPr>
        </p:nvPicPr>
        <p:blipFill>
          <a:blip r:embed="rId3" cstate="print"/>
          <a:stretch>
            <a:fillRect/>
          </a:stretch>
        </p:blipFill>
        <p:spPr>
          <a:xfrm>
            <a:off x="1009650" y="2038350"/>
            <a:ext cx="3162300" cy="4000500"/>
          </a:xfrm>
          <a:noFill/>
        </p:spPr>
      </p:pic>
      <p:sp>
        <p:nvSpPr>
          <p:cNvPr id="20483" name="Rectangle 1027"/>
          <p:cNvSpPr>
            <a:spLocks noGrp="1" noChangeArrowheads="1"/>
          </p:cNvSpPr>
          <p:nvPr>
            <p:ph type="body" sz="half" idx="2"/>
          </p:nvPr>
        </p:nvSpPr>
        <p:spPr/>
        <p:txBody>
          <a:bodyPr/>
          <a:lstStyle/>
          <a:p>
            <a:pPr eaLnBrk="1" hangingPunct="1"/>
            <a:endParaRPr lang="en-US" dirty="0" smtClean="0"/>
          </a:p>
          <a:p>
            <a:pPr eaLnBrk="1" hangingPunct="1"/>
            <a:r>
              <a:rPr lang="en-US" dirty="0" smtClean="0"/>
              <a:t>Group/Collection</a:t>
            </a:r>
          </a:p>
          <a:p>
            <a:pPr eaLnBrk="1" hangingPunct="1"/>
            <a:r>
              <a:rPr lang="en-US" dirty="0" smtClean="0"/>
              <a:t>Series</a:t>
            </a:r>
          </a:p>
          <a:p>
            <a:pPr eaLnBrk="1" hangingPunct="1"/>
            <a:r>
              <a:rPr lang="en-US" dirty="0" smtClean="0"/>
              <a:t>Sub-series</a:t>
            </a:r>
          </a:p>
          <a:p>
            <a:pPr eaLnBrk="1" hangingPunct="1"/>
            <a:r>
              <a:rPr lang="en-US" dirty="0" smtClean="0"/>
              <a:t>File</a:t>
            </a:r>
          </a:p>
          <a:p>
            <a:pPr eaLnBrk="1" hangingPunct="1"/>
            <a:r>
              <a:rPr lang="en-US" dirty="0" smtClean="0"/>
              <a:t>Item (Photo)</a:t>
            </a:r>
          </a:p>
        </p:txBody>
      </p:sp>
      <p:sp>
        <p:nvSpPr>
          <p:cNvPr id="20484" name="Date Placeholder 3"/>
          <p:cNvSpPr>
            <a:spLocks noGrp="1"/>
          </p:cNvSpPr>
          <p:nvPr>
            <p:ph type="dt" sz="half" idx="10"/>
          </p:nvPr>
        </p:nvSpPr>
        <p:spPr>
          <a:noFill/>
        </p:spPr>
        <p:txBody>
          <a:bodyPr/>
          <a:lstStyle/>
          <a:p>
            <a:r>
              <a:rPr lang="en-US" smtClean="0"/>
              <a:t>Fall 2010</a:t>
            </a:r>
          </a:p>
        </p:txBody>
      </p:sp>
      <p:sp>
        <p:nvSpPr>
          <p:cNvPr id="20485" name="Footer Placeholder 4"/>
          <p:cNvSpPr>
            <a:spLocks noGrp="1"/>
          </p:cNvSpPr>
          <p:nvPr>
            <p:ph type="ftr" sz="quarter" idx="11"/>
          </p:nvPr>
        </p:nvSpPr>
        <p:spPr>
          <a:noFill/>
        </p:spPr>
        <p:txBody>
          <a:bodyPr/>
          <a:lstStyle/>
          <a:p>
            <a:r>
              <a:rPr lang="en-US" smtClean="0"/>
              <a:t>Society of American Archivists</a:t>
            </a:r>
          </a:p>
        </p:txBody>
      </p:sp>
      <p:sp>
        <p:nvSpPr>
          <p:cNvPr id="20486" name="Slide Number Placeholder 5"/>
          <p:cNvSpPr>
            <a:spLocks noGrp="1"/>
          </p:cNvSpPr>
          <p:nvPr>
            <p:ph type="sldNum" sz="quarter" idx="12"/>
          </p:nvPr>
        </p:nvSpPr>
        <p:spPr>
          <a:noFill/>
        </p:spPr>
        <p:txBody>
          <a:bodyPr/>
          <a:lstStyle/>
          <a:p>
            <a:fld id="{C069F7F8-4B24-46B5-BCE4-207FF9FD22E8}" type="slidenum">
              <a:rPr lang="en-US" smtClean="0"/>
              <a:pPr/>
              <a:t>13</a:t>
            </a:fld>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p:txBody>
          <a:bodyPr/>
          <a:lstStyle/>
          <a:p>
            <a:pPr eaLnBrk="1" hangingPunct="1"/>
            <a:r>
              <a:rPr lang="en-US" smtClean="0"/>
              <a:t>Rules of arrangement</a:t>
            </a:r>
          </a:p>
        </p:txBody>
      </p:sp>
      <p:pic>
        <p:nvPicPr>
          <p:cNvPr id="22535" name="Picture 7" descr="C:\Documents and Settings\Owner\My Documents\My Pictures\decidecans.jpg"/>
          <p:cNvPicPr>
            <a:picLocks noGrp="1" noChangeAspect="1" noChangeArrowheads="1"/>
          </p:cNvPicPr>
          <p:nvPr>
            <p:ph type="clipArt" sz="half" idx="1"/>
          </p:nvPr>
        </p:nvPicPr>
        <p:blipFill>
          <a:blip r:embed="rId3" cstate="print"/>
          <a:stretch>
            <a:fillRect/>
          </a:stretch>
        </p:blipFill>
        <p:spPr>
          <a:xfrm>
            <a:off x="685800" y="2620055"/>
            <a:ext cx="3810000" cy="2837089"/>
          </a:xfrm>
          <a:noFill/>
        </p:spPr>
      </p:pic>
      <p:sp>
        <p:nvSpPr>
          <p:cNvPr id="22534" name="Rectangle 3"/>
          <p:cNvSpPr>
            <a:spLocks noGrp="1" noChangeArrowheads="1"/>
          </p:cNvSpPr>
          <p:nvPr>
            <p:ph type="body" sz="half" idx="2"/>
          </p:nvPr>
        </p:nvSpPr>
        <p:spPr>
          <a:xfrm>
            <a:off x="5105400" y="1905000"/>
            <a:ext cx="3810000" cy="4114800"/>
          </a:xfrm>
        </p:spPr>
        <p:txBody>
          <a:bodyPr/>
          <a:lstStyle/>
          <a:p>
            <a:pPr eaLnBrk="1" hangingPunct="1"/>
            <a:endParaRPr lang="en-US" sz="2800" smtClean="0"/>
          </a:p>
          <a:p>
            <a:pPr eaLnBrk="1" hangingPunct="1"/>
            <a:endParaRPr lang="en-US" sz="2800" smtClean="0"/>
          </a:p>
          <a:p>
            <a:pPr eaLnBrk="1" hangingPunct="1"/>
            <a:r>
              <a:rPr lang="en-US" sz="2800" smtClean="0"/>
              <a:t>Size</a:t>
            </a:r>
          </a:p>
          <a:p>
            <a:pPr eaLnBrk="1" hangingPunct="1"/>
            <a:r>
              <a:rPr lang="en-US" sz="2800" smtClean="0"/>
              <a:t>Format</a:t>
            </a:r>
          </a:p>
        </p:txBody>
      </p:sp>
      <p:sp>
        <p:nvSpPr>
          <p:cNvPr id="22530" name="Date Placeholder 4"/>
          <p:cNvSpPr>
            <a:spLocks noGrp="1"/>
          </p:cNvSpPr>
          <p:nvPr>
            <p:ph type="dt" sz="half" idx="10"/>
          </p:nvPr>
        </p:nvSpPr>
        <p:spPr>
          <a:noFill/>
        </p:spPr>
        <p:txBody>
          <a:bodyPr/>
          <a:lstStyle/>
          <a:p>
            <a:r>
              <a:rPr lang="en-US" smtClean="0"/>
              <a:t>Fall 2010</a:t>
            </a:r>
          </a:p>
        </p:txBody>
      </p:sp>
      <p:sp>
        <p:nvSpPr>
          <p:cNvPr id="22531" name="Footer Placeholder 5"/>
          <p:cNvSpPr>
            <a:spLocks noGrp="1"/>
          </p:cNvSpPr>
          <p:nvPr>
            <p:ph type="ftr" sz="quarter" idx="11"/>
          </p:nvPr>
        </p:nvSpPr>
        <p:spPr>
          <a:noFill/>
        </p:spPr>
        <p:txBody>
          <a:bodyPr/>
          <a:lstStyle/>
          <a:p>
            <a:r>
              <a:rPr lang="en-US" smtClean="0"/>
              <a:t>Society of American Archivists</a:t>
            </a:r>
          </a:p>
        </p:txBody>
      </p:sp>
      <p:sp>
        <p:nvSpPr>
          <p:cNvPr id="22532" name="Slide Number Placeholder 6"/>
          <p:cNvSpPr>
            <a:spLocks noGrp="1"/>
          </p:cNvSpPr>
          <p:nvPr>
            <p:ph type="sldNum" sz="quarter" idx="12"/>
          </p:nvPr>
        </p:nvSpPr>
        <p:spPr>
          <a:noFill/>
        </p:spPr>
        <p:txBody>
          <a:bodyPr/>
          <a:lstStyle/>
          <a:p>
            <a:fld id="{A4AFB7AA-751F-487D-A966-C49F954E84DB}" type="slidenum">
              <a:rPr lang="en-US" smtClean="0"/>
              <a:pPr/>
              <a:t>14</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US" dirty="0" smtClean="0"/>
              <a:t>Assembled collections</a:t>
            </a:r>
          </a:p>
        </p:txBody>
      </p:sp>
      <p:sp>
        <p:nvSpPr>
          <p:cNvPr id="23558" name="Rectangle 3"/>
          <p:cNvSpPr>
            <a:spLocks noGrp="1" noChangeArrowheads="1"/>
          </p:cNvSpPr>
          <p:nvPr>
            <p:ph type="body" sz="half" idx="1"/>
          </p:nvPr>
        </p:nvSpPr>
        <p:spPr/>
        <p:txBody>
          <a:bodyPr/>
          <a:lstStyle/>
          <a:p>
            <a:pPr eaLnBrk="1" hangingPunct="1"/>
            <a:endParaRPr lang="en-US" dirty="0" smtClean="0"/>
          </a:p>
          <a:p>
            <a:pPr eaLnBrk="1" hangingPunct="1"/>
            <a:r>
              <a:rPr lang="en-US" dirty="0" smtClean="0"/>
              <a:t>Artificial or legacy collections</a:t>
            </a:r>
          </a:p>
          <a:p>
            <a:pPr eaLnBrk="1" hangingPunct="1"/>
            <a:r>
              <a:rPr lang="en-US" dirty="0" smtClean="0"/>
              <a:t>Organized for browsing</a:t>
            </a:r>
          </a:p>
          <a:p>
            <a:pPr eaLnBrk="1" hangingPunct="1"/>
            <a:r>
              <a:rPr lang="en-US" dirty="0" smtClean="0"/>
              <a:t>Often by subject, genre or creator</a:t>
            </a:r>
          </a:p>
          <a:p>
            <a:pPr eaLnBrk="1" hangingPunct="1">
              <a:buFontTx/>
              <a:buNone/>
            </a:pPr>
            <a:endParaRPr lang="en-US" dirty="0" smtClean="0"/>
          </a:p>
          <a:p>
            <a:pPr eaLnBrk="1" hangingPunct="1"/>
            <a:endParaRPr lang="en-US" dirty="0" smtClean="0"/>
          </a:p>
          <a:p>
            <a:pPr eaLnBrk="1" hangingPunct="1"/>
            <a:endParaRPr lang="en-US" dirty="0" smtClean="0"/>
          </a:p>
        </p:txBody>
      </p:sp>
      <p:pic>
        <p:nvPicPr>
          <p:cNvPr id="8" name="ClipArt Placeholder 7" descr="kangaroo.jpg"/>
          <p:cNvPicPr>
            <a:picLocks noGrp="1" noChangeAspect="1"/>
          </p:cNvPicPr>
          <p:nvPr>
            <p:ph type="clipArt" sz="half" idx="2"/>
          </p:nvPr>
        </p:nvPicPr>
        <p:blipFill>
          <a:blip r:embed="rId3" cstate="print"/>
          <a:stretch>
            <a:fillRect/>
          </a:stretch>
        </p:blipFill>
        <p:spPr>
          <a:xfrm>
            <a:off x="4648200" y="2511623"/>
            <a:ext cx="3810000" cy="3053953"/>
          </a:xfrm>
        </p:spPr>
      </p:pic>
      <p:sp>
        <p:nvSpPr>
          <p:cNvPr id="23554" name="Date Placeholder 3"/>
          <p:cNvSpPr>
            <a:spLocks noGrp="1"/>
          </p:cNvSpPr>
          <p:nvPr>
            <p:ph type="dt" sz="half" idx="10"/>
          </p:nvPr>
        </p:nvSpPr>
        <p:spPr>
          <a:noFill/>
        </p:spPr>
        <p:txBody>
          <a:bodyPr/>
          <a:lstStyle/>
          <a:p>
            <a:r>
              <a:rPr lang="en-US" smtClean="0"/>
              <a:t>Fall 2010</a:t>
            </a:r>
          </a:p>
        </p:txBody>
      </p:sp>
      <p:sp>
        <p:nvSpPr>
          <p:cNvPr id="23555" name="Footer Placeholder 4"/>
          <p:cNvSpPr>
            <a:spLocks noGrp="1"/>
          </p:cNvSpPr>
          <p:nvPr>
            <p:ph type="ftr" sz="quarter" idx="11"/>
          </p:nvPr>
        </p:nvSpPr>
        <p:spPr>
          <a:noFill/>
        </p:spPr>
        <p:txBody>
          <a:bodyPr/>
          <a:lstStyle/>
          <a:p>
            <a:r>
              <a:rPr lang="en-US" smtClean="0"/>
              <a:t>Society of American Archivists</a:t>
            </a:r>
          </a:p>
        </p:txBody>
      </p:sp>
      <p:sp>
        <p:nvSpPr>
          <p:cNvPr id="23556" name="Slide Number Placeholder 5"/>
          <p:cNvSpPr>
            <a:spLocks noGrp="1"/>
          </p:cNvSpPr>
          <p:nvPr>
            <p:ph type="sldNum" sz="quarter" idx="12"/>
          </p:nvPr>
        </p:nvSpPr>
        <p:spPr>
          <a:noFill/>
        </p:spPr>
        <p:txBody>
          <a:bodyPr/>
          <a:lstStyle/>
          <a:p>
            <a:fld id="{09F6C88B-8AE0-41FC-A704-905DB034C40F}" type="slidenum">
              <a:rPr lang="en-US" smtClean="0"/>
              <a:pPr/>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p:txBody>
          <a:bodyPr/>
          <a:lstStyle/>
          <a:p>
            <a:pPr eaLnBrk="1" hangingPunct="1"/>
            <a:r>
              <a:rPr lang="en-US" smtClean="0"/>
              <a:t>Arranging multiple generations</a:t>
            </a:r>
          </a:p>
        </p:txBody>
      </p:sp>
      <p:sp>
        <p:nvSpPr>
          <p:cNvPr id="24582" name="Rectangle 3"/>
          <p:cNvSpPr>
            <a:spLocks noGrp="1" noChangeArrowheads="1"/>
          </p:cNvSpPr>
          <p:nvPr>
            <p:ph type="body" sz="half" idx="2"/>
          </p:nvPr>
        </p:nvSpPr>
        <p:spPr/>
        <p:txBody>
          <a:bodyPr/>
          <a:lstStyle/>
          <a:p>
            <a:pPr eaLnBrk="1" hangingPunct="1"/>
            <a:r>
              <a:rPr lang="en-US" sz="2400" smtClean="0"/>
              <a:t>Matching negatives with corresponding prints</a:t>
            </a:r>
          </a:p>
          <a:p>
            <a:pPr lvl="1" eaLnBrk="1" hangingPunct="1"/>
            <a:r>
              <a:rPr lang="en-US" sz="2000" smtClean="0"/>
              <a:t>When/If to match negs and prints</a:t>
            </a:r>
          </a:p>
          <a:p>
            <a:pPr eaLnBrk="1" hangingPunct="1"/>
            <a:r>
              <a:rPr lang="en-US" sz="2400" smtClean="0"/>
              <a:t>Identifying numbers and codes </a:t>
            </a:r>
          </a:p>
          <a:p>
            <a:pPr eaLnBrk="1" hangingPunct="1"/>
            <a:r>
              <a:rPr lang="en-US" sz="2400" smtClean="0"/>
              <a:t>Decisions about copies and variants</a:t>
            </a:r>
          </a:p>
        </p:txBody>
      </p:sp>
      <p:sp>
        <p:nvSpPr>
          <p:cNvPr id="24578" name="Date Placeholder 4"/>
          <p:cNvSpPr>
            <a:spLocks noGrp="1"/>
          </p:cNvSpPr>
          <p:nvPr>
            <p:ph type="dt" sz="half" idx="10"/>
          </p:nvPr>
        </p:nvSpPr>
        <p:spPr>
          <a:noFill/>
        </p:spPr>
        <p:txBody>
          <a:bodyPr/>
          <a:lstStyle/>
          <a:p>
            <a:r>
              <a:rPr lang="en-US" smtClean="0"/>
              <a:t>Fall 2010</a:t>
            </a:r>
          </a:p>
        </p:txBody>
      </p:sp>
      <p:sp>
        <p:nvSpPr>
          <p:cNvPr id="24579" name="Footer Placeholder 5"/>
          <p:cNvSpPr>
            <a:spLocks noGrp="1"/>
          </p:cNvSpPr>
          <p:nvPr>
            <p:ph type="ftr" sz="quarter" idx="11"/>
          </p:nvPr>
        </p:nvSpPr>
        <p:spPr>
          <a:noFill/>
        </p:spPr>
        <p:txBody>
          <a:bodyPr/>
          <a:lstStyle/>
          <a:p>
            <a:r>
              <a:rPr lang="en-US" smtClean="0"/>
              <a:t>Society of American Archivists</a:t>
            </a:r>
          </a:p>
        </p:txBody>
      </p:sp>
      <p:sp>
        <p:nvSpPr>
          <p:cNvPr id="24580" name="Slide Number Placeholder 6"/>
          <p:cNvSpPr>
            <a:spLocks noGrp="1"/>
          </p:cNvSpPr>
          <p:nvPr>
            <p:ph type="sldNum" sz="quarter" idx="12"/>
          </p:nvPr>
        </p:nvSpPr>
        <p:spPr>
          <a:noFill/>
        </p:spPr>
        <p:txBody>
          <a:bodyPr/>
          <a:lstStyle/>
          <a:p>
            <a:fld id="{61275A73-EF9C-4579-8D57-CC912C90B427}" type="slidenum">
              <a:rPr lang="en-US" smtClean="0"/>
              <a:pPr/>
              <a:t>16</a:t>
            </a:fld>
            <a:endParaRPr lang="en-US" smtClean="0"/>
          </a:p>
        </p:txBody>
      </p:sp>
      <p:pic>
        <p:nvPicPr>
          <p:cNvPr id="24583" name="Picture 5" descr="C:\Documents and Settings\Owner\My Documents\My Pictures\triplets.jpg"/>
          <p:cNvPicPr>
            <a:picLocks noChangeAspect="1" noChangeArrowheads="1"/>
          </p:cNvPicPr>
          <p:nvPr/>
        </p:nvPicPr>
        <p:blipFill>
          <a:blip r:embed="rId3" cstate="print"/>
          <a:srcRect l="10001" r="10001"/>
          <a:stretch>
            <a:fillRect/>
          </a:stretch>
        </p:blipFill>
        <p:spPr bwMode="auto">
          <a:xfrm>
            <a:off x="228600" y="1905000"/>
            <a:ext cx="4195763" cy="417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2"/>
          <p:cNvSpPr>
            <a:spLocks noGrp="1" noChangeArrowheads="1"/>
          </p:cNvSpPr>
          <p:nvPr>
            <p:ph type="title"/>
          </p:nvPr>
        </p:nvSpPr>
        <p:spPr/>
        <p:txBody>
          <a:bodyPr/>
          <a:lstStyle/>
          <a:p>
            <a:pPr eaLnBrk="1" hangingPunct="1"/>
            <a:r>
              <a:rPr lang="en-US" smtClean="0"/>
              <a:t>Getting help</a:t>
            </a:r>
          </a:p>
        </p:txBody>
      </p:sp>
      <p:sp>
        <p:nvSpPr>
          <p:cNvPr id="26630" name="Rectangle 3"/>
          <p:cNvSpPr>
            <a:spLocks noGrp="1" noChangeArrowheads="1"/>
          </p:cNvSpPr>
          <p:nvPr>
            <p:ph type="body" sz="half" idx="1"/>
          </p:nvPr>
        </p:nvSpPr>
        <p:spPr/>
        <p:txBody>
          <a:bodyPr/>
          <a:lstStyle/>
          <a:p>
            <a:pPr eaLnBrk="1" hangingPunct="1"/>
            <a:endParaRPr lang="en-US" sz="2800" dirty="0" smtClean="0"/>
          </a:p>
          <a:p>
            <a:pPr eaLnBrk="1" hangingPunct="1">
              <a:buNone/>
            </a:pPr>
            <a:r>
              <a:rPr lang="en-US" sz="2800" dirty="0" smtClean="0"/>
              <a:t>Support staff</a:t>
            </a:r>
          </a:p>
          <a:p>
            <a:pPr eaLnBrk="1" hangingPunct="1"/>
            <a:r>
              <a:rPr lang="en-US" sz="2800" dirty="0" smtClean="0"/>
              <a:t>Grant funded positions</a:t>
            </a:r>
          </a:p>
          <a:p>
            <a:pPr eaLnBrk="1" hangingPunct="1"/>
            <a:r>
              <a:rPr lang="en-US" sz="2800" dirty="0" smtClean="0"/>
              <a:t>Volunteers</a:t>
            </a:r>
          </a:p>
          <a:p>
            <a:pPr eaLnBrk="1" hangingPunct="1"/>
            <a:r>
              <a:rPr lang="en-US" sz="2800" dirty="0" smtClean="0"/>
              <a:t>Interns</a:t>
            </a:r>
          </a:p>
        </p:txBody>
      </p:sp>
      <p:pic>
        <p:nvPicPr>
          <p:cNvPr id="26631" name="Picture 6" descr="C:\Documents and Settings\Owner\My Documents\My Pictures\sorting.jpg"/>
          <p:cNvPicPr>
            <a:picLocks noGrp="1" noChangeAspect="1" noChangeArrowheads="1"/>
          </p:cNvPicPr>
          <p:nvPr>
            <p:ph type="clipArt" sz="half" idx="2"/>
          </p:nvPr>
        </p:nvPicPr>
        <p:blipFill>
          <a:blip r:embed="rId3" cstate="print"/>
          <a:stretch>
            <a:fillRect/>
          </a:stretch>
        </p:blipFill>
        <p:spPr>
          <a:xfrm>
            <a:off x="4648200" y="2568178"/>
            <a:ext cx="3810000" cy="2940844"/>
          </a:xfrm>
          <a:noFill/>
        </p:spPr>
      </p:pic>
      <p:sp>
        <p:nvSpPr>
          <p:cNvPr id="26626" name="Date Placeholder 4"/>
          <p:cNvSpPr>
            <a:spLocks noGrp="1"/>
          </p:cNvSpPr>
          <p:nvPr>
            <p:ph type="dt" sz="half" idx="10"/>
          </p:nvPr>
        </p:nvSpPr>
        <p:spPr>
          <a:noFill/>
        </p:spPr>
        <p:txBody>
          <a:bodyPr/>
          <a:lstStyle/>
          <a:p>
            <a:r>
              <a:rPr lang="en-US" smtClean="0"/>
              <a:t>Fall 2010</a:t>
            </a:r>
          </a:p>
        </p:txBody>
      </p:sp>
      <p:sp>
        <p:nvSpPr>
          <p:cNvPr id="26627" name="Footer Placeholder 5"/>
          <p:cNvSpPr>
            <a:spLocks noGrp="1"/>
          </p:cNvSpPr>
          <p:nvPr>
            <p:ph type="ftr" sz="quarter" idx="11"/>
          </p:nvPr>
        </p:nvSpPr>
        <p:spPr>
          <a:noFill/>
        </p:spPr>
        <p:txBody>
          <a:bodyPr/>
          <a:lstStyle/>
          <a:p>
            <a:r>
              <a:rPr lang="en-US" smtClean="0"/>
              <a:t>Society of American Archivists</a:t>
            </a:r>
          </a:p>
        </p:txBody>
      </p:sp>
      <p:sp>
        <p:nvSpPr>
          <p:cNvPr id="26628" name="Slide Number Placeholder 6"/>
          <p:cNvSpPr>
            <a:spLocks noGrp="1"/>
          </p:cNvSpPr>
          <p:nvPr>
            <p:ph type="sldNum" sz="quarter" idx="12"/>
          </p:nvPr>
        </p:nvSpPr>
        <p:spPr>
          <a:noFill/>
        </p:spPr>
        <p:txBody>
          <a:bodyPr/>
          <a:lstStyle/>
          <a:p>
            <a:fld id="{82A2DAF6-9F23-4283-96B6-3CB639BF2E0B}" type="slidenum">
              <a:rPr lang="en-US" smtClean="0"/>
              <a:pPr/>
              <a:t>17</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Date Placeholder 2"/>
          <p:cNvSpPr txBox="1">
            <a:spLocks noGrp="1"/>
          </p:cNvSpPr>
          <p:nvPr/>
        </p:nvSpPr>
        <p:spPr bwMode="auto">
          <a:xfrm>
            <a:off x="1828800" y="6248400"/>
            <a:ext cx="1905000" cy="457200"/>
          </a:xfrm>
          <a:prstGeom prst="rect">
            <a:avLst/>
          </a:prstGeom>
          <a:noFill/>
          <a:ln w="9525">
            <a:noFill/>
            <a:miter lim="800000"/>
            <a:headEnd/>
            <a:tailEnd/>
          </a:ln>
        </p:spPr>
        <p:txBody>
          <a:bodyPr/>
          <a:lstStyle/>
          <a:p>
            <a:endParaRPr lang="en-US" sz="1400"/>
          </a:p>
        </p:txBody>
      </p:sp>
      <p:sp>
        <p:nvSpPr>
          <p:cNvPr id="66567" name="Slide Number Placeholder 4"/>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buNone/>
            </a:pPr>
            <a:fld id="{1DDFB2A7-CE48-42AB-A435-C5D84BAD7185}" type="slidenum">
              <a:rPr lang="en-US" sz="1400"/>
              <a:pPr algn="r">
                <a:buNone/>
              </a:pPr>
              <a:t>18</a:t>
            </a:fld>
            <a:endParaRPr lang="en-US" sz="1400" dirty="0"/>
          </a:p>
        </p:txBody>
      </p:sp>
      <p:sp>
        <p:nvSpPr>
          <p:cNvPr id="8" name="Rectangle 1026"/>
          <p:cNvSpPr txBox="1">
            <a:spLocks noChangeArrowheads="1"/>
          </p:cNvSpPr>
          <p:nvPr/>
        </p:nvSpPr>
        <p:spPr bwMode="auto">
          <a:xfrm>
            <a:off x="685800" y="463550"/>
            <a:ext cx="7772400" cy="1435100"/>
          </a:xfrm>
          <a:prstGeom prst="rect">
            <a:avLst/>
          </a:prstGeom>
          <a:noFill/>
          <a:ln w="9525">
            <a:noFill/>
            <a:miter lim="800000"/>
            <a:headEnd/>
            <a:tailEnd/>
          </a:ln>
        </p:spPr>
        <p:txBody>
          <a:bodyPr lIns="90000" tIns="46800" rIns="90000" bIns="46800" anchor="ctr"/>
          <a:lstStyle/>
          <a:p>
            <a:pPr algn="ctr" defTabSz="4572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400" dirty="0">
                <a:solidFill>
                  <a:schemeClr val="tx2"/>
                </a:solidFill>
                <a:latin typeface="+mj-lt"/>
              </a:rPr>
              <a:t>Module 3 </a:t>
            </a:r>
            <a:r>
              <a:rPr lang="en-GB" sz="4400" dirty="0" err="1">
                <a:solidFill>
                  <a:schemeClr val="tx2"/>
                </a:solidFill>
                <a:latin typeface="+mj-lt"/>
              </a:rPr>
              <a:t>Redux</a:t>
            </a:r>
            <a:r>
              <a:rPr lang="en-GB" sz="4400" dirty="0">
                <a:solidFill>
                  <a:schemeClr val="tx2"/>
                </a:solidFill>
                <a:latin typeface="+mj-lt"/>
              </a:rPr>
              <a:t>: </a:t>
            </a:r>
            <a:br>
              <a:rPr lang="en-GB" sz="4400" dirty="0">
                <a:solidFill>
                  <a:schemeClr val="tx2"/>
                </a:solidFill>
                <a:latin typeface="+mj-lt"/>
              </a:rPr>
            </a:br>
            <a:r>
              <a:rPr lang="en-GB" sz="4400" dirty="0">
                <a:solidFill>
                  <a:schemeClr val="tx2"/>
                </a:solidFill>
                <a:latin typeface="+mj-lt"/>
              </a:rPr>
              <a:t>Housing and Access</a:t>
            </a:r>
          </a:p>
        </p:txBody>
      </p:sp>
      <p:pic>
        <p:nvPicPr>
          <p:cNvPr id="66569" name="Picture 1027"/>
          <p:cNvPicPr>
            <a:picLocks noChangeAspect="1" noChangeArrowheads="1"/>
          </p:cNvPicPr>
          <p:nvPr/>
        </p:nvPicPr>
        <p:blipFill>
          <a:blip r:embed="rId3" cstate="print"/>
          <a:srcRect/>
          <a:stretch>
            <a:fillRect/>
          </a:stretch>
        </p:blipFill>
        <p:spPr bwMode="auto">
          <a:xfrm>
            <a:off x="1828800" y="1981200"/>
            <a:ext cx="5334000" cy="4002088"/>
          </a:xfrm>
          <a:prstGeom prst="rect">
            <a:avLst/>
          </a:prstGeom>
          <a:noFill/>
          <a:ln w="9525">
            <a:noFill/>
            <a:round/>
            <a:headEnd/>
            <a:tailEnd/>
          </a:ln>
        </p:spPr>
      </p:pic>
      <p:sp>
        <p:nvSpPr>
          <p:cNvPr id="6" name="Date Placeholder 5"/>
          <p:cNvSpPr>
            <a:spLocks noGrp="1"/>
          </p:cNvSpPr>
          <p:nvPr>
            <p:ph type="dt" sz="half" idx="10"/>
          </p:nvPr>
        </p:nvSpPr>
        <p:spPr/>
        <p:txBody>
          <a:bodyPr/>
          <a:lstStyle/>
          <a:p>
            <a:pPr>
              <a:defRPr/>
            </a:pPr>
            <a:r>
              <a:rPr lang="en-US" smtClean="0"/>
              <a:t>Fall 2010</a:t>
            </a:r>
            <a:endParaRPr lang="en-US"/>
          </a:p>
        </p:txBody>
      </p:sp>
      <p:sp>
        <p:nvSpPr>
          <p:cNvPr id="9" name="Footer Placeholder 8"/>
          <p:cNvSpPr>
            <a:spLocks noGrp="1"/>
          </p:cNvSpPr>
          <p:nvPr>
            <p:ph type="ftr" sz="quarter" idx="11"/>
          </p:nvPr>
        </p:nvSpPr>
        <p:spPr/>
        <p:txBody>
          <a:bodyPr/>
          <a:lstStyle/>
          <a:p>
            <a:pPr>
              <a:defRPr/>
            </a:pPr>
            <a:r>
              <a:rPr lang="en-US" smtClean="0"/>
              <a:t>Society of American Archivists</a:t>
            </a:r>
            <a:endParaRPr lang="en-US"/>
          </a:p>
        </p:txBody>
      </p:sp>
      <p:sp>
        <p:nvSpPr>
          <p:cNvPr id="7" name="Slide Number Placeholder 6"/>
          <p:cNvSpPr>
            <a:spLocks noGrp="1"/>
          </p:cNvSpPr>
          <p:nvPr>
            <p:ph type="sldNum" sz="quarter" idx="12"/>
          </p:nvPr>
        </p:nvSpPr>
        <p:spPr/>
        <p:txBody>
          <a:bodyPr/>
          <a:lstStyle/>
          <a:p>
            <a:pPr>
              <a:defRPr/>
            </a:pPr>
            <a:fld id="{351D8AF1-1BB6-4106-AB1D-B658951D99D4}"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5"/>
          <p:cNvSpPr txBox="1">
            <a:spLocks/>
          </p:cNvSpPr>
          <p:nvPr/>
        </p:nvSpPr>
        <p:spPr bwMode="auto">
          <a:xfrm>
            <a:off x="6553200" y="6248400"/>
            <a:ext cx="1905000" cy="457200"/>
          </a:xfrm>
          <a:prstGeom prst="rect">
            <a:avLst/>
          </a:prstGeom>
          <a:noFill/>
          <a:ln w="9525">
            <a:noFill/>
            <a:miter lim="800000"/>
            <a:headEnd/>
            <a:tailEnd/>
          </a:ln>
          <a:effectLst/>
        </p:spPr>
        <p:txBody>
          <a:bodyPr/>
          <a:lstStyle/>
          <a:p>
            <a:pPr algn="r">
              <a:buNone/>
            </a:pPr>
            <a:fld id="{47B3FC6E-B4B9-41FD-B6A3-800626F5C0F9}" type="slidenum">
              <a:rPr lang="en-US" sz="1400"/>
              <a:pPr algn="r">
                <a:buNone/>
              </a:pPr>
              <a:t>19</a:t>
            </a:fld>
            <a:endParaRPr lang="en-US" sz="1400" dirty="0"/>
          </a:p>
        </p:txBody>
      </p:sp>
      <p:sp>
        <p:nvSpPr>
          <p:cNvPr id="18" name="Rectangle 2050"/>
          <p:cNvSpPr txBox="1">
            <a:spLocks noChangeArrowheads="1"/>
          </p:cNvSpPr>
          <p:nvPr/>
        </p:nvSpPr>
        <p:spPr bwMode="auto">
          <a:xfrm>
            <a:off x="685800" y="798513"/>
            <a:ext cx="7772400" cy="771623"/>
          </a:xfrm>
          <a:prstGeom prst="rect">
            <a:avLst/>
          </a:prstGeom>
          <a:noFill/>
          <a:ln w="9525">
            <a:noFill/>
            <a:miter lim="800000"/>
            <a:headEnd/>
            <a:tailEnd/>
          </a:ln>
        </p:spPr>
        <p:txBody>
          <a:bodyPr lIns="90000" tIns="46800" rIns="90000" bIns="46800" anchor="ctr">
            <a:spAutoFit/>
          </a:bodyPr>
          <a:lstStyle/>
          <a:p>
            <a:pPr algn="ctr" defTabSz="4572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400" dirty="0">
                <a:solidFill>
                  <a:schemeClr val="tx2"/>
                </a:solidFill>
                <a:latin typeface="+mj-lt"/>
              </a:rPr>
              <a:t>How to folder and sleeve</a:t>
            </a:r>
          </a:p>
        </p:txBody>
      </p:sp>
      <p:sp>
        <p:nvSpPr>
          <p:cNvPr id="23" name="Text Placeholder 22"/>
          <p:cNvSpPr>
            <a:spLocks noGrp="1"/>
          </p:cNvSpPr>
          <p:nvPr>
            <p:ph type="body" sz="half" idx="1"/>
          </p:nvPr>
        </p:nvSpPr>
        <p:spPr/>
        <p:txBody>
          <a:bodyPr/>
          <a:lstStyle/>
          <a:p>
            <a:pPr marL="334963" indent="-334963" defTabSz="457200">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2800" kern="1200" dirty="0" smtClean="0"/>
              <a:t>Safe practices</a:t>
            </a:r>
          </a:p>
          <a:p>
            <a:pPr marL="334963" indent="-334963" defTabSz="457200">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2800" kern="1200" dirty="0" smtClean="0"/>
              <a:t>Items and groups</a:t>
            </a:r>
          </a:p>
          <a:p>
            <a:pPr marL="334963" indent="-334963" defTabSz="457200">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2800" kern="1200" dirty="0" smtClean="0"/>
              <a:t>Segregate formats</a:t>
            </a:r>
          </a:p>
          <a:p>
            <a:pPr marL="730250" lvl="1" indent="-273050" defTabSz="457200">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kern="1200" dirty="0" smtClean="0"/>
              <a:t>prints</a:t>
            </a:r>
          </a:p>
          <a:p>
            <a:pPr marL="730250" lvl="1" indent="-273050" defTabSz="457200">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kern="1200" dirty="0" smtClean="0"/>
              <a:t>negatives</a:t>
            </a:r>
          </a:p>
          <a:p>
            <a:pPr marL="730250" lvl="1" indent="-273050" defTabSz="457200">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kern="1200" dirty="0" smtClean="0"/>
              <a:t>transparencies</a:t>
            </a:r>
          </a:p>
          <a:p>
            <a:pPr marL="730250" lvl="1" indent="-273050" defTabSz="457200">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kern="1200" dirty="0" smtClean="0"/>
              <a:t>preservation masters</a:t>
            </a:r>
          </a:p>
          <a:p>
            <a:endParaRPr lang="en-US" dirty="0"/>
          </a:p>
        </p:txBody>
      </p:sp>
      <p:pic>
        <p:nvPicPr>
          <p:cNvPr id="25" name="Picture 11" descr="Folder_Box"/>
          <p:cNvPicPr>
            <a:picLocks noGrp="1" noChangeAspect="1" noChangeArrowheads="1"/>
          </p:cNvPicPr>
          <p:nvPr>
            <p:ph type="clipArt" sz="half" idx="2"/>
          </p:nvPr>
        </p:nvPicPr>
        <p:blipFill>
          <a:blip r:embed="rId3" cstate="print"/>
          <a:stretch>
            <a:fillRect/>
          </a:stretch>
        </p:blipFill>
        <p:spPr bwMode="auto">
          <a:xfrm>
            <a:off x="4648200" y="2618188"/>
            <a:ext cx="3810000" cy="2840824"/>
          </a:xfrm>
          <a:prstGeom prst="rect">
            <a:avLst/>
          </a:prstGeom>
          <a:noFill/>
        </p:spPr>
      </p:pic>
      <p:sp>
        <p:nvSpPr>
          <p:cNvPr id="6" name="Date Placeholder 5"/>
          <p:cNvSpPr>
            <a:spLocks noGrp="1"/>
          </p:cNvSpPr>
          <p:nvPr>
            <p:ph type="dt" sz="half" idx="10"/>
          </p:nvPr>
        </p:nvSpPr>
        <p:spPr/>
        <p:txBody>
          <a:bodyPr/>
          <a:lstStyle/>
          <a:p>
            <a:pPr>
              <a:defRPr/>
            </a:pPr>
            <a:r>
              <a:rPr lang="en-US" smtClean="0"/>
              <a:t>Fall 2010</a:t>
            </a:r>
            <a:endParaRPr lang="en-US"/>
          </a:p>
        </p:txBody>
      </p:sp>
      <p:sp>
        <p:nvSpPr>
          <p:cNvPr id="8" name="Footer Placeholder 7"/>
          <p:cNvSpPr>
            <a:spLocks noGrp="1"/>
          </p:cNvSpPr>
          <p:nvPr>
            <p:ph type="ftr" sz="quarter" idx="11"/>
          </p:nvPr>
        </p:nvSpPr>
        <p:spPr/>
        <p:txBody>
          <a:bodyPr/>
          <a:lstStyle/>
          <a:p>
            <a:pPr>
              <a:defRPr/>
            </a:pPr>
            <a:r>
              <a:rPr lang="en-US" smtClean="0"/>
              <a:t>Society of American Archivists</a:t>
            </a:r>
            <a:endParaRPr lang="en-US"/>
          </a:p>
        </p:txBody>
      </p:sp>
      <p:sp>
        <p:nvSpPr>
          <p:cNvPr id="7" name="Slide Number Placeholder 6"/>
          <p:cNvSpPr>
            <a:spLocks noGrp="1"/>
          </p:cNvSpPr>
          <p:nvPr>
            <p:ph type="sldNum" sz="quarter" idx="12"/>
          </p:nvPr>
        </p:nvSpPr>
        <p:spPr/>
        <p:txBody>
          <a:bodyPr/>
          <a:lstStyle/>
          <a:p>
            <a:pPr>
              <a:defRPr/>
            </a:pPr>
            <a:fld id="{351D8AF1-1BB6-4106-AB1D-B658951D99D4}"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eaLnBrk="1" hangingPunct="1"/>
            <a:r>
              <a:rPr lang="en-US" smtClean="0"/>
              <a:t>Questions and Comments</a:t>
            </a:r>
          </a:p>
        </p:txBody>
      </p:sp>
      <p:sp>
        <p:nvSpPr>
          <p:cNvPr id="3074" name="Date Placeholder 2"/>
          <p:cNvSpPr>
            <a:spLocks noGrp="1"/>
          </p:cNvSpPr>
          <p:nvPr>
            <p:ph type="dt" sz="half" idx="10"/>
          </p:nvPr>
        </p:nvSpPr>
        <p:spPr>
          <a:noFill/>
        </p:spPr>
        <p:txBody>
          <a:bodyPr/>
          <a:lstStyle/>
          <a:p>
            <a:r>
              <a:rPr lang="en-US" smtClean="0"/>
              <a:t>Fall 2010</a:t>
            </a:r>
          </a:p>
        </p:txBody>
      </p:sp>
      <p:sp>
        <p:nvSpPr>
          <p:cNvPr id="3075" name="Footer Placeholder 3"/>
          <p:cNvSpPr>
            <a:spLocks noGrp="1"/>
          </p:cNvSpPr>
          <p:nvPr>
            <p:ph type="ftr" sz="quarter" idx="11"/>
          </p:nvPr>
        </p:nvSpPr>
        <p:spPr>
          <a:noFill/>
        </p:spPr>
        <p:txBody>
          <a:bodyPr/>
          <a:lstStyle/>
          <a:p>
            <a:r>
              <a:rPr lang="en-US" smtClean="0"/>
              <a:t>Society of American Archivists</a:t>
            </a:r>
          </a:p>
        </p:txBody>
      </p:sp>
      <p:sp>
        <p:nvSpPr>
          <p:cNvPr id="3076" name="Slide Number Placeholder 4"/>
          <p:cNvSpPr>
            <a:spLocks noGrp="1"/>
          </p:cNvSpPr>
          <p:nvPr>
            <p:ph type="sldNum" sz="quarter" idx="12"/>
          </p:nvPr>
        </p:nvSpPr>
        <p:spPr>
          <a:noFill/>
        </p:spPr>
        <p:txBody>
          <a:bodyPr/>
          <a:lstStyle/>
          <a:p>
            <a:fld id="{9CDD975C-C45E-4D0B-88D7-37B83FAA8C51}" type="slidenum">
              <a:rPr lang="en-US" smtClean="0"/>
              <a:pPr/>
              <a:t>2</a:t>
            </a:fld>
            <a:endParaRPr lang="en-US" smtClean="0"/>
          </a:p>
        </p:txBody>
      </p:sp>
      <p:pic>
        <p:nvPicPr>
          <p:cNvPr id="3078" name="Picture 4" descr="C:\Documents and Settings\Owner\My Documents\My Pictures\raisinghands.jpg"/>
          <p:cNvPicPr>
            <a:picLocks noChangeAspect="1" noChangeArrowheads="1"/>
          </p:cNvPicPr>
          <p:nvPr/>
        </p:nvPicPr>
        <p:blipFill>
          <a:blip r:embed="rId3" cstate="print"/>
          <a:srcRect/>
          <a:stretch>
            <a:fillRect/>
          </a:stretch>
        </p:blipFill>
        <p:spPr bwMode="auto">
          <a:xfrm>
            <a:off x="1828800" y="1905000"/>
            <a:ext cx="5438775" cy="4137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p:cNvSpPr>
          <p:nvPr/>
        </p:nvSpPr>
        <p:spPr bwMode="auto">
          <a:xfrm>
            <a:off x="6553200" y="6248400"/>
            <a:ext cx="1905000" cy="457200"/>
          </a:xfrm>
          <a:prstGeom prst="rect">
            <a:avLst/>
          </a:prstGeom>
          <a:noFill/>
          <a:ln w="9525">
            <a:noFill/>
            <a:miter lim="800000"/>
            <a:headEnd/>
            <a:tailEnd/>
          </a:ln>
          <a:effectLst/>
        </p:spPr>
        <p:txBody>
          <a:bodyPr/>
          <a:lstStyle/>
          <a:p>
            <a:pPr algn="r">
              <a:buNone/>
            </a:pPr>
            <a:fld id="{1E5C9C93-6D00-4ADB-A0B8-F7959996C138}" type="slidenum">
              <a:rPr lang="en-US" sz="1400"/>
              <a:pPr algn="r">
                <a:buNone/>
              </a:pPr>
              <a:t>20</a:t>
            </a:fld>
            <a:endParaRPr lang="en-US" sz="1400" dirty="0"/>
          </a:p>
        </p:txBody>
      </p:sp>
      <p:sp>
        <p:nvSpPr>
          <p:cNvPr id="8" name="Rectangle 2"/>
          <p:cNvSpPr txBox="1">
            <a:spLocks noChangeArrowheads="1"/>
          </p:cNvSpPr>
          <p:nvPr/>
        </p:nvSpPr>
        <p:spPr bwMode="auto">
          <a:xfrm>
            <a:off x="685800" y="608013"/>
            <a:ext cx="7772400" cy="771623"/>
          </a:xfrm>
          <a:prstGeom prst="rect">
            <a:avLst/>
          </a:prstGeom>
          <a:noFill/>
          <a:ln w="9525">
            <a:noFill/>
            <a:miter lim="800000"/>
            <a:headEnd/>
            <a:tailEnd/>
          </a:ln>
        </p:spPr>
        <p:txBody>
          <a:bodyPr lIns="90000" tIns="46800" rIns="90000" bIns="46800" anchor="ctr">
            <a:spAutoFit/>
          </a:bodyPr>
          <a:lstStyle/>
          <a:p>
            <a:pPr algn="ctr" defTabSz="4572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400" dirty="0">
                <a:solidFill>
                  <a:schemeClr val="tx2"/>
                </a:solidFill>
                <a:latin typeface="+mj-lt"/>
              </a:rPr>
              <a:t>Marking photographs</a:t>
            </a:r>
          </a:p>
        </p:txBody>
      </p:sp>
      <p:sp>
        <p:nvSpPr>
          <p:cNvPr id="9" name="Rectangle 3"/>
          <p:cNvSpPr txBox="1">
            <a:spLocks noChangeArrowheads="1"/>
          </p:cNvSpPr>
          <p:nvPr/>
        </p:nvSpPr>
        <p:spPr bwMode="auto">
          <a:xfrm>
            <a:off x="685800" y="1981200"/>
            <a:ext cx="3816350" cy="3438525"/>
          </a:xfrm>
          <a:prstGeom prst="rect">
            <a:avLst/>
          </a:prstGeom>
          <a:noFill/>
          <a:ln w="9525">
            <a:noFill/>
            <a:miter lim="800000"/>
            <a:headEnd/>
            <a:tailEnd/>
          </a:ln>
        </p:spPr>
        <p:txBody>
          <a:bodyPr lIns="90000" tIns="46800" rIns="90000" bIns="46800">
            <a:spAutoFit/>
          </a:bodyPr>
          <a:lstStyle/>
          <a:p>
            <a:pPr marL="333375" indent="-333375" algn="ctr" defTabSz="457200">
              <a:spcBef>
                <a:spcPts val="7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latin typeface="+mn-lt"/>
              </a:rPr>
              <a:t>DO’s</a:t>
            </a:r>
          </a:p>
          <a:p>
            <a:pPr marL="333375" indent="-333375" algn="l" defTabSz="457200">
              <a:spcBef>
                <a:spcPts val="700"/>
              </a:spcBef>
              <a:buFontTx/>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latin typeface="+mn-lt"/>
              </a:rPr>
              <a:t>Record desirable or necessary info</a:t>
            </a:r>
          </a:p>
          <a:p>
            <a:pPr marL="333375" indent="-333375" algn="l" defTabSz="457200">
              <a:spcBef>
                <a:spcPts val="700"/>
              </a:spcBef>
              <a:buFontTx/>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latin typeface="+mn-lt"/>
              </a:rPr>
              <a:t>Use pencil (#2 or softer)</a:t>
            </a:r>
          </a:p>
          <a:p>
            <a:pPr marL="333375" indent="-333375" algn="l" defTabSz="457200">
              <a:spcBef>
                <a:spcPts val="700"/>
              </a:spcBef>
              <a:buFontTx/>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latin typeface="+mn-lt"/>
              </a:rPr>
              <a:t>Write on enclosures</a:t>
            </a:r>
          </a:p>
          <a:p>
            <a:pPr marL="333375" indent="-333375" algn="l" defTabSz="457200">
              <a:spcBef>
                <a:spcPts val="700"/>
              </a:spcBef>
              <a:buFontTx/>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latin typeface="+mn-lt"/>
              </a:rPr>
              <a:t>Use inks responsibly</a:t>
            </a:r>
          </a:p>
        </p:txBody>
      </p:sp>
      <p:sp>
        <p:nvSpPr>
          <p:cNvPr id="10" name="Rectangle 4"/>
          <p:cNvSpPr txBox="1">
            <a:spLocks noChangeArrowheads="1"/>
          </p:cNvSpPr>
          <p:nvPr/>
        </p:nvSpPr>
        <p:spPr bwMode="auto">
          <a:xfrm>
            <a:off x="4648200" y="1981200"/>
            <a:ext cx="3810000" cy="2690609"/>
          </a:xfrm>
          <a:prstGeom prst="rect">
            <a:avLst/>
          </a:prstGeom>
          <a:noFill/>
          <a:ln w="9525">
            <a:noFill/>
            <a:miter lim="800000"/>
            <a:headEnd/>
            <a:tailEnd/>
          </a:ln>
        </p:spPr>
        <p:txBody>
          <a:bodyPr lIns="90000" tIns="46800" rIns="90000" bIns="46800">
            <a:spAutoFit/>
          </a:bodyPr>
          <a:lstStyle/>
          <a:p>
            <a:pPr marL="333375" indent="-333375" algn="ctr" defTabSz="457200">
              <a:lnSpc>
                <a:spcPct val="90000"/>
              </a:lnSpc>
              <a:spcBef>
                <a:spcPts val="7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latin typeface="+mn-lt"/>
              </a:rPr>
              <a:t>DON’Ts</a:t>
            </a:r>
          </a:p>
          <a:p>
            <a:pPr marL="333375" indent="-333375" algn="l" defTabSz="457200">
              <a:lnSpc>
                <a:spcPct val="90000"/>
              </a:lnSpc>
              <a:spcBef>
                <a:spcPts val="700"/>
              </a:spcBef>
              <a:buFontTx/>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latin typeface="+mn-lt"/>
              </a:rPr>
              <a:t>Exert pressure</a:t>
            </a:r>
          </a:p>
          <a:p>
            <a:pPr marL="333375" indent="-333375" algn="l" defTabSz="457200">
              <a:lnSpc>
                <a:spcPct val="90000"/>
              </a:lnSpc>
              <a:spcBef>
                <a:spcPts val="700"/>
              </a:spcBef>
              <a:buFontTx/>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latin typeface="+mn-lt"/>
              </a:rPr>
              <a:t>Write while photo is inside envelope</a:t>
            </a:r>
          </a:p>
          <a:p>
            <a:pPr marL="333375" indent="-333375" algn="l" defTabSz="457200">
              <a:lnSpc>
                <a:spcPct val="90000"/>
              </a:lnSpc>
              <a:spcBef>
                <a:spcPts val="700"/>
              </a:spcBef>
              <a:buFontTx/>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800" dirty="0">
                <a:latin typeface="+mn-lt"/>
              </a:rPr>
              <a:t>Mark on image or reverse of image</a:t>
            </a:r>
          </a:p>
        </p:txBody>
      </p:sp>
      <p:sp>
        <p:nvSpPr>
          <p:cNvPr id="6" name="Date Placeholder 5"/>
          <p:cNvSpPr>
            <a:spLocks noGrp="1"/>
          </p:cNvSpPr>
          <p:nvPr>
            <p:ph type="dt" sz="half" idx="10"/>
          </p:nvPr>
        </p:nvSpPr>
        <p:spPr/>
        <p:txBody>
          <a:bodyPr/>
          <a:lstStyle/>
          <a:p>
            <a:pPr>
              <a:defRPr/>
            </a:pPr>
            <a:r>
              <a:rPr lang="en-US" smtClean="0"/>
              <a:t>Fall 2010</a:t>
            </a:r>
            <a:endParaRPr lang="en-US"/>
          </a:p>
        </p:txBody>
      </p:sp>
      <p:sp>
        <p:nvSpPr>
          <p:cNvPr id="12" name="Footer Placeholder 11"/>
          <p:cNvSpPr>
            <a:spLocks noGrp="1"/>
          </p:cNvSpPr>
          <p:nvPr>
            <p:ph type="ftr" sz="quarter" idx="11"/>
          </p:nvPr>
        </p:nvSpPr>
        <p:spPr/>
        <p:txBody>
          <a:bodyPr/>
          <a:lstStyle/>
          <a:p>
            <a:pPr>
              <a:defRPr/>
            </a:pPr>
            <a:r>
              <a:rPr lang="en-US" smtClean="0"/>
              <a:t>Society of American Archivists</a:t>
            </a:r>
            <a:endParaRPr lang="en-US"/>
          </a:p>
        </p:txBody>
      </p:sp>
      <p:sp>
        <p:nvSpPr>
          <p:cNvPr id="11" name="Slide Number Placeholder 10"/>
          <p:cNvSpPr>
            <a:spLocks noGrp="1"/>
          </p:cNvSpPr>
          <p:nvPr>
            <p:ph type="sldNum" sz="quarter" idx="12"/>
          </p:nvPr>
        </p:nvSpPr>
        <p:spPr/>
        <p:txBody>
          <a:bodyPr/>
          <a:lstStyle/>
          <a:p>
            <a:pPr>
              <a:defRPr/>
            </a:pPr>
            <a:fld id="{351D8AF1-1BB6-4106-AB1D-B658951D99D4}"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4" name="Slide Number Placeholder 6"/>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buNone/>
            </a:pPr>
            <a:fld id="{29A02C0B-1AEE-43A1-84F5-B5C0AB1EB8B3}" type="slidenum">
              <a:rPr lang="en-US" sz="1400"/>
              <a:pPr algn="r">
                <a:buNone/>
              </a:pPr>
              <a:t>21</a:t>
            </a:fld>
            <a:endParaRPr lang="en-US" sz="1400" dirty="0"/>
          </a:p>
        </p:txBody>
      </p:sp>
      <p:sp>
        <p:nvSpPr>
          <p:cNvPr id="9" name="Rectangle 2"/>
          <p:cNvSpPr txBox="1">
            <a:spLocks noChangeArrowheads="1"/>
          </p:cNvSpPr>
          <p:nvPr/>
        </p:nvSpPr>
        <p:spPr bwMode="auto">
          <a:xfrm>
            <a:off x="685800" y="417513"/>
            <a:ext cx="7764463" cy="1522412"/>
          </a:xfrm>
          <a:prstGeom prst="rect">
            <a:avLst/>
          </a:prstGeom>
          <a:noFill/>
          <a:ln w="9525">
            <a:noFill/>
            <a:miter lim="800000"/>
            <a:headEnd/>
            <a:tailEnd/>
          </a:ln>
        </p:spPr>
        <p:txBody>
          <a:bodyPr lIns="90000" tIns="46800" rIns="90000" bIns="46800" anchor="ctr"/>
          <a:lstStyle/>
          <a:p>
            <a:pPr algn="ctr" defTabSz="4572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400" dirty="0">
                <a:solidFill>
                  <a:schemeClr val="tx2"/>
                </a:solidFill>
                <a:latin typeface="+mj-lt"/>
              </a:rPr>
              <a:t>Storage Enclosures and Furniture</a:t>
            </a:r>
          </a:p>
        </p:txBody>
      </p:sp>
      <p:sp>
        <p:nvSpPr>
          <p:cNvPr id="10" name="Rectangle 3"/>
          <p:cNvSpPr txBox="1">
            <a:spLocks noChangeArrowheads="1"/>
          </p:cNvSpPr>
          <p:nvPr/>
        </p:nvSpPr>
        <p:spPr bwMode="auto">
          <a:xfrm>
            <a:off x="554038" y="3581400"/>
            <a:ext cx="3789362" cy="2363788"/>
          </a:xfrm>
          <a:prstGeom prst="rect">
            <a:avLst/>
          </a:prstGeom>
          <a:noFill/>
          <a:ln w="9525">
            <a:noFill/>
            <a:miter lim="800000"/>
            <a:headEnd/>
            <a:tailEnd/>
          </a:ln>
        </p:spPr>
        <p:txBody>
          <a:bodyPr lIns="90000" tIns="46800" rIns="90000" bIns="46800"/>
          <a:lstStyle/>
          <a:p>
            <a:pPr marL="327025" indent="-327025" defTabSz="457200">
              <a:spcBef>
                <a:spcPct val="2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p>
          <a:p>
            <a:pPr marL="327025" indent="-327025" defTabSz="457200">
              <a:spcBef>
                <a:spcPct val="2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p>
          <a:p>
            <a:pPr marL="327025" indent="-327025" defTabSz="457200">
              <a:spcBef>
                <a:spcPct val="2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a:p>
        </p:txBody>
      </p:sp>
      <p:sp>
        <p:nvSpPr>
          <p:cNvPr id="11" name="Rectangle 4"/>
          <p:cNvSpPr txBox="1">
            <a:spLocks noChangeArrowheads="1"/>
          </p:cNvSpPr>
          <p:nvPr/>
        </p:nvSpPr>
        <p:spPr bwMode="auto">
          <a:xfrm>
            <a:off x="4572000" y="2209800"/>
            <a:ext cx="3797300" cy="2897188"/>
          </a:xfrm>
          <a:prstGeom prst="rect">
            <a:avLst/>
          </a:prstGeom>
          <a:noFill/>
          <a:ln w="9525">
            <a:noFill/>
            <a:miter lim="800000"/>
            <a:headEnd/>
            <a:tailEnd/>
          </a:ln>
        </p:spPr>
        <p:txBody>
          <a:bodyPr lIns="0" tIns="0" rIns="0" bIns="0"/>
          <a:lstStyle/>
          <a:p>
            <a:pPr marL="327025" indent="-327025" algn="l" defTabSz="457200">
              <a:lnSpc>
                <a:spcPct val="66000"/>
              </a:lnSpc>
              <a:spcBef>
                <a:spcPct val="20000"/>
              </a:spcBef>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latin typeface="+mn-lt"/>
              </a:rPr>
              <a:t>Shelves</a:t>
            </a:r>
          </a:p>
          <a:p>
            <a:pPr marL="327025" indent="-327025" algn="l" defTabSz="457200">
              <a:lnSpc>
                <a:spcPct val="93000"/>
              </a:lnSpc>
              <a:spcBef>
                <a:spcPct val="20000"/>
              </a:spcBef>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latin typeface="+mn-lt"/>
              </a:rPr>
              <a:t>Cabinets</a:t>
            </a:r>
          </a:p>
          <a:p>
            <a:pPr marL="327025" indent="-327025" algn="l" defTabSz="457200">
              <a:lnSpc>
                <a:spcPct val="93000"/>
              </a:lnSpc>
              <a:spcBef>
                <a:spcPct val="20000"/>
              </a:spcBef>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latin typeface="+mn-lt"/>
              </a:rPr>
              <a:t>Flat Files</a:t>
            </a:r>
          </a:p>
          <a:p>
            <a:pPr marL="327025" indent="-327025" algn="l" defTabSz="457200">
              <a:lnSpc>
                <a:spcPct val="93000"/>
              </a:lnSpc>
              <a:spcBef>
                <a:spcPct val="20000"/>
              </a:spcBef>
              <a:buFontTx/>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latin typeface="+mn-lt"/>
              </a:rPr>
              <a:t>Compact Units</a:t>
            </a:r>
          </a:p>
        </p:txBody>
      </p:sp>
      <p:sp>
        <p:nvSpPr>
          <p:cNvPr id="68618" name="Text Box 5"/>
          <p:cNvSpPr txBox="1">
            <a:spLocks noChangeArrowheads="1"/>
          </p:cNvSpPr>
          <p:nvPr/>
        </p:nvSpPr>
        <p:spPr bwMode="auto">
          <a:xfrm>
            <a:off x="781050" y="2057400"/>
            <a:ext cx="3333750" cy="3351515"/>
          </a:xfrm>
          <a:prstGeom prst="rect">
            <a:avLst/>
          </a:prstGeom>
          <a:noFill/>
          <a:ln w="9525">
            <a:noFill/>
            <a:round/>
            <a:headEnd/>
            <a:tailEnd/>
          </a:ln>
        </p:spPr>
        <p:txBody>
          <a:bodyPr lIns="90000" tIns="45000" rIns="90000" bIns="45000">
            <a:spAutoFit/>
          </a:bodyPr>
          <a:lstStyle/>
          <a:p>
            <a:pPr marL="727075" lvl="1" indent="-269875" algn="l" defTabSz="457200">
              <a:lnSpc>
                <a:spcPct val="93000"/>
              </a:lnSpc>
              <a:spcBef>
                <a:spcPts val="800"/>
              </a:spcBef>
              <a:buClr>
                <a:srgbClr val="000000"/>
              </a:buClr>
              <a:buSzPct val="100000"/>
              <a:buFontTx/>
              <a:buChar char="•"/>
              <a:tabLst>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 pos="9871075" algn="l"/>
              </a:tabLst>
            </a:pPr>
            <a:r>
              <a:rPr lang="en-GB" dirty="0">
                <a:solidFill>
                  <a:srgbClr val="000000"/>
                </a:solidFill>
                <a:latin typeface="+mn-lt"/>
                <a:cs typeface="Arial" charset="0"/>
              </a:rPr>
              <a:t>Sleeves</a:t>
            </a:r>
          </a:p>
          <a:p>
            <a:pPr marL="727075" lvl="1" indent="-269875" algn="l" defTabSz="457200">
              <a:lnSpc>
                <a:spcPct val="93000"/>
              </a:lnSpc>
              <a:spcBef>
                <a:spcPts val="800"/>
              </a:spcBef>
              <a:buClr>
                <a:srgbClr val="000000"/>
              </a:buClr>
              <a:buSzPct val="100000"/>
              <a:buFontTx/>
              <a:buChar char="•"/>
              <a:tabLst>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 pos="9871075" algn="l"/>
              </a:tabLst>
            </a:pPr>
            <a:r>
              <a:rPr lang="en-GB" dirty="0">
                <a:solidFill>
                  <a:srgbClr val="000000"/>
                </a:solidFill>
                <a:latin typeface="+mn-lt"/>
                <a:cs typeface="Arial" charset="0"/>
              </a:rPr>
              <a:t>Envelopes</a:t>
            </a:r>
          </a:p>
          <a:p>
            <a:pPr marL="727075" lvl="1" indent="-269875" algn="l" defTabSz="457200">
              <a:lnSpc>
                <a:spcPct val="93000"/>
              </a:lnSpc>
              <a:spcBef>
                <a:spcPts val="800"/>
              </a:spcBef>
              <a:buClr>
                <a:srgbClr val="000000"/>
              </a:buClr>
              <a:buSzPct val="100000"/>
              <a:buFontTx/>
              <a:buChar char="•"/>
              <a:tabLst>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 pos="9871075" algn="l"/>
              </a:tabLst>
            </a:pPr>
            <a:r>
              <a:rPr lang="en-GB" dirty="0">
                <a:solidFill>
                  <a:srgbClr val="000000"/>
                </a:solidFill>
                <a:latin typeface="+mn-lt"/>
                <a:cs typeface="Arial" charset="0"/>
              </a:rPr>
              <a:t>Folders</a:t>
            </a:r>
          </a:p>
          <a:p>
            <a:pPr marL="727075" lvl="1" indent="-269875" algn="l" defTabSz="457200">
              <a:lnSpc>
                <a:spcPct val="93000"/>
              </a:lnSpc>
              <a:spcBef>
                <a:spcPts val="800"/>
              </a:spcBef>
              <a:buClr>
                <a:srgbClr val="000000"/>
              </a:buClr>
              <a:buSzPct val="100000"/>
              <a:buFontTx/>
              <a:buChar char="•"/>
              <a:tabLst>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 pos="9871075" algn="l"/>
              </a:tabLst>
            </a:pPr>
            <a:r>
              <a:rPr lang="en-GB" dirty="0">
                <a:solidFill>
                  <a:srgbClr val="000000"/>
                </a:solidFill>
                <a:latin typeface="+mn-lt"/>
                <a:cs typeface="Arial" charset="0"/>
              </a:rPr>
              <a:t>Mats</a:t>
            </a:r>
          </a:p>
          <a:p>
            <a:pPr marL="727075" lvl="1" indent="-269875" algn="l" defTabSz="457200">
              <a:lnSpc>
                <a:spcPct val="93000"/>
              </a:lnSpc>
              <a:spcBef>
                <a:spcPts val="800"/>
              </a:spcBef>
              <a:buClr>
                <a:srgbClr val="000000"/>
              </a:buClr>
              <a:buSzPct val="100000"/>
              <a:buFontTx/>
              <a:buChar char="•"/>
              <a:tabLst>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 pos="9871075" algn="l"/>
              </a:tabLst>
            </a:pPr>
            <a:r>
              <a:rPr lang="en-GB" dirty="0">
                <a:solidFill>
                  <a:srgbClr val="000000"/>
                </a:solidFill>
                <a:latin typeface="+mn-lt"/>
                <a:cs typeface="Arial" charset="0"/>
              </a:rPr>
              <a:t>Boxes</a:t>
            </a:r>
          </a:p>
          <a:p>
            <a:pPr marL="727075" lvl="1" indent="-269875" algn="l" defTabSz="457200">
              <a:lnSpc>
                <a:spcPct val="93000"/>
              </a:lnSpc>
              <a:spcBef>
                <a:spcPts val="800"/>
              </a:spcBef>
              <a:buClr>
                <a:srgbClr val="000000"/>
              </a:buClr>
              <a:buSzPct val="100000"/>
              <a:buFontTx/>
              <a:buChar char="•"/>
              <a:tabLst>
                <a:tab pos="727075" algn="l"/>
                <a:tab pos="1184275" algn="l"/>
                <a:tab pos="1641475" algn="l"/>
                <a:tab pos="2098675" algn="l"/>
                <a:tab pos="2555875" algn="l"/>
                <a:tab pos="3013075" algn="l"/>
                <a:tab pos="3470275" algn="l"/>
                <a:tab pos="3927475" algn="l"/>
                <a:tab pos="4384675" algn="l"/>
                <a:tab pos="4841875" algn="l"/>
                <a:tab pos="5299075" algn="l"/>
                <a:tab pos="5756275" algn="l"/>
                <a:tab pos="6213475" algn="l"/>
                <a:tab pos="6670675" algn="l"/>
                <a:tab pos="7127875" algn="l"/>
                <a:tab pos="7585075" algn="l"/>
                <a:tab pos="8042275" algn="l"/>
                <a:tab pos="8499475" algn="l"/>
                <a:tab pos="8956675" algn="l"/>
                <a:tab pos="9413875" algn="l"/>
                <a:tab pos="9871075" algn="l"/>
              </a:tabLst>
            </a:pPr>
            <a:r>
              <a:rPr lang="en-GB" dirty="0">
                <a:solidFill>
                  <a:srgbClr val="000000"/>
                </a:solidFill>
                <a:latin typeface="+mn-lt"/>
                <a:cs typeface="Arial" charset="0"/>
              </a:rPr>
              <a:t>Frames</a:t>
            </a:r>
          </a:p>
        </p:txBody>
      </p:sp>
      <p:sp>
        <p:nvSpPr>
          <p:cNvPr id="7" name="Date Placeholder 6"/>
          <p:cNvSpPr>
            <a:spLocks noGrp="1"/>
          </p:cNvSpPr>
          <p:nvPr>
            <p:ph type="dt" sz="half" idx="10"/>
          </p:nvPr>
        </p:nvSpPr>
        <p:spPr/>
        <p:txBody>
          <a:bodyPr/>
          <a:lstStyle/>
          <a:p>
            <a:pPr>
              <a:defRPr/>
            </a:pPr>
            <a:r>
              <a:rPr lang="en-US" smtClean="0"/>
              <a:t>Fall 2010</a:t>
            </a:r>
            <a:endParaRPr lang="en-US"/>
          </a:p>
        </p:txBody>
      </p:sp>
      <p:sp>
        <p:nvSpPr>
          <p:cNvPr id="12" name="Footer Placeholder 11"/>
          <p:cNvSpPr>
            <a:spLocks noGrp="1"/>
          </p:cNvSpPr>
          <p:nvPr>
            <p:ph type="ftr" sz="quarter" idx="11"/>
          </p:nvPr>
        </p:nvSpPr>
        <p:spPr/>
        <p:txBody>
          <a:bodyPr/>
          <a:lstStyle/>
          <a:p>
            <a:pPr>
              <a:defRPr/>
            </a:pPr>
            <a:r>
              <a:rPr lang="en-US" smtClean="0"/>
              <a:t>Society of American Archivists</a:t>
            </a:r>
            <a:endParaRPr lang="en-US"/>
          </a:p>
        </p:txBody>
      </p:sp>
      <p:sp>
        <p:nvSpPr>
          <p:cNvPr id="8" name="Slide Number Placeholder 7"/>
          <p:cNvSpPr>
            <a:spLocks noGrp="1"/>
          </p:cNvSpPr>
          <p:nvPr>
            <p:ph type="sldNum" sz="quarter" idx="12"/>
          </p:nvPr>
        </p:nvSpPr>
        <p:spPr/>
        <p:txBody>
          <a:bodyPr/>
          <a:lstStyle/>
          <a:p>
            <a:pPr>
              <a:defRPr/>
            </a:pPr>
            <a:fld id="{351D8AF1-1BB6-4106-AB1D-B658951D99D4}"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2"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buNone/>
            </a:pPr>
            <a:fld id="{C170B076-8E82-447B-9036-7625A372E3D1}" type="slidenum">
              <a:rPr lang="en-US" sz="1400"/>
              <a:pPr algn="r">
                <a:buNone/>
              </a:pPr>
              <a:t>22</a:t>
            </a:fld>
            <a:endParaRPr lang="en-US" sz="1400" dirty="0"/>
          </a:p>
        </p:txBody>
      </p:sp>
      <p:sp>
        <p:nvSpPr>
          <p:cNvPr id="8" name="Rectangle 2"/>
          <p:cNvSpPr txBox="1">
            <a:spLocks noChangeArrowheads="1"/>
          </p:cNvSpPr>
          <p:nvPr/>
        </p:nvSpPr>
        <p:spPr bwMode="auto">
          <a:xfrm>
            <a:off x="685800" y="609600"/>
            <a:ext cx="7772400" cy="1143000"/>
          </a:xfrm>
          <a:prstGeom prst="rect">
            <a:avLst/>
          </a:prstGeom>
          <a:noFill/>
          <a:ln w="9525">
            <a:noFill/>
            <a:miter lim="800000"/>
            <a:headEnd/>
            <a:tailEnd/>
          </a:ln>
        </p:spPr>
        <p:txBody>
          <a:bodyPr lIns="90000" tIns="46800" rIns="90000" bIns="46800" anchor="ctr"/>
          <a:lstStyle/>
          <a:p>
            <a:pPr algn="ctr" defTabSz="4572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400" dirty="0">
                <a:solidFill>
                  <a:schemeClr val="tx2"/>
                </a:solidFill>
                <a:latin typeface="+mj-lt"/>
              </a:rPr>
              <a:t>Storage enclosures</a:t>
            </a:r>
          </a:p>
        </p:txBody>
      </p:sp>
      <p:sp>
        <p:nvSpPr>
          <p:cNvPr id="9" name="Rectangle 3"/>
          <p:cNvSpPr txBox="1">
            <a:spLocks noChangeArrowheads="1"/>
          </p:cNvSpPr>
          <p:nvPr/>
        </p:nvSpPr>
        <p:spPr bwMode="auto">
          <a:xfrm>
            <a:off x="685800" y="1981200"/>
            <a:ext cx="7772400" cy="4114800"/>
          </a:xfrm>
          <a:prstGeom prst="rect">
            <a:avLst/>
          </a:prstGeom>
          <a:noFill/>
          <a:ln w="9525">
            <a:noFill/>
            <a:miter lim="800000"/>
            <a:headEnd/>
            <a:tailEnd/>
          </a:ln>
        </p:spPr>
        <p:txBody>
          <a:bodyPr lIns="90000" tIns="46800" rIns="90000" bIns="46800"/>
          <a:lstStyle/>
          <a:p>
            <a:pPr marL="327025" indent="-327025" algn="l" defTabSz="457200">
              <a:spcBef>
                <a:spcPct val="2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dirty="0">
              <a:latin typeface="+mn-lt"/>
            </a:endParaRPr>
          </a:p>
        </p:txBody>
      </p:sp>
      <p:sp>
        <p:nvSpPr>
          <p:cNvPr id="16" name="Text Placeholder 15"/>
          <p:cNvSpPr>
            <a:spLocks noGrp="1"/>
          </p:cNvSpPr>
          <p:nvPr>
            <p:ph type="body" sz="half" idx="1"/>
          </p:nvPr>
        </p:nvSpPr>
        <p:spPr/>
        <p:txBody>
          <a:bodyPr/>
          <a:lstStyle/>
          <a:p>
            <a:pPr marL="327025" indent="-32702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Choose enclosure style based on needs of the original, such as:</a:t>
            </a:r>
          </a:p>
          <a:p>
            <a:pPr marL="327025" indent="-32702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Size / photographic format</a:t>
            </a:r>
          </a:p>
          <a:p>
            <a:pPr marL="327025" indent="-32702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Value</a:t>
            </a:r>
          </a:p>
          <a:p>
            <a:pPr marL="327025" indent="-32702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Condition</a:t>
            </a:r>
          </a:p>
          <a:p>
            <a:pPr marL="327025" indent="-32702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Demand</a:t>
            </a:r>
          </a:p>
          <a:p>
            <a:pPr marL="327025" indent="-327025" defTabSz="457200">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t>Resources</a:t>
            </a:r>
            <a:endParaRPr lang="en-US" sz="2400" dirty="0"/>
          </a:p>
        </p:txBody>
      </p:sp>
      <p:pic>
        <p:nvPicPr>
          <p:cNvPr id="14" name="Picture 9" descr="album"/>
          <p:cNvPicPr>
            <a:picLocks noGrp="1" noChangeAspect="1" noChangeArrowheads="1"/>
          </p:cNvPicPr>
          <p:nvPr>
            <p:ph type="clipArt" sz="half" idx="2"/>
          </p:nvPr>
        </p:nvPicPr>
        <p:blipFill>
          <a:blip r:embed="rId3" cstate="print"/>
          <a:stretch>
            <a:fillRect/>
          </a:stretch>
        </p:blipFill>
        <p:spPr bwMode="auto">
          <a:xfrm>
            <a:off x="4648200" y="3261245"/>
            <a:ext cx="3810000" cy="1554710"/>
          </a:xfrm>
          <a:prstGeom prst="rect">
            <a:avLst/>
          </a:prstGeom>
          <a:noFill/>
        </p:spPr>
      </p:pic>
      <p:sp>
        <p:nvSpPr>
          <p:cNvPr id="6" name="Date Placeholder 5"/>
          <p:cNvSpPr>
            <a:spLocks noGrp="1"/>
          </p:cNvSpPr>
          <p:nvPr>
            <p:ph type="dt" sz="half" idx="10"/>
          </p:nvPr>
        </p:nvSpPr>
        <p:spPr/>
        <p:txBody>
          <a:bodyPr/>
          <a:lstStyle/>
          <a:p>
            <a:pPr>
              <a:defRPr/>
            </a:pPr>
            <a:r>
              <a:rPr lang="en-US" smtClean="0"/>
              <a:t>Fall 2010</a:t>
            </a:r>
            <a:endParaRPr lang="en-US"/>
          </a:p>
        </p:txBody>
      </p:sp>
      <p:sp>
        <p:nvSpPr>
          <p:cNvPr id="10" name="Footer Placeholder 9"/>
          <p:cNvSpPr>
            <a:spLocks noGrp="1"/>
          </p:cNvSpPr>
          <p:nvPr>
            <p:ph type="ftr" sz="quarter" idx="11"/>
          </p:nvPr>
        </p:nvSpPr>
        <p:spPr/>
        <p:txBody>
          <a:bodyPr/>
          <a:lstStyle/>
          <a:p>
            <a:pPr>
              <a:defRPr/>
            </a:pPr>
            <a:r>
              <a:rPr lang="en-US" smtClean="0"/>
              <a:t>Society of American Archivists</a:t>
            </a:r>
            <a:endParaRPr lang="en-US"/>
          </a:p>
        </p:txBody>
      </p:sp>
      <p:sp>
        <p:nvSpPr>
          <p:cNvPr id="7" name="Slide Number Placeholder 6"/>
          <p:cNvSpPr>
            <a:spLocks noGrp="1"/>
          </p:cNvSpPr>
          <p:nvPr>
            <p:ph type="sldNum" sz="quarter" idx="12"/>
          </p:nvPr>
        </p:nvSpPr>
        <p:spPr/>
        <p:txBody>
          <a:bodyPr/>
          <a:lstStyle/>
          <a:p>
            <a:pPr>
              <a:defRPr/>
            </a:pPr>
            <a:fld id="{351D8AF1-1BB6-4106-AB1D-B658951D99D4}"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Date Placeholder 3"/>
          <p:cNvSpPr txBox="1">
            <a:spLocks noGrp="1"/>
          </p:cNvSpPr>
          <p:nvPr/>
        </p:nvSpPr>
        <p:spPr bwMode="auto">
          <a:xfrm>
            <a:off x="1371600" y="6248400"/>
            <a:ext cx="1905000" cy="457200"/>
          </a:xfrm>
          <a:prstGeom prst="rect">
            <a:avLst/>
          </a:prstGeom>
          <a:noFill/>
          <a:ln w="9525">
            <a:noFill/>
            <a:miter lim="800000"/>
            <a:headEnd/>
            <a:tailEnd/>
          </a:ln>
        </p:spPr>
        <p:txBody>
          <a:bodyPr/>
          <a:lstStyle/>
          <a:p>
            <a:endParaRPr lang="en-US" sz="1400"/>
          </a:p>
        </p:txBody>
      </p:sp>
      <p:sp>
        <p:nvSpPr>
          <p:cNvPr id="72711"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buNone/>
            </a:pPr>
            <a:fld id="{E51211C6-F227-4D48-ADD0-82CEFE4C85C1}" type="slidenum">
              <a:rPr lang="en-US" sz="1400"/>
              <a:pPr algn="r">
                <a:buNone/>
              </a:pPr>
              <a:t>23</a:t>
            </a:fld>
            <a:endParaRPr lang="en-US" sz="1400" dirty="0"/>
          </a:p>
        </p:txBody>
      </p:sp>
      <p:sp>
        <p:nvSpPr>
          <p:cNvPr id="8" name="Rectangle 2"/>
          <p:cNvSpPr txBox="1">
            <a:spLocks noChangeArrowheads="1"/>
          </p:cNvSpPr>
          <p:nvPr/>
        </p:nvSpPr>
        <p:spPr bwMode="auto">
          <a:xfrm>
            <a:off x="685800" y="417513"/>
            <a:ext cx="7766050" cy="1522412"/>
          </a:xfrm>
          <a:prstGeom prst="rect">
            <a:avLst/>
          </a:prstGeom>
          <a:noFill/>
          <a:ln w="9525">
            <a:noFill/>
            <a:miter lim="800000"/>
            <a:headEnd/>
            <a:tailEnd/>
          </a:ln>
        </p:spPr>
        <p:txBody>
          <a:bodyPr lIns="90000" tIns="46800" rIns="90000" bIns="46800" anchor="ctr"/>
          <a:lstStyle/>
          <a:p>
            <a:pPr algn="ctr" defTabSz="4572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400" dirty="0">
                <a:solidFill>
                  <a:schemeClr val="tx2"/>
                </a:solidFill>
                <a:latin typeface="+mj-lt"/>
              </a:rPr>
              <a:t>Paper and Plastic</a:t>
            </a:r>
          </a:p>
        </p:txBody>
      </p:sp>
      <p:sp>
        <p:nvSpPr>
          <p:cNvPr id="9" name="Rectangle 3"/>
          <p:cNvSpPr txBox="1">
            <a:spLocks noChangeArrowheads="1"/>
          </p:cNvSpPr>
          <p:nvPr/>
        </p:nvSpPr>
        <p:spPr bwMode="auto">
          <a:xfrm>
            <a:off x="685800" y="1981201"/>
            <a:ext cx="7772400" cy="4038600"/>
          </a:xfrm>
          <a:prstGeom prst="rect">
            <a:avLst/>
          </a:prstGeom>
          <a:noFill/>
          <a:ln w="9525">
            <a:noFill/>
            <a:miter lim="800000"/>
            <a:headEnd/>
            <a:tailEnd/>
          </a:ln>
        </p:spPr>
        <p:txBody>
          <a:bodyPr lIns="90000" tIns="46800" rIns="90000" bIns="46800"/>
          <a:lstStyle/>
          <a:p>
            <a:pPr marL="327025" indent="-327025" algn="l" defTabSz="457200">
              <a:spcBef>
                <a:spcPct val="2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latin typeface="+mn-lt"/>
              </a:rPr>
              <a:t>Photographic Activity Test (PAT)</a:t>
            </a:r>
          </a:p>
          <a:p>
            <a:pPr marL="327025" indent="-327025" algn="l" defTabSz="457200">
              <a:spcBef>
                <a:spcPct val="2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400" dirty="0">
              <a:latin typeface="+mn-lt"/>
            </a:endParaRPr>
          </a:p>
          <a:p>
            <a:pPr marL="327025" indent="-327025" algn="l" defTabSz="45720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latin typeface="+mn-lt"/>
              </a:rPr>
              <a:t>Paper</a:t>
            </a:r>
            <a:r>
              <a:rPr lang="en-GB" sz="2800" dirty="0">
                <a:latin typeface="+mn-lt"/>
              </a:rPr>
              <a:t>  --</a:t>
            </a:r>
            <a:r>
              <a:rPr lang="en-GB" dirty="0">
                <a:latin typeface="+mn-lt"/>
              </a:rPr>
              <a:t> </a:t>
            </a:r>
            <a:r>
              <a:rPr lang="en-GB" sz="2800" dirty="0">
                <a:latin typeface="+mn-lt"/>
              </a:rPr>
              <a:t>Buffered vs. Non-buffered</a:t>
            </a:r>
          </a:p>
          <a:p>
            <a:pPr marL="727075" lvl="1" indent="-269875" algn="l" defTabSz="457200">
              <a:lnSpc>
                <a:spcPct val="71000"/>
              </a:lnSpc>
              <a:spcBef>
                <a:spcPct val="2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800" dirty="0">
              <a:latin typeface="+mn-lt"/>
            </a:endParaRPr>
          </a:p>
          <a:p>
            <a:pPr marL="327025" indent="-327025" algn="l" defTabSz="45720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latin typeface="+mn-lt"/>
              </a:rPr>
              <a:t>Plastic</a:t>
            </a:r>
          </a:p>
          <a:p>
            <a:pPr marL="727075" lvl="1" indent="-269875" algn="l" defTabSz="457200">
              <a:lnSpc>
                <a:spcPct val="71000"/>
              </a:lnSpc>
              <a:spcBef>
                <a:spcPct val="2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latin typeface="+mn-lt"/>
              </a:rPr>
              <a:t>Good =  Polyethylene, polypropylene, 						polyester</a:t>
            </a:r>
          </a:p>
          <a:p>
            <a:pPr marL="727075" lvl="1" indent="-269875" algn="l" defTabSz="457200">
              <a:lnSpc>
                <a:spcPct val="71000"/>
              </a:lnSpc>
              <a:spcBef>
                <a:spcPct val="20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latin typeface="+mn-lt"/>
              </a:rPr>
              <a:t>Bad =  Polyvinyl chloride (PVC)</a:t>
            </a:r>
          </a:p>
          <a:p>
            <a:pPr marL="327025" indent="-327025" defTabSz="45720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dirty="0"/>
          </a:p>
          <a:p>
            <a:pPr marL="327025" indent="-327025" defTabSz="457200">
              <a:spcBef>
                <a:spcPts val="7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dirty="0"/>
          </a:p>
        </p:txBody>
      </p:sp>
      <p:sp>
        <p:nvSpPr>
          <p:cNvPr id="6" name="Date Placeholder 5"/>
          <p:cNvSpPr>
            <a:spLocks noGrp="1"/>
          </p:cNvSpPr>
          <p:nvPr>
            <p:ph type="dt" sz="half" idx="10"/>
          </p:nvPr>
        </p:nvSpPr>
        <p:spPr/>
        <p:txBody>
          <a:bodyPr/>
          <a:lstStyle/>
          <a:p>
            <a:pPr>
              <a:defRPr/>
            </a:pPr>
            <a:r>
              <a:rPr lang="en-US" smtClean="0"/>
              <a:t>Fall 2010</a:t>
            </a:r>
            <a:endParaRPr lang="en-US"/>
          </a:p>
        </p:txBody>
      </p:sp>
      <p:sp>
        <p:nvSpPr>
          <p:cNvPr id="10" name="Footer Placeholder 9"/>
          <p:cNvSpPr>
            <a:spLocks noGrp="1"/>
          </p:cNvSpPr>
          <p:nvPr>
            <p:ph type="ftr" sz="quarter" idx="11"/>
          </p:nvPr>
        </p:nvSpPr>
        <p:spPr/>
        <p:txBody>
          <a:bodyPr/>
          <a:lstStyle/>
          <a:p>
            <a:pPr>
              <a:defRPr/>
            </a:pPr>
            <a:r>
              <a:rPr lang="en-US" smtClean="0"/>
              <a:t>Society of American Archivists</a:t>
            </a:r>
            <a:endParaRPr lang="en-US"/>
          </a:p>
        </p:txBody>
      </p:sp>
      <p:sp>
        <p:nvSpPr>
          <p:cNvPr id="7" name="Slide Number Placeholder 6"/>
          <p:cNvSpPr>
            <a:spLocks noGrp="1"/>
          </p:cNvSpPr>
          <p:nvPr>
            <p:ph type="sldNum" sz="quarter" idx="12"/>
          </p:nvPr>
        </p:nvSpPr>
        <p:spPr/>
        <p:txBody>
          <a:bodyPr/>
          <a:lstStyle/>
          <a:p>
            <a:pPr>
              <a:defRPr/>
            </a:pPr>
            <a:fld id="{351D8AF1-1BB6-4106-AB1D-B658951D99D4}" type="slidenum">
              <a:rPr lang="en-US" smtClean="0"/>
              <a:pPr>
                <a:defRPr/>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Date Placeholder 3"/>
          <p:cNvSpPr txBox="1">
            <a:spLocks noGrp="1"/>
          </p:cNvSpPr>
          <p:nvPr/>
        </p:nvSpPr>
        <p:spPr bwMode="auto">
          <a:xfrm>
            <a:off x="2057400" y="6248400"/>
            <a:ext cx="1905000" cy="457200"/>
          </a:xfrm>
          <a:prstGeom prst="rect">
            <a:avLst/>
          </a:prstGeom>
          <a:noFill/>
          <a:ln w="9525">
            <a:noFill/>
            <a:miter lim="800000"/>
            <a:headEnd/>
            <a:tailEnd/>
          </a:ln>
        </p:spPr>
        <p:txBody>
          <a:bodyPr/>
          <a:lstStyle/>
          <a:p>
            <a:endParaRPr lang="en-US" sz="1400">
              <a:latin typeface="+mj-lt"/>
            </a:endParaRPr>
          </a:p>
        </p:txBody>
      </p:sp>
      <p:sp>
        <p:nvSpPr>
          <p:cNvPr id="74759"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a:buNone/>
            </a:pPr>
            <a:fld id="{772B946E-8E82-491D-90AF-A26ECFD9EE2A}" type="slidenum">
              <a:rPr lang="en-US" sz="1400" smtClean="0">
                <a:latin typeface="+mj-lt"/>
              </a:rPr>
              <a:pPr algn="r">
                <a:buNone/>
              </a:pPr>
              <a:t>24</a:t>
            </a:fld>
            <a:endParaRPr lang="en-US" sz="1400" dirty="0">
              <a:latin typeface="+mj-lt"/>
            </a:endParaRPr>
          </a:p>
        </p:txBody>
      </p:sp>
      <p:sp>
        <p:nvSpPr>
          <p:cNvPr id="9" name="Rectangle 2"/>
          <p:cNvSpPr txBox="1">
            <a:spLocks noChangeArrowheads="1"/>
          </p:cNvSpPr>
          <p:nvPr/>
        </p:nvSpPr>
        <p:spPr bwMode="auto">
          <a:xfrm>
            <a:off x="685800" y="608013"/>
            <a:ext cx="7772400" cy="1143000"/>
          </a:xfrm>
          <a:prstGeom prst="rect">
            <a:avLst/>
          </a:prstGeom>
          <a:noFill/>
          <a:ln w="9525">
            <a:noFill/>
            <a:miter lim="800000"/>
            <a:headEnd/>
            <a:tailEnd/>
          </a:ln>
        </p:spPr>
        <p:txBody>
          <a:bodyPr lIns="90000" tIns="46800" rIns="90000" bIns="46800" anchor="ctr"/>
          <a:lstStyle/>
          <a:p>
            <a:pPr algn="ctr" defTabSz="45720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400" dirty="0">
                <a:solidFill>
                  <a:schemeClr val="tx2"/>
                </a:solidFill>
                <a:latin typeface="+mj-lt"/>
              </a:rPr>
              <a:t>Special format storage</a:t>
            </a:r>
          </a:p>
        </p:txBody>
      </p:sp>
      <p:sp>
        <p:nvSpPr>
          <p:cNvPr id="10" name="Rectangle 3"/>
          <p:cNvSpPr txBox="1">
            <a:spLocks noChangeArrowheads="1"/>
          </p:cNvSpPr>
          <p:nvPr/>
        </p:nvSpPr>
        <p:spPr bwMode="auto">
          <a:xfrm>
            <a:off x="685800" y="1979613"/>
            <a:ext cx="7772400" cy="4278312"/>
          </a:xfrm>
          <a:prstGeom prst="rect">
            <a:avLst/>
          </a:prstGeom>
          <a:noFill/>
          <a:ln w="9525">
            <a:noFill/>
            <a:miter lim="800000"/>
            <a:headEnd/>
            <a:tailEnd/>
          </a:ln>
        </p:spPr>
        <p:txBody>
          <a:bodyPr lIns="90000" tIns="46800" rIns="90000" bIns="46800"/>
          <a:lstStyle/>
          <a:p>
            <a:pPr marL="331788" indent="-331788" defTabSz="457200">
              <a:spcBef>
                <a:spcPct val="20000"/>
              </a:spcBef>
              <a:buFontTx/>
              <a:buChar char="•"/>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2400" dirty="0">
                <a:latin typeface="+mj-lt"/>
              </a:rPr>
              <a:t>Cased photographs</a:t>
            </a:r>
          </a:p>
          <a:p>
            <a:pPr marL="331788" indent="-331788" defTabSz="457200">
              <a:spcBef>
                <a:spcPct val="20000"/>
              </a:spcBef>
              <a:buFontTx/>
              <a:buChar char="•"/>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2400" dirty="0">
                <a:latin typeface="+mj-lt"/>
              </a:rPr>
              <a:t>Glass plate negatives and Lantern slides</a:t>
            </a:r>
          </a:p>
          <a:p>
            <a:pPr marL="331788" indent="-331788" defTabSz="457200">
              <a:spcBef>
                <a:spcPct val="20000"/>
              </a:spcBef>
              <a:buFontTx/>
              <a:buChar char="•"/>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2400" dirty="0">
                <a:latin typeface="+mj-lt"/>
              </a:rPr>
              <a:t>Albums and Scrapbooks</a:t>
            </a:r>
          </a:p>
          <a:p>
            <a:pPr marL="331788" indent="-331788" defTabSz="457200">
              <a:spcBef>
                <a:spcPct val="20000"/>
              </a:spcBef>
              <a:buFontTx/>
              <a:buChar char="•"/>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2400" dirty="0">
                <a:latin typeface="+mj-lt"/>
              </a:rPr>
              <a:t>Oversized</a:t>
            </a:r>
          </a:p>
          <a:p>
            <a:pPr marL="331788" indent="-331788" defTabSz="457200">
              <a:spcBef>
                <a:spcPct val="20000"/>
              </a:spcBef>
              <a:buFontTx/>
              <a:buChar char="•"/>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2400" dirty="0">
                <a:latin typeface="+mj-lt"/>
              </a:rPr>
              <a:t>Rolled</a:t>
            </a:r>
          </a:p>
          <a:p>
            <a:pPr marL="331788" indent="-331788" defTabSz="457200">
              <a:spcBef>
                <a:spcPct val="20000"/>
              </a:spcBef>
              <a:buFontTx/>
              <a:buChar char="•"/>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r>
              <a:rPr lang="en-GB" sz="2400" dirty="0">
                <a:latin typeface="+mj-lt"/>
              </a:rPr>
              <a:t>Framed</a:t>
            </a:r>
          </a:p>
          <a:p>
            <a:pPr marL="331788" indent="-331788" defTabSz="457200">
              <a:spcBef>
                <a:spcPct val="20000"/>
              </a:spcBef>
              <a:tabLst>
                <a:tab pos="458788" algn="l"/>
                <a:tab pos="915988" algn="l"/>
                <a:tab pos="1373188" algn="l"/>
                <a:tab pos="1830388" algn="l"/>
                <a:tab pos="2287588" algn="l"/>
                <a:tab pos="2744788" algn="l"/>
                <a:tab pos="3201988" algn="l"/>
                <a:tab pos="3659188" algn="l"/>
                <a:tab pos="4116388" algn="l"/>
                <a:tab pos="4573588" algn="l"/>
                <a:tab pos="5030788" algn="l"/>
                <a:tab pos="5487988" algn="l"/>
                <a:tab pos="5945188" algn="l"/>
                <a:tab pos="6402388" algn="l"/>
                <a:tab pos="6859588" algn="l"/>
                <a:tab pos="7316788" algn="l"/>
                <a:tab pos="7773988" algn="l"/>
                <a:tab pos="8231188" algn="l"/>
                <a:tab pos="8688388" algn="l"/>
                <a:tab pos="9145588" algn="l"/>
              </a:tabLst>
            </a:pPr>
            <a:endParaRPr lang="en-GB" sz="2800" dirty="0">
              <a:latin typeface="+mj-lt"/>
            </a:endParaRPr>
          </a:p>
        </p:txBody>
      </p:sp>
      <p:pic>
        <p:nvPicPr>
          <p:cNvPr id="74763" name="Picture 11" descr="PanoramaFlat2"/>
          <p:cNvPicPr>
            <a:picLocks noChangeAspect="1" noChangeArrowheads="1"/>
          </p:cNvPicPr>
          <p:nvPr/>
        </p:nvPicPr>
        <p:blipFill>
          <a:blip r:embed="rId3" cstate="print"/>
          <a:srcRect/>
          <a:stretch>
            <a:fillRect/>
          </a:stretch>
        </p:blipFill>
        <p:spPr bwMode="auto">
          <a:xfrm>
            <a:off x="838200" y="4724400"/>
            <a:ext cx="7543800" cy="1243013"/>
          </a:xfrm>
          <a:prstGeom prst="rect">
            <a:avLst/>
          </a:prstGeom>
          <a:noFill/>
        </p:spPr>
      </p:pic>
      <p:sp>
        <p:nvSpPr>
          <p:cNvPr id="7" name="Date Placeholder 6"/>
          <p:cNvSpPr>
            <a:spLocks noGrp="1"/>
          </p:cNvSpPr>
          <p:nvPr>
            <p:ph type="dt" sz="half" idx="10"/>
          </p:nvPr>
        </p:nvSpPr>
        <p:spPr/>
        <p:txBody>
          <a:bodyPr/>
          <a:lstStyle/>
          <a:p>
            <a:pPr>
              <a:defRPr/>
            </a:pPr>
            <a:r>
              <a:rPr lang="en-US" smtClean="0"/>
              <a:t>Fall 2010</a:t>
            </a:r>
            <a:endParaRPr lang="en-US"/>
          </a:p>
        </p:txBody>
      </p:sp>
      <p:sp>
        <p:nvSpPr>
          <p:cNvPr id="11" name="Footer Placeholder 10"/>
          <p:cNvSpPr>
            <a:spLocks noGrp="1"/>
          </p:cNvSpPr>
          <p:nvPr>
            <p:ph type="ftr" sz="quarter" idx="11"/>
          </p:nvPr>
        </p:nvSpPr>
        <p:spPr/>
        <p:txBody>
          <a:bodyPr/>
          <a:lstStyle/>
          <a:p>
            <a:pPr>
              <a:defRPr/>
            </a:pPr>
            <a:r>
              <a:rPr lang="en-US" smtClean="0"/>
              <a:t>Society of American Archivists</a:t>
            </a:r>
            <a:endParaRPr lang="en-US"/>
          </a:p>
        </p:txBody>
      </p:sp>
      <p:sp>
        <p:nvSpPr>
          <p:cNvPr id="8" name="Slide Number Placeholder 7"/>
          <p:cNvSpPr>
            <a:spLocks noGrp="1"/>
          </p:cNvSpPr>
          <p:nvPr>
            <p:ph type="sldNum" sz="quarter" idx="12"/>
          </p:nvPr>
        </p:nvSpPr>
        <p:spPr/>
        <p:txBody>
          <a:bodyPr/>
          <a:lstStyle/>
          <a:p>
            <a:pPr>
              <a:defRPr/>
            </a:pPr>
            <a:fld id="{351D8AF1-1BB6-4106-AB1D-B658951D99D4}"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2"/>
          <p:cNvSpPr>
            <a:spLocks noGrp="1" noChangeArrowheads="1"/>
          </p:cNvSpPr>
          <p:nvPr>
            <p:ph type="title"/>
          </p:nvPr>
        </p:nvSpPr>
        <p:spPr/>
        <p:txBody>
          <a:bodyPr/>
          <a:lstStyle/>
          <a:p>
            <a:pPr eaLnBrk="1" hangingPunct="1"/>
            <a:r>
              <a:rPr lang="en-US" smtClean="0"/>
              <a:t>Module 6: </a:t>
            </a:r>
            <a:br>
              <a:rPr lang="en-US" smtClean="0"/>
            </a:br>
            <a:r>
              <a:rPr lang="en-US" smtClean="0"/>
              <a:t>Description and Cataloging</a:t>
            </a:r>
          </a:p>
        </p:txBody>
      </p:sp>
      <p:sp>
        <p:nvSpPr>
          <p:cNvPr id="8" name="Content Placeholder 7"/>
          <p:cNvSpPr>
            <a:spLocks noGrp="1"/>
          </p:cNvSpPr>
          <p:nvPr>
            <p:ph sz="half" idx="2"/>
          </p:nvPr>
        </p:nvSpPr>
        <p:spPr>
          <a:xfrm>
            <a:off x="4648200" y="1828800"/>
            <a:ext cx="3810000" cy="4267200"/>
          </a:xfrm>
        </p:spPr>
        <p:txBody>
          <a:bodyPr/>
          <a:lstStyle/>
          <a:p>
            <a:pPr>
              <a:buNone/>
            </a:pPr>
            <a:r>
              <a:rPr lang="en-US" sz="1600" dirty="0" smtClean="0">
                <a:solidFill>
                  <a:schemeClr val="accent2"/>
                </a:solidFill>
              </a:rPr>
              <a:t>Glossary</a:t>
            </a:r>
          </a:p>
          <a:p>
            <a:pPr>
              <a:buNone/>
            </a:pPr>
            <a:r>
              <a:rPr lang="en-US" sz="1600" dirty="0" smtClean="0">
                <a:solidFill>
                  <a:schemeClr val="accent2"/>
                </a:solidFill>
              </a:rPr>
              <a:t>Description: The process of creating a finding aid or other access tools that allow individuals to browse a surrogate of the collection to facilitate access and that improve security by creating a record of the collection and by minimizing the amount of handling of the original materials.</a:t>
            </a:r>
          </a:p>
          <a:p>
            <a:pPr>
              <a:buNone/>
            </a:pPr>
            <a:r>
              <a:rPr lang="en-US" sz="1600" dirty="0" smtClean="0">
                <a:solidFill>
                  <a:schemeClr val="accent2"/>
                </a:solidFill>
              </a:rPr>
              <a:t>Cataloging: The process of providing access to materials by creating formal descriptions to represent the materials and then organizing those descriptions through headings that will connect user queries with relevant materials. </a:t>
            </a:r>
            <a:endParaRPr lang="en-US" sz="1600" dirty="0">
              <a:solidFill>
                <a:schemeClr val="accent2"/>
              </a:solidFill>
            </a:endParaRPr>
          </a:p>
        </p:txBody>
      </p:sp>
      <p:sp>
        <p:nvSpPr>
          <p:cNvPr id="32770" name="Date Placeholder 2"/>
          <p:cNvSpPr>
            <a:spLocks noGrp="1"/>
          </p:cNvSpPr>
          <p:nvPr>
            <p:ph type="dt" sz="half" idx="10"/>
          </p:nvPr>
        </p:nvSpPr>
        <p:spPr>
          <a:noFill/>
        </p:spPr>
        <p:txBody>
          <a:bodyPr/>
          <a:lstStyle/>
          <a:p>
            <a:r>
              <a:rPr lang="en-US" smtClean="0"/>
              <a:t>Fall 2010</a:t>
            </a:r>
          </a:p>
        </p:txBody>
      </p:sp>
      <p:sp>
        <p:nvSpPr>
          <p:cNvPr id="32771" name="Footer Placeholder 3"/>
          <p:cNvSpPr>
            <a:spLocks noGrp="1"/>
          </p:cNvSpPr>
          <p:nvPr>
            <p:ph type="ftr" sz="quarter" idx="11"/>
          </p:nvPr>
        </p:nvSpPr>
        <p:spPr>
          <a:noFill/>
        </p:spPr>
        <p:txBody>
          <a:bodyPr/>
          <a:lstStyle/>
          <a:p>
            <a:r>
              <a:rPr lang="en-US" smtClean="0"/>
              <a:t>Society of American Archivists</a:t>
            </a:r>
          </a:p>
        </p:txBody>
      </p:sp>
      <p:sp>
        <p:nvSpPr>
          <p:cNvPr id="32772" name="Slide Number Placeholder 4"/>
          <p:cNvSpPr>
            <a:spLocks noGrp="1"/>
          </p:cNvSpPr>
          <p:nvPr>
            <p:ph type="sldNum" sz="quarter" idx="12"/>
          </p:nvPr>
        </p:nvSpPr>
        <p:spPr>
          <a:noFill/>
        </p:spPr>
        <p:txBody>
          <a:bodyPr/>
          <a:lstStyle/>
          <a:p>
            <a:fld id="{B0A8DC75-0E90-495A-BB04-037621BFFEDF}" type="slidenum">
              <a:rPr lang="en-US" smtClean="0"/>
              <a:pPr/>
              <a:t>25</a:t>
            </a:fld>
            <a:endParaRPr lang="en-US" smtClean="0"/>
          </a:p>
        </p:txBody>
      </p:sp>
      <p:pic>
        <p:nvPicPr>
          <p:cNvPr id="32774" name="Picture 3" descr="C:\Documents and Settings\Owner\My Documents\My Pictures\fields.jpg"/>
          <p:cNvPicPr>
            <a:picLocks noChangeAspect="1" noChangeArrowheads="1"/>
          </p:cNvPicPr>
          <p:nvPr/>
        </p:nvPicPr>
        <p:blipFill>
          <a:blip r:embed="rId3" cstate="print"/>
          <a:srcRect/>
          <a:stretch>
            <a:fillRect/>
          </a:stretch>
        </p:blipFill>
        <p:spPr bwMode="auto">
          <a:xfrm>
            <a:off x="533400" y="2590800"/>
            <a:ext cx="3957843" cy="3017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1026"/>
          <p:cNvSpPr>
            <a:spLocks noGrp="1" noChangeArrowheads="1"/>
          </p:cNvSpPr>
          <p:nvPr>
            <p:ph type="title"/>
          </p:nvPr>
        </p:nvSpPr>
        <p:spPr/>
        <p:txBody>
          <a:bodyPr/>
          <a:lstStyle/>
          <a:p>
            <a:pPr eaLnBrk="1" hangingPunct="1"/>
            <a:r>
              <a:rPr lang="en-US" smtClean="0"/>
              <a:t>Access techniques</a:t>
            </a:r>
          </a:p>
        </p:txBody>
      </p:sp>
      <p:sp>
        <p:nvSpPr>
          <p:cNvPr id="33798" name="Rectangle 1027"/>
          <p:cNvSpPr>
            <a:spLocks noGrp="1" noChangeArrowheads="1"/>
          </p:cNvSpPr>
          <p:nvPr>
            <p:ph type="body" sz="half" idx="1"/>
          </p:nvPr>
        </p:nvSpPr>
        <p:spPr/>
        <p:txBody>
          <a:bodyPr/>
          <a:lstStyle/>
          <a:p>
            <a:pPr eaLnBrk="1" hangingPunct="1"/>
            <a:r>
              <a:rPr lang="en-US" sz="2800" dirty="0" smtClean="0"/>
              <a:t>Fantastic memory</a:t>
            </a:r>
          </a:p>
          <a:p>
            <a:pPr eaLnBrk="1" hangingPunct="1"/>
            <a:r>
              <a:rPr lang="en-US" sz="2800" dirty="0" smtClean="0"/>
              <a:t>Do your own thing</a:t>
            </a:r>
          </a:p>
          <a:p>
            <a:pPr eaLnBrk="1" hangingPunct="1"/>
            <a:r>
              <a:rPr lang="en-US" sz="2800" dirty="0" smtClean="0"/>
              <a:t>Follow established practices</a:t>
            </a:r>
          </a:p>
          <a:p>
            <a:pPr eaLnBrk="1" hangingPunct="1"/>
            <a:r>
              <a:rPr lang="en-US" sz="2800" dirty="0" smtClean="0"/>
              <a:t>Use standardized tools</a:t>
            </a:r>
          </a:p>
          <a:p>
            <a:pPr eaLnBrk="1" hangingPunct="1"/>
            <a:r>
              <a:rPr lang="en-US" sz="2800" dirty="0" smtClean="0"/>
              <a:t>Think outside the box</a:t>
            </a:r>
          </a:p>
        </p:txBody>
      </p:sp>
      <p:pic>
        <p:nvPicPr>
          <p:cNvPr id="8" name="ClipArt Placeholder 7" descr="fortunetelling.jpg"/>
          <p:cNvPicPr>
            <a:picLocks noGrp="1" noChangeAspect="1"/>
          </p:cNvPicPr>
          <p:nvPr>
            <p:ph type="clipArt" sz="half" idx="2"/>
          </p:nvPr>
        </p:nvPicPr>
        <p:blipFill>
          <a:blip r:embed="rId3" cstate="print"/>
          <a:stretch>
            <a:fillRect/>
          </a:stretch>
        </p:blipFill>
        <p:spPr>
          <a:xfrm>
            <a:off x="4724403" y="2286000"/>
            <a:ext cx="3974537" cy="2651760"/>
          </a:xfrm>
        </p:spPr>
      </p:pic>
      <p:sp>
        <p:nvSpPr>
          <p:cNvPr id="33794" name="Date Placeholder 3"/>
          <p:cNvSpPr>
            <a:spLocks noGrp="1"/>
          </p:cNvSpPr>
          <p:nvPr>
            <p:ph type="dt" sz="half" idx="10"/>
          </p:nvPr>
        </p:nvSpPr>
        <p:spPr>
          <a:noFill/>
        </p:spPr>
        <p:txBody>
          <a:bodyPr/>
          <a:lstStyle/>
          <a:p>
            <a:r>
              <a:rPr lang="en-US" smtClean="0"/>
              <a:t>Fall 2010</a:t>
            </a:r>
          </a:p>
        </p:txBody>
      </p:sp>
      <p:sp>
        <p:nvSpPr>
          <p:cNvPr id="33795" name="Footer Placeholder 4"/>
          <p:cNvSpPr>
            <a:spLocks noGrp="1"/>
          </p:cNvSpPr>
          <p:nvPr>
            <p:ph type="ftr" sz="quarter" idx="11"/>
          </p:nvPr>
        </p:nvSpPr>
        <p:spPr>
          <a:noFill/>
        </p:spPr>
        <p:txBody>
          <a:bodyPr/>
          <a:lstStyle/>
          <a:p>
            <a:r>
              <a:rPr lang="en-US" smtClean="0"/>
              <a:t>Society of American Archivists</a:t>
            </a:r>
          </a:p>
        </p:txBody>
      </p:sp>
      <p:sp>
        <p:nvSpPr>
          <p:cNvPr id="33796" name="Slide Number Placeholder 5"/>
          <p:cNvSpPr>
            <a:spLocks noGrp="1"/>
          </p:cNvSpPr>
          <p:nvPr>
            <p:ph type="sldNum" sz="quarter" idx="12"/>
          </p:nvPr>
        </p:nvSpPr>
        <p:spPr>
          <a:noFill/>
        </p:spPr>
        <p:txBody>
          <a:bodyPr/>
          <a:lstStyle/>
          <a:p>
            <a:fld id="{CEC6BC1B-028F-4B64-8525-43B809F3B87E}" type="slidenum">
              <a:rPr lang="en-US" smtClean="0"/>
              <a:pPr/>
              <a:t>26</a:t>
            </a:fld>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p:txBody>
          <a:bodyPr/>
          <a:lstStyle/>
          <a:p>
            <a:pPr eaLnBrk="1" hangingPunct="1"/>
            <a:r>
              <a:rPr lang="en-US" smtClean="0"/>
              <a:t>Establish patterns</a:t>
            </a:r>
          </a:p>
        </p:txBody>
      </p:sp>
      <p:sp>
        <p:nvSpPr>
          <p:cNvPr id="8" name="Content Placeholder 7"/>
          <p:cNvSpPr>
            <a:spLocks noGrp="1"/>
          </p:cNvSpPr>
          <p:nvPr>
            <p:ph sz="half" idx="2"/>
          </p:nvPr>
        </p:nvSpPr>
        <p:spPr/>
        <p:txBody>
          <a:bodyPr/>
          <a:lstStyle/>
          <a:p>
            <a:pPr algn="ctr" eaLnBrk="1" hangingPunct="1">
              <a:buFontTx/>
              <a:buNone/>
            </a:pPr>
            <a:endParaRPr lang="en-US" dirty="0" smtClean="0"/>
          </a:p>
          <a:p>
            <a:pPr algn="ctr" eaLnBrk="1" hangingPunct="1">
              <a:buFontTx/>
              <a:buNone/>
            </a:pPr>
            <a:endParaRPr lang="en-US" dirty="0" smtClean="0"/>
          </a:p>
          <a:p>
            <a:pPr algn="ctr" eaLnBrk="1" hangingPunct="1">
              <a:buFontTx/>
              <a:buNone/>
            </a:pPr>
            <a:r>
              <a:rPr lang="en-US" dirty="0" smtClean="0"/>
              <a:t>First Step:</a:t>
            </a:r>
          </a:p>
          <a:p>
            <a:pPr algn="ctr" eaLnBrk="1" hangingPunct="1">
              <a:buFontTx/>
              <a:buNone/>
            </a:pPr>
            <a:r>
              <a:rPr lang="en-US" dirty="0" smtClean="0"/>
              <a:t>Use the word</a:t>
            </a:r>
          </a:p>
          <a:p>
            <a:pPr algn="ctr" eaLnBrk="1" hangingPunct="1">
              <a:buFontTx/>
              <a:buNone/>
            </a:pPr>
            <a:r>
              <a:rPr lang="en-US" sz="3200" dirty="0" smtClean="0">
                <a:solidFill>
                  <a:srgbClr val="CC0000"/>
                </a:solidFill>
              </a:rPr>
              <a:t>PHOTOGRAPHS</a:t>
            </a:r>
          </a:p>
          <a:p>
            <a:pPr algn="ctr" eaLnBrk="1" hangingPunct="1">
              <a:buFontTx/>
              <a:buNone/>
            </a:pPr>
            <a:r>
              <a:rPr lang="en-US" dirty="0" smtClean="0"/>
              <a:t>in your access tools!</a:t>
            </a:r>
          </a:p>
          <a:p>
            <a:endParaRPr lang="en-US" dirty="0"/>
          </a:p>
        </p:txBody>
      </p:sp>
      <p:sp>
        <p:nvSpPr>
          <p:cNvPr id="36866" name="Date Placeholder 2"/>
          <p:cNvSpPr>
            <a:spLocks noGrp="1"/>
          </p:cNvSpPr>
          <p:nvPr>
            <p:ph type="dt" sz="half" idx="10"/>
          </p:nvPr>
        </p:nvSpPr>
        <p:spPr>
          <a:noFill/>
        </p:spPr>
        <p:txBody>
          <a:bodyPr/>
          <a:lstStyle/>
          <a:p>
            <a:r>
              <a:rPr lang="en-US" smtClean="0"/>
              <a:t>Fall 2010</a:t>
            </a:r>
          </a:p>
        </p:txBody>
      </p:sp>
      <p:sp>
        <p:nvSpPr>
          <p:cNvPr id="36867" name="Footer Placeholder 3"/>
          <p:cNvSpPr>
            <a:spLocks noGrp="1"/>
          </p:cNvSpPr>
          <p:nvPr>
            <p:ph type="ftr" sz="quarter" idx="11"/>
          </p:nvPr>
        </p:nvSpPr>
        <p:spPr>
          <a:noFill/>
        </p:spPr>
        <p:txBody>
          <a:bodyPr/>
          <a:lstStyle/>
          <a:p>
            <a:r>
              <a:rPr lang="en-US" smtClean="0"/>
              <a:t>Society of American Archivists</a:t>
            </a:r>
          </a:p>
        </p:txBody>
      </p:sp>
      <p:sp>
        <p:nvSpPr>
          <p:cNvPr id="36868" name="Slide Number Placeholder 4"/>
          <p:cNvSpPr>
            <a:spLocks noGrp="1"/>
          </p:cNvSpPr>
          <p:nvPr>
            <p:ph type="sldNum" sz="quarter" idx="12"/>
          </p:nvPr>
        </p:nvSpPr>
        <p:spPr>
          <a:noFill/>
        </p:spPr>
        <p:txBody>
          <a:bodyPr/>
          <a:lstStyle/>
          <a:p>
            <a:fld id="{2508B1DE-EF71-4BA3-8C25-F1FEF78B74A2}" type="slidenum">
              <a:rPr lang="en-US" smtClean="0"/>
              <a:pPr/>
              <a:t>27</a:t>
            </a:fld>
            <a:endParaRPr lang="en-US" smtClean="0"/>
          </a:p>
        </p:txBody>
      </p:sp>
      <p:pic>
        <p:nvPicPr>
          <p:cNvPr id="9" name="Picture 3" descr="C:\Documents and Settings\Owner\My Documents\My Pictures\patternsansel.jpg"/>
          <p:cNvPicPr>
            <a:picLocks noGrp="1" noChangeAspect="1" noChangeArrowheads="1"/>
          </p:cNvPicPr>
          <p:nvPr>
            <p:ph sz="half" idx="1"/>
          </p:nvPr>
        </p:nvPicPr>
        <p:blipFill>
          <a:blip r:embed="rId3" cstate="print"/>
          <a:srcRect/>
          <a:stretch>
            <a:fillRect/>
          </a:stretch>
        </p:blipFill>
        <p:spPr bwMode="auto">
          <a:xfrm>
            <a:off x="685800" y="2591990"/>
            <a:ext cx="3810000" cy="28932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2"/>
          <p:cNvSpPr>
            <a:spLocks noGrp="1" noChangeArrowheads="1"/>
          </p:cNvSpPr>
          <p:nvPr>
            <p:ph type="title"/>
          </p:nvPr>
        </p:nvSpPr>
        <p:spPr/>
        <p:txBody>
          <a:bodyPr/>
          <a:lstStyle/>
          <a:p>
            <a:pPr eaLnBrk="1" hangingPunct="1"/>
            <a:r>
              <a:rPr lang="en-US" smtClean="0"/>
              <a:t>Common descriptive elements</a:t>
            </a:r>
          </a:p>
        </p:txBody>
      </p:sp>
      <p:sp>
        <p:nvSpPr>
          <p:cNvPr id="37894" name="Rectangle 3"/>
          <p:cNvSpPr>
            <a:spLocks noGrp="1" noChangeArrowheads="1"/>
          </p:cNvSpPr>
          <p:nvPr>
            <p:ph idx="1"/>
          </p:nvPr>
        </p:nvSpPr>
        <p:spPr/>
        <p:txBody>
          <a:bodyPr/>
          <a:lstStyle/>
          <a:p>
            <a:pPr marL="609600" indent="-609600" eaLnBrk="1" hangingPunct="1">
              <a:buFontTx/>
              <a:buAutoNum type="arabicPeriod"/>
            </a:pPr>
            <a:r>
              <a:rPr lang="en-US" smtClean="0"/>
              <a:t>Creator names, context &amp; roles</a:t>
            </a:r>
          </a:p>
          <a:p>
            <a:pPr marL="609600" indent="-609600" eaLnBrk="1" hangingPunct="1">
              <a:buFontTx/>
              <a:buAutoNum type="arabicPeriod"/>
            </a:pPr>
            <a:r>
              <a:rPr lang="en-US" smtClean="0"/>
              <a:t>Titles</a:t>
            </a:r>
          </a:p>
          <a:p>
            <a:pPr marL="609600" indent="-609600" eaLnBrk="1" hangingPunct="1">
              <a:buFontTx/>
              <a:buAutoNum type="arabicPeriod"/>
            </a:pPr>
            <a:r>
              <a:rPr lang="en-US" smtClean="0"/>
              <a:t>Dates</a:t>
            </a:r>
          </a:p>
          <a:p>
            <a:pPr marL="609600" indent="-609600" eaLnBrk="1" hangingPunct="1">
              <a:buFontTx/>
              <a:buAutoNum type="arabicPeriod"/>
            </a:pPr>
            <a:r>
              <a:rPr lang="en-US" smtClean="0"/>
              <a:t>Extent and physical description</a:t>
            </a:r>
          </a:p>
          <a:p>
            <a:pPr marL="609600" indent="-609600" eaLnBrk="1" hangingPunct="1">
              <a:buFontTx/>
              <a:buAutoNum type="arabicPeriod"/>
            </a:pPr>
            <a:r>
              <a:rPr lang="en-US" smtClean="0"/>
              <a:t>Subjects and work types</a:t>
            </a:r>
          </a:p>
          <a:p>
            <a:pPr marL="609600" indent="-609600" eaLnBrk="1" hangingPunct="1">
              <a:buFontTx/>
              <a:buAutoNum type="arabicPeriod"/>
            </a:pPr>
            <a:r>
              <a:rPr lang="en-US" smtClean="0"/>
              <a:t>Notes</a:t>
            </a:r>
          </a:p>
          <a:p>
            <a:pPr marL="609600" indent="-609600" eaLnBrk="1" hangingPunct="1">
              <a:buFontTx/>
              <a:buAutoNum type="arabicPeriod"/>
            </a:pPr>
            <a:r>
              <a:rPr lang="en-US" smtClean="0"/>
              <a:t>Identification numbers</a:t>
            </a:r>
          </a:p>
        </p:txBody>
      </p:sp>
      <p:sp>
        <p:nvSpPr>
          <p:cNvPr id="37890" name="Date Placeholder 3"/>
          <p:cNvSpPr>
            <a:spLocks noGrp="1"/>
          </p:cNvSpPr>
          <p:nvPr>
            <p:ph type="dt" sz="half" idx="10"/>
          </p:nvPr>
        </p:nvSpPr>
        <p:spPr>
          <a:noFill/>
        </p:spPr>
        <p:txBody>
          <a:bodyPr/>
          <a:lstStyle/>
          <a:p>
            <a:r>
              <a:rPr lang="en-US" smtClean="0"/>
              <a:t>Fall 2010</a:t>
            </a:r>
          </a:p>
        </p:txBody>
      </p:sp>
      <p:sp>
        <p:nvSpPr>
          <p:cNvPr id="37891" name="Footer Placeholder 4"/>
          <p:cNvSpPr>
            <a:spLocks noGrp="1"/>
          </p:cNvSpPr>
          <p:nvPr>
            <p:ph type="ftr" sz="quarter" idx="11"/>
          </p:nvPr>
        </p:nvSpPr>
        <p:spPr>
          <a:noFill/>
        </p:spPr>
        <p:txBody>
          <a:bodyPr/>
          <a:lstStyle/>
          <a:p>
            <a:r>
              <a:rPr lang="en-US" smtClean="0"/>
              <a:t>Society of American Archivists</a:t>
            </a:r>
          </a:p>
        </p:txBody>
      </p:sp>
      <p:sp>
        <p:nvSpPr>
          <p:cNvPr id="37892" name="Slide Number Placeholder 5"/>
          <p:cNvSpPr>
            <a:spLocks noGrp="1"/>
          </p:cNvSpPr>
          <p:nvPr>
            <p:ph type="sldNum" sz="quarter" idx="12"/>
          </p:nvPr>
        </p:nvSpPr>
        <p:spPr>
          <a:noFill/>
        </p:spPr>
        <p:txBody>
          <a:bodyPr/>
          <a:lstStyle/>
          <a:p>
            <a:fld id="{CAD1E372-8E00-4DBA-ADC0-3FB08C679F4B}" type="slidenum">
              <a:rPr lang="en-US" smtClean="0"/>
              <a:pPr/>
              <a:t>28</a:t>
            </a:fld>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2"/>
          <p:cNvSpPr>
            <a:spLocks noGrp="1" noChangeArrowheads="1"/>
          </p:cNvSpPr>
          <p:nvPr>
            <p:ph type="title"/>
          </p:nvPr>
        </p:nvSpPr>
        <p:spPr/>
        <p:txBody>
          <a:bodyPr/>
          <a:lstStyle/>
          <a:p>
            <a:pPr eaLnBrk="1" hangingPunct="1"/>
            <a:r>
              <a:rPr lang="en-US" smtClean="0"/>
              <a:t>1. Creator names</a:t>
            </a:r>
          </a:p>
        </p:txBody>
      </p:sp>
      <p:sp>
        <p:nvSpPr>
          <p:cNvPr id="38918" name="Rectangle 3"/>
          <p:cNvSpPr>
            <a:spLocks noGrp="1" noChangeArrowheads="1"/>
          </p:cNvSpPr>
          <p:nvPr>
            <p:ph idx="1"/>
          </p:nvPr>
        </p:nvSpPr>
        <p:spPr/>
        <p:txBody>
          <a:bodyPr/>
          <a:lstStyle/>
          <a:p>
            <a:pPr eaLnBrk="1" hangingPunct="1"/>
            <a:endParaRPr lang="en-US" smtClean="0"/>
          </a:p>
          <a:p>
            <a:pPr eaLnBrk="1" hangingPunct="1"/>
            <a:r>
              <a:rPr lang="en-US" smtClean="0"/>
              <a:t>Multiple creators</a:t>
            </a:r>
          </a:p>
          <a:p>
            <a:pPr eaLnBrk="1" hangingPunct="1"/>
            <a:r>
              <a:rPr lang="en-US" smtClean="0"/>
              <a:t>As access points </a:t>
            </a:r>
          </a:p>
          <a:p>
            <a:pPr eaLnBrk="1" hangingPunct="1"/>
            <a:r>
              <a:rPr lang="en-US" smtClean="0"/>
              <a:t>As part of narrative elements</a:t>
            </a:r>
          </a:p>
          <a:p>
            <a:pPr eaLnBrk="1" hangingPunct="1"/>
            <a:r>
              <a:rPr lang="en-US" smtClean="0"/>
              <a:t>Clarifying context &amp; roles</a:t>
            </a:r>
          </a:p>
          <a:p>
            <a:pPr eaLnBrk="1" hangingPunct="1"/>
            <a:r>
              <a:rPr lang="en-US" smtClean="0"/>
              <a:t>Include names even if incomplete</a:t>
            </a:r>
          </a:p>
        </p:txBody>
      </p:sp>
      <p:sp>
        <p:nvSpPr>
          <p:cNvPr id="38914" name="Date Placeholder 3"/>
          <p:cNvSpPr>
            <a:spLocks noGrp="1"/>
          </p:cNvSpPr>
          <p:nvPr>
            <p:ph type="dt" sz="half" idx="10"/>
          </p:nvPr>
        </p:nvSpPr>
        <p:spPr>
          <a:noFill/>
        </p:spPr>
        <p:txBody>
          <a:bodyPr/>
          <a:lstStyle/>
          <a:p>
            <a:r>
              <a:rPr lang="en-US" smtClean="0"/>
              <a:t>Fall 2010</a:t>
            </a:r>
          </a:p>
        </p:txBody>
      </p:sp>
      <p:sp>
        <p:nvSpPr>
          <p:cNvPr id="38915" name="Footer Placeholder 4"/>
          <p:cNvSpPr>
            <a:spLocks noGrp="1"/>
          </p:cNvSpPr>
          <p:nvPr>
            <p:ph type="ftr" sz="quarter" idx="11"/>
          </p:nvPr>
        </p:nvSpPr>
        <p:spPr>
          <a:noFill/>
        </p:spPr>
        <p:txBody>
          <a:bodyPr/>
          <a:lstStyle/>
          <a:p>
            <a:r>
              <a:rPr lang="en-US" smtClean="0"/>
              <a:t>Society of American Archivists</a:t>
            </a:r>
          </a:p>
        </p:txBody>
      </p:sp>
      <p:sp>
        <p:nvSpPr>
          <p:cNvPr id="38916" name="Slide Number Placeholder 5"/>
          <p:cNvSpPr>
            <a:spLocks noGrp="1"/>
          </p:cNvSpPr>
          <p:nvPr>
            <p:ph type="sldNum" sz="quarter" idx="12"/>
          </p:nvPr>
        </p:nvSpPr>
        <p:spPr>
          <a:noFill/>
        </p:spPr>
        <p:txBody>
          <a:bodyPr/>
          <a:lstStyle/>
          <a:p>
            <a:fld id="{73279B9C-6434-4FD8-80E4-E0727C4063BB}" type="slidenum">
              <a:rPr lang="en-US" smtClean="0"/>
              <a:pPr/>
              <a:t>29</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US" sz="4000" smtClean="0"/>
              <a:t>Module 5:</a:t>
            </a:r>
            <a:br>
              <a:rPr lang="en-US" sz="4000" smtClean="0"/>
            </a:br>
            <a:r>
              <a:rPr lang="en-US" sz="4000" smtClean="0"/>
              <a:t>Accessioning and Arrangement</a:t>
            </a:r>
          </a:p>
        </p:txBody>
      </p:sp>
      <p:sp>
        <p:nvSpPr>
          <p:cNvPr id="4098" name="Date Placeholder 2"/>
          <p:cNvSpPr>
            <a:spLocks noGrp="1"/>
          </p:cNvSpPr>
          <p:nvPr>
            <p:ph type="dt" sz="half" idx="10"/>
          </p:nvPr>
        </p:nvSpPr>
        <p:spPr>
          <a:noFill/>
        </p:spPr>
        <p:txBody>
          <a:bodyPr/>
          <a:lstStyle/>
          <a:p>
            <a:r>
              <a:rPr lang="en-US" smtClean="0"/>
              <a:t>Fall 2010</a:t>
            </a:r>
          </a:p>
        </p:txBody>
      </p:sp>
      <p:sp>
        <p:nvSpPr>
          <p:cNvPr id="4099" name="Footer Placeholder 3"/>
          <p:cNvSpPr>
            <a:spLocks noGrp="1"/>
          </p:cNvSpPr>
          <p:nvPr>
            <p:ph type="ftr" sz="quarter" idx="11"/>
          </p:nvPr>
        </p:nvSpPr>
        <p:spPr>
          <a:noFill/>
        </p:spPr>
        <p:txBody>
          <a:bodyPr/>
          <a:lstStyle/>
          <a:p>
            <a:r>
              <a:rPr lang="en-US" smtClean="0"/>
              <a:t>Society of American Archivists</a:t>
            </a:r>
          </a:p>
        </p:txBody>
      </p:sp>
      <p:sp>
        <p:nvSpPr>
          <p:cNvPr id="4100" name="Slide Number Placeholder 4"/>
          <p:cNvSpPr>
            <a:spLocks noGrp="1"/>
          </p:cNvSpPr>
          <p:nvPr>
            <p:ph type="sldNum" sz="quarter" idx="12"/>
          </p:nvPr>
        </p:nvSpPr>
        <p:spPr>
          <a:noFill/>
        </p:spPr>
        <p:txBody>
          <a:bodyPr/>
          <a:lstStyle/>
          <a:p>
            <a:fld id="{FF2E330F-FC2A-4D2E-BE0F-864F72F062B4}" type="slidenum">
              <a:rPr lang="en-US" smtClean="0"/>
              <a:pPr/>
              <a:t>3</a:t>
            </a:fld>
            <a:endParaRPr lang="en-US" smtClean="0"/>
          </a:p>
        </p:txBody>
      </p:sp>
      <p:pic>
        <p:nvPicPr>
          <p:cNvPr id="4102" name="Picture 3" descr="C:\Documents and Settings\Owner\My Documents\My Pictures\sfearthquake.jpg"/>
          <p:cNvPicPr>
            <a:picLocks noChangeAspect="1" noChangeArrowheads="1"/>
          </p:cNvPicPr>
          <p:nvPr/>
        </p:nvPicPr>
        <p:blipFill>
          <a:blip r:embed="rId3" cstate="print"/>
          <a:srcRect/>
          <a:stretch>
            <a:fillRect/>
          </a:stretch>
        </p:blipFill>
        <p:spPr bwMode="auto">
          <a:xfrm>
            <a:off x="1143000" y="1905000"/>
            <a:ext cx="6664325" cy="4154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1026"/>
          <p:cNvSpPr>
            <a:spLocks noGrp="1" noChangeArrowheads="1"/>
          </p:cNvSpPr>
          <p:nvPr>
            <p:ph type="title"/>
          </p:nvPr>
        </p:nvSpPr>
        <p:spPr/>
        <p:txBody>
          <a:bodyPr/>
          <a:lstStyle/>
          <a:p>
            <a:pPr eaLnBrk="1" hangingPunct="1"/>
            <a:r>
              <a:rPr lang="en-US" smtClean="0"/>
              <a:t>1. Creator names</a:t>
            </a:r>
          </a:p>
        </p:txBody>
      </p:sp>
      <p:pic>
        <p:nvPicPr>
          <p:cNvPr id="39943" name="Picture 1030" descr="C:\Documents and Settings\Owner\My Documents\My Pictures\children.jpg"/>
          <p:cNvPicPr>
            <a:picLocks noGrp="1" noChangeAspect="1" noChangeArrowheads="1"/>
          </p:cNvPicPr>
          <p:nvPr>
            <p:ph type="clipArt" sz="half" idx="1"/>
          </p:nvPr>
        </p:nvPicPr>
        <p:blipFill>
          <a:blip r:embed="rId3" cstate="print"/>
          <a:stretch>
            <a:fillRect/>
          </a:stretch>
        </p:blipFill>
        <p:spPr>
          <a:xfrm>
            <a:off x="685800" y="2626859"/>
            <a:ext cx="3810000" cy="2823482"/>
          </a:xfrm>
          <a:noFill/>
        </p:spPr>
      </p:pic>
      <p:sp>
        <p:nvSpPr>
          <p:cNvPr id="39942" name="Rectangle 1027"/>
          <p:cNvSpPr>
            <a:spLocks noGrp="1" noChangeArrowheads="1"/>
          </p:cNvSpPr>
          <p:nvPr>
            <p:ph type="body" sz="half" idx="2"/>
          </p:nvPr>
        </p:nvSpPr>
        <p:spPr>
          <a:xfrm>
            <a:off x="4572000" y="1981200"/>
            <a:ext cx="4343400" cy="4114800"/>
          </a:xfrm>
        </p:spPr>
        <p:txBody>
          <a:bodyPr/>
          <a:lstStyle/>
          <a:p>
            <a:pPr eaLnBrk="1" hangingPunct="1">
              <a:buFontTx/>
              <a:buNone/>
            </a:pPr>
            <a:r>
              <a:rPr lang="en-US" sz="2000" dirty="0" err="1" smtClean="0"/>
              <a:t>Arbus</a:t>
            </a:r>
            <a:r>
              <a:rPr lang="en-US" sz="2000" dirty="0" smtClean="0"/>
              <a:t>, Diane, 1923-1971, photographer</a:t>
            </a:r>
          </a:p>
          <a:p>
            <a:pPr eaLnBrk="1" hangingPunct="1">
              <a:buFontTx/>
              <a:buNone/>
            </a:pPr>
            <a:r>
              <a:rPr lang="en-US" sz="2000" dirty="0" smtClean="0"/>
              <a:t>Detroit Publishing Co., photographer</a:t>
            </a:r>
          </a:p>
          <a:p>
            <a:pPr eaLnBrk="1" hangingPunct="1">
              <a:buFontTx/>
              <a:buNone/>
            </a:pPr>
            <a:r>
              <a:rPr lang="en-US" sz="2000" dirty="0" smtClean="0"/>
              <a:t>American Bridge Company, client</a:t>
            </a:r>
          </a:p>
          <a:p>
            <a:pPr eaLnBrk="1" hangingPunct="1">
              <a:buNone/>
            </a:pPr>
            <a:r>
              <a:rPr lang="en-US" sz="2000" dirty="0" smtClean="0"/>
              <a:t>Attributed to Carlton Watkins</a:t>
            </a:r>
          </a:p>
          <a:p>
            <a:pPr eaLnBrk="1" hangingPunct="1">
              <a:buFontTx/>
              <a:buNone/>
            </a:pPr>
            <a:r>
              <a:rPr lang="en-US" sz="2000" dirty="0" smtClean="0"/>
              <a:t>Includes work by Mathew B. Brady, Timothy O’Sullivan and Alexander Gardner</a:t>
            </a:r>
          </a:p>
          <a:p>
            <a:pPr eaLnBrk="1" hangingPunct="1">
              <a:buFontTx/>
              <a:buNone/>
            </a:pPr>
            <a:r>
              <a:rPr lang="en-US" sz="2000" dirty="0" smtClean="0"/>
              <a:t>Published by Keystone View Company</a:t>
            </a:r>
          </a:p>
          <a:p>
            <a:pPr eaLnBrk="1" hangingPunct="1">
              <a:buFontTx/>
              <a:buNone/>
            </a:pPr>
            <a:r>
              <a:rPr lang="en-US" sz="2000" dirty="0" smtClean="0"/>
              <a:t>Copyright by Walt Disney Company</a:t>
            </a:r>
          </a:p>
          <a:p>
            <a:pPr eaLnBrk="1" hangingPunct="1">
              <a:buFontTx/>
              <a:buNone/>
            </a:pPr>
            <a:r>
              <a:rPr lang="en-US" sz="2000" dirty="0" smtClean="0"/>
              <a:t>Unidentified photographer</a:t>
            </a:r>
          </a:p>
        </p:txBody>
      </p:sp>
      <p:sp>
        <p:nvSpPr>
          <p:cNvPr id="39938" name="Date Placeholder 4"/>
          <p:cNvSpPr>
            <a:spLocks noGrp="1"/>
          </p:cNvSpPr>
          <p:nvPr>
            <p:ph type="dt" sz="half" idx="10"/>
          </p:nvPr>
        </p:nvSpPr>
        <p:spPr>
          <a:noFill/>
        </p:spPr>
        <p:txBody>
          <a:bodyPr/>
          <a:lstStyle/>
          <a:p>
            <a:r>
              <a:rPr lang="en-US" smtClean="0"/>
              <a:t>Fall 2010</a:t>
            </a:r>
          </a:p>
        </p:txBody>
      </p:sp>
      <p:sp>
        <p:nvSpPr>
          <p:cNvPr id="39939" name="Footer Placeholder 5"/>
          <p:cNvSpPr>
            <a:spLocks noGrp="1"/>
          </p:cNvSpPr>
          <p:nvPr>
            <p:ph type="ftr" sz="quarter" idx="11"/>
          </p:nvPr>
        </p:nvSpPr>
        <p:spPr>
          <a:noFill/>
        </p:spPr>
        <p:txBody>
          <a:bodyPr/>
          <a:lstStyle/>
          <a:p>
            <a:r>
              <a:rPr lang="en-US" dirty="0" smtClean="0"/>
              <a:t>Society of American Archivists</a:t>
            </a:r>
          </a:p>
        </p:txBody>
      </p:sp>
      <p:sp>
        <p:nvSpPr>
          <p:cNvPr id="39940" name="Slide Number Placeholder 6"/>
          <p:cNvSpPr>
            <a:spLocks noGrp="1"/>
          </p:cNvSpPr>
          <p:nvPr>
            <p:ph type="sldNum" sz="quarter" idx="12"/>
          </p:nvPr>
        </p:nvSpPr>
        <p:spPr>
          <a:noFill/>
        </p:spPr>
        <p:txBody>
          <a:bodyPr/>
          <a:lstStyle/>
          <a:p>
            <a:fld id="{250A3C0D-639A-4F9C-9E24-CB695BED551C}" type="slidenum">
              <a:rPr lang="en-US" smtClean="0"/>
              <a:pPr/>
              <a:t>30</a:t>
            </a:fld>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Rectangle 2"/>
          <p:cNvSpPr>
            <a:spLocks noGrp="1" noChangeArrowheads="1"/>
          </p:cNvSpPr>
          <p:nvPr>
            <p:ph type="title"/>
          </p:nvPr>
        </p:nvSpPr>
        <p:spPr/>
        <p:txBody>
          <a:bodyPr/>
          <a:lstStyle/>
          <a:p>
            <a:pPr eaLnBrk="1" hangingPunct="1"/>
            <a:r>
              <a:rPr lang="en-US" smtClean="0"/>
              <a:t>2. Titles</a:t>
            </a:r>
          </a:p>
        </p:txBody>
      </p:sp>
      <p:sp>
        <p:nvSpPr>
          <p:cNvPr id="40966" name="Rectangle 3"/>
          <p:cNvSpPr>
            <a:spLocks noGrp="1" noChangeArrowheads="1"/>
          </p:cNvSpPr>
          <p:nvPr>
            <p:ph idx="1"/>
          </p:nvPr>
        </p:nvSpPr>
        <p:spPr/>
        <p:txBody>
          <a:bodyPr/>
          <a:lstStyle/>
          <a:p>
            <a:pPr eaLnBrk="1" hangingPunct="1"/>
            <a:r>
              <a:rPr lang="en-US" dirty="0" smtClean="0"/>
              <a:t>Value of descriptive titles</a:t>
            </a:r>
          </a:p>
          <a:p>
            <a:pPr eaLnBrk="1" hangingPunct="1"/>
            <a:r>
              <a:rPr lang="en-US" dirty="0" smtClean="0"/>
              <a:t>Titles for items and groups</a:t>
            </a:r>
          </a:p>
          <a:p>
            <a:pPr eaLnBrk="1" hangingPunct="1"/>
            <a:r>
              <a:rPr lang="en-US" dirty="0" smtClean="0"/>
              <a:t>Types of titles</a:t>
            </a:r>
          </a:p>
          <a:p>
            <a:pPr lvl="1" eaLnBrk="1" hangingPunct="1"/>
            <a:r>
              <a:rPr lang="en-US" sz="3200" dirty="0" smtClean="0"/>
              <a:t>Supplied</a:t>
            </a:r>
          </a:p>
          <a:p>
            <a:pPr lvl="1" eaLnBrk="1" hangingPunct="1"/>
            <a:r>
              <a:rPr lang="en-US" sz="3200" dirty="0" smtClean="0"/>
              <a:t>Transcribed</a:t>
            </a:r>
          </a:p>
        </p:txBody>
      </p:sp>
      <p:sp>
        <p:nvSpPr>
          <p:cNvPr id="40962" name="Date Placeholder 4"/>
          <p:cNvSpPr>
            <a:spLocks noGrp="1"/>
          </p:cNvSpPr>
          <p:nvPr>
            <p:ph type="dt" sz="half" idx="10"/>
          </p:nvPr>
        </p:nvSpPr>
        <p:spPr>
          <a:noFill/>
        </p:spPr>
        <p:txBody>
          <a:bodyPr/>
          <a:lstStyle/>
          <a:p>
            <a:r>
              <a:rPr lang="en-US" smtClean="0"/>
              <a:t>Fall 2010</a:t>
            </a:r>
          </a:p>
        </p:txBody>
      </p:sp>
      <p:sp>
        <p:nvSpPr>
          <p:cNvPr id="40963" name="Footer Placeholder 5"/>
          <p:cNvSpPr>
            <a:spLocks noGrp="1"/>
          </p:cNvSpPr>
          <p:nvPr>
            <p:ph type="ftr" sz="quarter" idx="11"/>
          </p:nvPr>
        </p:nvSpPr>
        <p:spPr>
          <a:noFill/>
        </p:spPr>
        <p:txBody>
          <a:bodyPr/>
          <a:lstStyle/>
          <a:p>
            <a:r>
              <a:rPr lang="en-US" smtClean="0"/>
              <a:t>Society of American Archivists</a:t>
            </a:r>
          </a:p>
        </p:txBody>
      </p:sp>
      <p:sp>
        <p:nvSpPr>
          <p:cNvPr id="40964" name="Slide Number Placeholder 6"/>
          <p:cNvSpPr>
            <a:spLocks noGrp="1"/>
          </p:cNvSpPr>
          <p:nvPr>
            <p:ph type="sldNum" sz="quarter" idx="12"/>
          </p:nvPr>
        </p:nvSpPr>
        <p:spPr>
          <a:noFill/>
        </p:spPr>
        <p:txBody>
          <a:bodyPr/>
          <a:lstStyle/>
          <a:p>
            <a:fld id="{C63EC844-6E68-4268-9D0D-5876297E4574}" type="slidenum">
              <a:rPr lang="en-US" smtClean="0"/>
              <a:pPr/>
              <a:t>31</a:t>
            </a:fld>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2"/>
          <p:cNvSpPr>
            <a:spLocks noGrp="1" noChangeArrowheads="1"/>
          </p:cNvSpPr>
          <p:nvPr>
            <p:ph type="title"/>
          </p:nvPr>
        </p:nvSpPr>
        <p:spPr/>
        <p:txBody>
          <a:bodyPr/>
          <a:lstStyle/>
          <a:p>
            <a:pPr eaLnBrk="1" hangingPunct="1"/>
            <a:r>
              <a:rPr lang="en-US" dirty="0" smtClean="0"/>
              <a:t>2. Supplied titles</a:t>
            </a:r>
          </a:p>
        </p:txBody>
      </p:sp>
      <p:sp>
        <p:nvSpPr>
          <p:cNvPr id="41990" name="Rectangle 3"/>
          <p:cNvSpPr>
            <a:spLocks noGrp="1" noChangeArrowheads="1"/>
          </p:cNvSpPr>
          <p:nvPr>
            <p:ph type="body" sz="half" idx="1"/>
          </p:nvPr>
        </p:nvSpPr>
        <p:spPr>
          <a:xfrm>
            <a:off x="609600" y="1905000"/>
            <a:ext cx="3810000" cy="4267200"/>
          </a:xfrm>
        </p:spPr>
        <p:txBody>
          <a:bodyPr/>
          <a:lstStyle/>
          <a:p>
            <a:pPr eaLnBrk="1" hangingPunct="1">
              <a:buFontTx/>
              <a:buNone/>
            </a:pPr>
            <a:r>
              <a:rPr lang="en-US" sz="2400" dirty="0" smtClean="0"/>
              <a:t>Patterns for supplied titles</a:t>
            </a:r>
          </a:p>
          <a:p>
            <a:pPr eaLnBrk="1" hangingPunct="1"/>
            <a:r>
              <a:rPr lang="en-US" sz="2400" dirty="0" smtClean="0"/>
              <a:t>[Name of Photographer] Collection</a:t>
            </a:r>
          </a:p>
          <a:p>
            <a:pPr eaLnBrk="1" hangingPunct="1"/>
            <a:r>
              <a:rPr lang="en-US" sz="2400" dirty="0" smtClean="0"/>
              <a:t>Photographs from [x] Collection</a:t>
            </a:r>
          </a:p>
          <a:p>
            <a:pPr eaLnBrk="1" hangingPunct="1"/>
            <a:r>
              <a:rPr lang="en-US" sz="2400" dirty="0" smtClean="0"/>
              <a:t>[Name] Family Photograph Collection</a:t>
            </a:r>
          </a:p>
          <a:p>
            <a:pPr eaLnBrk="1" hangingPunct="1"/>
            <a:endParaRPr lang="en-US" sz="2400" dirty="0" smtClean="0"/>
          </a:p>
          <a:p>
            <a:pPr eaLnBrk="1" hangingPunct="1"/>
            <a:r>
              <a:rPr lang="en-US" sz="2400" dirty="0" smtClean="0"/>
              <a:t>[subject], [location], [time period]</a:t>
            </a:r>
          </a:p>
          <a:p>
            <a:pPr eaLnBrk="1" hangingPunct="1">
              <a:buFontTx/>
              <a:buNone/>
            </a:pPr>
            <a:endParaRPr lang="en-US" dirty="0" smtClean="0"/>
          </a:p>
        </p:txBody>
      </p:sp>
      <p:sp>
        <p:nvSpPr>
          <p:cNvPr id="41986" name="Date Placeholder 3"/>
          <p:cNvSpPr>
            <a:spLocks noGrp="1"/>
          </p:cNvSpPr>
          <p:nvPr>
            <p:ph type="dt" sz="half" idx="10"/>
          </p:nvPr>
        </p:nvSpPr>
        <p:spPr>
          <a:noFill/>
        </p:spPr>
        <p:txBody>
          <a:bodyPr/>
          <a:lstStyle/>
          <a:p>
            <a:r>
              <a:rPr lang="en-US" smtClean="0"/>
              <a:t>Fall 2010</a:t>
            </a:r>
          </a:p>
        </p:txBody>
      </p:sp>
      <p:sp>
        <p:nvSpPr>
          <p:cNvPr id="41987" name="Footer Placeholder 4"/>
          <p:cNvSpPr>
            <a:spLocks noGrp="1"/>
          </p:cNvSpPr>
          <p:nvPr>
            <p:ph type="ftr" sz="quarter" idx="11"/>
          </p:nvPr>
        </p:nvSpPr>
        <p:spPr>
          <a:noFill/>
        </p:spPr>
        <p:txBody>
          <a:bodyPr/>
          <a:lstStyle/>
          <a:p>
            <a:r>
              <a:rPr lang="en-US" smtClean="0"/>
              <a:t>Society of American Archivists</a:t>
            </a:r>
          </a:p>
        </p:txBody>
      </p:sp>
      <p:sp>
        <p:nvSpPr>
          <p:cNvPr id="41988" name="Slide Number Placeholder 5"/>
          <p:cNvSpPr>
            <a:spLocks noGrp="1"/>
          </p:cNvSpPr>
          <p:nvPr>
            <p:ph type="sldNum" sz="quarter" idx="12"/>
          </p:nvPr>
        </p:nvSpPr>
        <p:spPr>
          <a:noFill/>
        </p:spPr>
        <p:txBody>
          <a:bodyPr/>
          <a:lstStyle/>
          <a:p>
            <a:fld id="{BF7919B0-FA81-4391-AE24-947D9C951703}" type="slidenum">
              <a:rPr lang="en-US" smtClean="0"/>
              <a:pPr/>
              <a:t>32</a:t>
            </a:fld>
            <a:endParaRPr lang="en-US" smtClean="0"/>
          </a:p>
        </p:txBody>
      </p:sp>
      <p:pic>
        <p:nvPicPr>
          <p:cNvPr id="12" name="ClipArt Placeholder 11" descr="chessclub.jpg"/>
          <p:cNvPicPr>
            <a:picLocks noGrp="1" noChangeAspect="1"/>
          </p:cNvPicPr>
          <p:nvPr>
            <p:ph type="clipArt" sz="half" idx="2"/>
          </p:nvPr>
        </p:nvPicPr>
        <p:blipFill>
          <a:blip r:embed="rId3" cstate="print"/>
          <a:stretch>
            <a:fillRect/>
          </a:stretch>
        </p:blipFill>
        <p:spPr>
          <a:xfrm>
            <a:off x="4913709" y="1981200"/>
            <a:ext cx="3278981" cy="41148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0"/>
          <p:cNvSpPr>
            <a:spLocks noGrp="1"/>
          </p:cNvSpPr>
          <p:nvPr>
            <p:ph type="title"/>
          </p:nvPr>
        </p:nvSpPr>
        <p:spPr/>
        <p:txBody>
          <a:bodyPr/>
          <a:lstStyle/>
          <a:p>
            <a:r>
              <a:rPr lang="en-US" smtClean="0"/>
              <a:t>2. Transcribed titles</a:t>
            </a:r>
          </a:p>
        </p:txBody>
      </p:sp>
      <p:sp>
        <p:nvSpPr>
          <p:cNvPr id="43012" name="Date Placeholder 4"/>
          <p:cNvSpPr>
            <a:spLocks noGrp="1"/>
          </p:cNvSpPr>
          <p:nvPr>
            <p:ph type="dt" sz="half" idx="10"/>
          </p:nvPr>
        </p:nvSpPr>
        <p:spPr>
          <a:noFill/>
        </p:spPr>
        <p:txBody>
          <a:bodyPr/>
          <a:lstStyle/>
          <a:p>
            <a:r>
              <a:rPr lang="en-US" smtClean="0"/>
              <a:t>Fall 2010</a:t>
            </a:r>
          </a:p>
        </p:txBody>
      </p:sp>
      <p:sp>
        <p:nvSpPr>
          <p:cNvPr id="43013" name="Footer Placeholder 5"/>
          <p:cNvSpPr>
            <a:spLocks noGrp="1"/>
          </p:cNvSpPr>
          <p:nvPr>
            <p:ph type="ftr" sz="quarter" idx="11"/>
          </p:nvPr>
        </p:nvSpPr>
        <p:spPr>
          <a:noFill/>
        </p:spPr>
        <p:txBody>
          <a:bodyPr/>
          <a:lstStyle/>
          <a:p>
            <a:r>
              <a:rPr lang="en-US" smtClean="0"/>
              <a:t>Society of American Archivists</a:t>
            </a:r>
          </a:p>
        </p:txBody>
      </p:sp>
      <p:sp>
        <p:nvSpPr>
          <p:cNvPr id="43014" name="Slide Number Placeholder 6"/>
          <p:cNvSpPr>
            <a:spLocks noGrp="1"/>
          </p:cNvSpPr>
          <p:nvPr>
            <p:ph type="sldNum" sz="quarter" idx="12"/>
          </p:nvPr>
        </p:nvSpPr>
        <p:spPr>
          <a:noFill/>
        </p:spPr>
        <p:txBody>
          <a:bodyPr/>
          <a:lstStyle/>
          <a:p>
            <a:fld id="{1BD4AE71-09B6-477B-8B4D-2B04546051D1}" type="slidenum">
              <a:rPr lang="en-US" smtClean="0"/>
              <a:pPr/>
              <a:t>33</a:t>
            </a:fld>
            <a:endParaRPr lang="en-US" smtClean="0"/>
          </a:p>
        </p:txBody>
      </p:sp>
      <p:pic>
        <p:nvPicPr>
          <p:cNvPr id="8" name="Content Placeholder 7" descr="pickwickclub.jpg"/>
          <p:cNvPicPr>
            <a:picLocks noGrp="1" noChangeAspect="1"/>
          </p:cNvPicPr>
          <p:nvPr>
            <p:ph idx="1"/>
          </p:nvPr>
        </p:nvPicPr>
        <p:blipFill>
          <a:blip r:embed="rId3" cstate="print"/>
          <a:stretch>
            <a:fillRect/>
          </a:stretch>
        </p:blipFill>
        <p:spPr>
          <a:xfrm>
            <a:off x="1980000" y="1981200"/>
            <a:ext cx="5184000" cy="41148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p:nvPr>
        </p:nvSpPr>
        <p:spPr/>
        <p:txBody>
          <a:bodyPr/>
          <a:lstStyle/>
          <a:p>
            <a:pPr eaLnBrk="1" hangingPunct="1"/>
            <a:r>
              <a:rPr lang="en-US" smtClean="0"/>
              <a:t>3. Dates</a:t>
            </a:r>
          </a:p>
        </p:txBody>
      </p:sp>
      <p:pic>
        <p:nvPicPr>
          <p:cNvPr id="44039" name="Picture 6" descr="C:\Documents and Settings\Owner\My Documents\My Pictures\dates.jpg"/>
          <p:cNvPicPr>
            <a:picLocks noGrp="1" noChangeAspect="1" noChangeArrowheads="1"/>
          </p:cNvPicPr>
          <p:nvPr>
            <p:ph type="clipArt" sz="half" idx="1"/>
          </p:nvPr>
        </p:nvPicPr>
        <p:blipFill>
          <a:blip r:embed="rId3" cstate="print"/>
          <a:stretch>
            <a:fillRect/>
          </a:stretch>
        </p:blipFill>
        <p:spPr>
          <a:xfrm>
            <a:off x="1181100" y="2038350"/>
            <a:ext cx="2819400" cy="4000500"/>
          </a:xfrm>
          <a:noFill/>
        </p:spPr>
      </p:pic>
      <p:sp>
        <p:nvSpPr>
          <p:cNvPr id="44038" name="Rectangle 3"/>
          <p:cNvSpPr>
            <a:spLocks noGrp="1" noChangeArrowheads="1"/>
          </p:cNvSpPr>
          <p:nvPr>
            <p:ph type="body" sz="half" idx="2"/>
          </p:nvPr>
        </p:nvSpPr>
        <p:spPr/>
        <p:txBody>
          <a:bodyPr/>
          <a:lstStyle/>
          <a:p>
            <a:pPr eaLnBrk="1" hangingPunct="1"/>
            <a:endParaRPr lang="en-US" sz="2800" dirty="0" smtClean="0"/>
          </a:p>
          <a:p>
            <a:pPr eaLnBrk="1" hangingPunct="1"/>
            <a:r>
              <a:rPr lang="en-US" sz="2800" dirty="0" smtClean="0"/>
              <a:t>Date of creation</a:t>
            </a:r>
          </a:p>
          <a:p>
            <a:pPr eaLnBrk="1" hangingPunct="1"/>
            <a:r>
              <a:rPr lang="en-US" sz="2800" dirty="0" smtClean="0"/>
              <a:t>Date of copyright</a:t>
            </a:r>
          </a:p>
          <a:p>
            <a:pPr eaLnBrk="1" hangingPunct="1"/>
            <a:r>
              <a:rPr lang="en-US" sz="2800" dirty="0" smtClean="0"/>
              <a:t>Date of publication</a:t>
            </a:r>
          </a:p>
          <a:p>
            <a:pPr eaLnBrk="1" hangingPunct="1"/>
            <a:r>
              <a:rPr lang="en-US" sz="2800" dirty="0" smtClean="0"/>
              <a:t>Date of printing</a:t>
            </a:r>
          </a:p>
          <a:p>
            <a:pPr eaLnBrk="1" hangingPunct="1"/>
            <a:r>
              <a:rPr lang="en-US" sz="2800" dirty="0" smtClean="0"/>
              <a:t>Use estimated dates if exact date unknown</a:t>
            </a:r>
          </a:p>
        </p:txBody>
      </p:sp>
      <p:sp>
        <p:nvSpPr>
          <p:cNvPr id="44034" name="Date Placeholder 4"/>
          <p:cNvSpPr>
            <a:spLocks noGrp="1"/>
          </p:cNvSpPr>
          <p:nvPr>
            <p:ph type="dt" sz="half" idx="10"/>
          </p:nvPr>
        </p:nvSpPr>
        <p:spPr>
          <a:noFill/>
        </p:spPr>
        <p:txBody>
          <a:bodyPr/>
          <a:lstStyle/>
          <a:p>
            <a:r>
              <a:rPr lang="en-US" smtClean="0"/>
              <a:t>Fall 2010</a:t>
            </a:r>
          </a:p>
        </p:txBody>
      </p:sp>
      <p:sp>
        <p:nvSpPr>
          <p:cNvPr id="44035" name="Footer Placeholder 5"/>
          <p:cNvSpPr>
            <a:spLocks noGrp="1"/>
          </p:cNvSpPr>
          <p:nvPr>
            <p:ph type="ftr" sz="quarter" idx="11"/>
          </p:nvPr>
        </p:nvSpPr>
        <p:spPr>
          <a:noFill/>
        </p:spPr>
        <p:txBody>
          <a:bodyPr/>
          <a:lstStyle/>
          <a:p>
            <a:r>
              <a:rPr lang="en-US" smtClean="0"/>
              <a:t>Society of American Archivists</a:t>
            </a:r>
          </a:p>
        </p:txBody>
      </p:sp>
      <p:sp>
        <p:nvSpPr>
          <p:cNvPr id="44036" name="Slide Number Placeholder 6"/>
          <p:cNvSpPr>
            <a:spLocks noGrp="1"/>
          </p:cNvSpPr>
          <p:nvPr>
            <p:ph type="sldNum" sz="quarter" idx="12"/>
          </p:nvPr>
        </p:nvSpPr>
        <p:spPr>
          <a:noFill/>
        </p:spPr>
        <p:txBody>
          <a:bodyPr/>
          <a:lstStyle/>
          <a:p>
            <a:fld id="{CE5F4567-C3B9-437B-A39F-A5A2465C9B39}" type="slidenum">
              <a:rPr lang="en-US" smtClean="0"/>
              <a:pPr/>
              <a:t>34</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4"/>
          <p:cNvSpPr>
            <a:spLocks noGrp="1" noChangeArrowheads="1"/>
          </p:cNvSpPr>
          <p:nvPr>
            <p:ph type="title"/>
          </p:nvPr>
        </p:nvSpPr>
        <p:spPr/>
        <p:txBody>
          <a:bodyPr/>
          <a:lstStyle/>
          <a:p>
            <a:pPr eaLnBrk="1" hangingPunct="1"/>
            <a:r>
              <a:rPr lang="en-US" smtClean="0"/>
              <a:t>3. Dates</a:t>
            </a:r>
          </a:p>
        </p:txBody>
      </p:sp>
      <p:sp>
        <p:nvSpPr>
          <p:cNvPr id="45062" name="Rectangle 5"/>
          <p:cNvSpPr>
            <a:spLocks noGrp="1" noChangeArrowheads="1"/>
          </p:cNvSpPr>
          <p:nvPr>
            <p:ph sz="half" idx="1"/>
          </p:nvPr>
        </p:nvSpPr>
        <p:spPr/>
        <p:txBody>
          <a:bodyPr/>
          <a:lstStyle/>
          <a:p>
            <a:pPr eaLnBrk="1" hangingPunct="1">
              <a:lnSpc>
                <a:spcPct val="90000"/>
              </a:lnSpc>
              <a:buFontTx/>
              <a:buNone/>
            </a:pPr>
            <a:r>
              <a:rPr lang="en-US" sz="2400" smtClean="0"/>
              <a:t>1890-1900	</a:t>
            </a:r>
          </a:p>
          <a:p>
            <a:pPr eaLnBrk="1" hangingPunct="1">
              <a:lnSpc>
                <a:spcPct val="90000"/>
              </a:lnSpc>
              <a:buFontTx/>
              <a:buNone/>
            </a:pPr>
            <a:r>
              <a:rPr lang="en-US" sz="2400" smtClean="0"/>
              <a:t>1870-1920,bulk 1895-1910</a:t>
            </a:r>
          </a:p>
          <a:p>
            <a:pPr eaLnBrk="1" hangingPunct="1">
              <a:lnSpc>
                <a:spcPct val="90000"/>
              </a:lnSpc>
              <a:buFontTx/>
              <a:buNone/>
            </a:pPr>
            <a:r>
              <a:rPr lang="en-US" sz="2400" smtClean="0"/>
              <a:t>circa 1942</a:t>
            </a:r>
          </a:p>
          <a:p>
            <a:pPr eaLnBrk="1" hangingPunct="1">
              <a:lnSpc>
                <a:spcPct val="90000"/>
              </a:lnSpc>
              <a:buFontTx/>
              <a:buNone/>
            </a:pPr>
            <a:r>
              <a:rPr lang="en-US" sz="2400" smtClean="0"/>
              <a:t>1880s</a:t>
            </a:r>
          </a:p>
          <a:p>
            <a:pPr eaLnBrk="1" hangingPunct="1">
              <a:lnSpc>
                <a:spcPct val="90000"/>
              </a:lnSpc>
              <a:buFontTx/>
              <a:buNone/>
            </a:pPr>
            <a:r>
              <a:rPr lang="en-US" sz="2400" smtClean="0"/>
              <a:t>probably 1972</a:t>
            </a:r>
          </a:p>
          <a:p>
            <a:pPr eaLnBrk="1" hangingPunct="1">
              <a:lnSpc>
                <a:spcPct val="90000"/>
              </a:lnSpc>
              <a:buFontTx/>
              <a:buNone/>
            </a:pPr>
            <a:r>
              <a:rPr lang="en-US" sz="2400" smtClean="0"/>
              <a:t>between 1912 and 1915</a:t>
            </a:r>
          </a:p>
          <a:p>
            <a:pPr eaLnBrk="1" hangingPunct="1">
              <a:lnSpc>
                <a:spcPct val="90000"/>
              </a:lnSpc>
              <a:buFontTx/>
              <a:buNone/>
            </a:pPr>
            <a:r>
              <a:rPr lang="en-US" sz="2400" smtClean="0"/>
              <a:t>1887 or 1888</a:t>
            </a:r>
          </a:p>
          <a:p>
            <a:pPr eaLnBrk="1" hangingPunct="1">
              <a:lnSpc>
                <a:spcPct val="90000"/>
              </a:lnSpc>
              <a:buFontTx/>
              <a:buNone/>
            </a:pPr>
            <a:r>
              <a:rPr lang="en-US" sz="2400" smtClean="0"/>
              <a:t>1960 May 17</a:t>
            </a:r>
          </a:p>
          <a:p>
            <a:pPr eaLnBrk="1" hangingPunct="1">
              <a:lnSpc>
                <a:spcPct val="90000"/>
              </a:lnSpc>
              <a:buFontTx/>
              <a:buNone/>
            </a:pPr>
            <a:r>
              <a:rPr lang="en-US" sz="2400" smtClean="0"/>
              <a:t>undated</a:t>
            </a:r>
          </a:p>
        </p:txBody>
      </p:sp>
      <p:sp>
        <p:nvSpPr>
          <p:cNvPr id="45063" name="Rectangle 6"/>
          <p:cNvSpPr>
            <a:spLocks noGrp="1" noChangeArrowheads="1"/>
          </p:cNvSpPr>
          <p:nvPr>
            <p:ph sz="half" idx="2"/>
          </p:nvPr>
        </p:nvSpPr>
        <p:spPr/>
        <p:txBody>
          <a:bodyPr/>
          <a:lstStyle/>
          <a:p>
            <a:pPr eaLnBrk="1" hangingPunct="1">
              <a:lnSpc>
                <a:spcPct val="90000"/>
              </a:lnSpc>
              <a:buFontTx/>
              <a:buNone/>
            </a:pPr>
            <a:r>
              <a:rPr lang="en-US" sz="2400" smtClean="0"/>
              <a:t>Inclusive span</a:t>
            </a:r>
          </a:p>
          <a:p>
            <a:pPr eaLnBrk="1" hangingPunct="1">
              <a:lnSpc>
                <a:spcPct val="90000"/>
              </a:lnSpc>
              <a:buFontTx/>
              <a:buNone/>
            </a:pPr>
            <a:r>
              <a:rPr lang="en-US" sz="2400" smtClean="0"/>
              <a:t>Predominant years within span</a:t>
            </a:r>
          </a:p>
          <a:p>
            <a:pPr eaLnBrk="1" hangingPunct="1">
              <a:lnSpc>
                <a:spcPct val="90000"/>
              </a:lnSpc>
              <a:buFontTx/>
              <a:buNone/>
            </a:pPr>
            <a:r>
              <a:rPr lang="en-US" sz="2400" smtClean="0"/>
              <a:t>Approximate</a:t>
            </a:r>
          </a:p>
          <a:p>
            <a:pPr eaLnBrk="1" hangingPunct="1">
              <a:lnSpc>
                <a:spcPct val="90000"/>
              </a:lnSpc>
              <a:buFontTx/>
              <a:buNone/>
            </a:pPr>
            <a:r>
              <a:rPr lang="en-US" sz="2400" smtClean="0"/>
              <a:t>Estimated decade</a:t>
            </a:r>
          </a:p>
          <a:p>
            <a:pPr eaLnBrk="1" hangingPunct="1">
              <a:lnSpc>
                <a:spcPct val="90000"/>
              </a:lnSpc>
              <a:buFontTx/>
              <a:buNone/>
            </a:pPr>
            <a:r>
              <a:rPr lang="en-US" sz="2400" smtClean="0"/>
              <a:t>Probable year</a:t>
            </a:r>
          </a:p>
          <a:p>
            <a:pPr eaLnBrk="1" hangingPunct="1">
              <a:lnSpc>
                <a:spcPct val="90000"/>
              </a:lnSpc>
              <a:buFontTx/>
              <a:buNone/>
            </a:pPr>
            <a:r>
              <a:rPr lang="en-US" sz="2400" smtClean="0"/>
              <a:t>Year within a range</a:t>
            </a:r>
          </a:p>
          <a:p>
            <a:pPr eaLnBrk="1" hangingPunct="1">
              <a:lnSpc>
                <a:spcPct val="90000"/>
              </a:lnSpc>
              <a:buFontTx/>
              <a:buNone/>
            </a:pPr>
            <a:r>
              <a:rPr lang="en-US" sz="2400" smtClean="0"/>
              <a:t>One of two years</a:t>
            </a:r>
          </a:p>
          <a:p>
            <a:pPr eaLnBrk="1" hangingPunct="1">
              <a:lnSpc>
                <a:spcPct val="90000"/>
              </a:lnSpc>
              <a:buFontTx/>
              <a:buNone/>
            </a:pPr>
            <a:r>
              <a:rPr lang="en-US" sz="2400" smtClean="0"/>
              <a:t>Exact date</a:t>
            </a:r>
          </a:p>
          <a:p>
            <a:pPr eaLnBrk="1" hangingPunct="1">
              <a:lnSpc>
                <a:spcPct val="90000"/>
              </a:lnSpc>
              <a:buFontTx/>
              <a:buNone/>
            </a:pPr>
            <a:r>
              <a:rPr lang="en-US" sz="2400" smtClean="0"/>
              <a:t>unknown</a:t>
            </a:r>
          </a:p>
        </p:txBody>
      </p:sp>
      <p:sp>
        <p:nvSpPr>
          <p:cNvPr id="45058" name="Date Placeholder 4"/>
          <p:cNvSpPr>
            <a:spLocks noGrp="1"/>
          </p:cNvSpPr>
          <p:nvPr>
            <p:ph type="dt" sz="half" idx="10"/>
          </p:nvPr>
        </p:nvSpPr>
        <p:spPr>
          <a:noFill/>
        </p:spPr>
        <p:txBody>
          <a:bodyPr/>
          <a:lstStyle/>
          <a:p>
            <a:r>
              <a:rPr lang="en-US" smtClean="0"/>
              <a:t>Fall 2010</a:t>
            </a:r>
          </a:p>
        </p:txBody>
      </p:sp>
      <p:sp>
        <p:nvSpPr>
          <p:cNvPr id="45059" name="Footer Placeholder 5"/>
          <p:cNvSpPr>
            <a:spLocks noGrp="1"/>
          </p:cNvSpPr>
          <p:nvPr>
            <p:ph type="ftr" sz="quarter" idx="11"/>
          </p:nvPr>
        </p:nvSpPr>
        <p:spPr>
          <a:noFill/>
        </p:spPr>
        <p:txBody>
          <a:bodyPr/>
          <a:lstStyle/>
          <a:p>
            <a:r>
              <a:rPr lang="en-US" smtClean="0"/>
              <a:t>Society of American Archivists</a:t>
            </a:r>
          </a:p>
        </p:txBody>
      </p:sp>
      <p:sp>
        <p:nvSpPr>
          <p:cNvPr id="45060" name="Slide Number Placeholder 6"/>
          <p:cNvSpPr>
            <a:spLocks noGrp="1"/>
          </p:cNvSpPr>
          <p:nvPr>
            <p:ph type="sldNum" sz="quarter" idx="12"/>
          </p:nvPr>
        </p:nvSpPr>
        <p:spPr>
          <a:noFill/>
        </p:spPr>
        <p:txBody>
          <a:bodyPr/>
          <a:lstStyle/>
          <a:p>
            <a:fld id="{E239559D-BBC2-4DA6-B779-9DADCE423DE5}" type="slidenum">
              <a:rPr lang="en-US" smtClean="0"/>
              <a:pPr/>
              <a:t>35</a:t>
            </a:fld>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p:cNvSpPr>
            <a:spLocks noGrp="1" noChangeArrowheads="1"/>
          </p:cNvSpPr>
          <p:nvPr>
            <p:ph type="title"/>
          </p:nvPr>
        </p:nvSpPr>
        <p:spPr/>
        <p:txBody>
          <a:bodyPr/>
          <a:lstStyle/>
          <a:p>
            <a:pPr eaLnBrk="1" hangingPunct="1"/>
            <a:r>
              <a:rPr lang="en-US" smtClean="0"/>
              <a:t>4. Extent &amp; physical description</a:t>
            </a:r>
          </a:p>
        </p:txBody>
      </p:sp>
      <p:sp>
        <p:nvSpPr>
          <p:cNvPr id="46086" name="Rectangle 3"/>
          <p:cNvSpPr>
            <a:spLocks noGrp="1" noChangeArrowheads="1"/>
          </p:cNvSpPr>
          <p:nvPr>
            <p:ph idx="1"/>
          </p:nvPr>
        </p:nvSpPr>
        <p:spPr/>
        <p:txBody>
          <a:bodyPr/>
          <a:lstStyle/>
          <a:p>
            <a:pPr eaLnBrk="1" hangingPunct="1"/>
            <a:endParaRPr lang="en-US" smtClean="0"/>
          </a:p>
          <a:p>
            <a:pPr eaLnBrk="1" hangingPunct="1"/>
            <a:r>
              <a:rPr lang="en-US" smtClean="0"/>
              <a:t>Quantity of photographs</a:t>
            </a:r>
          </a:p>
          <a:p>
            <a:pPr eaLnBrk="1" hangingPunct="1"/>
            <a:r>
              <a:rPr lang="en-US" smtClean="0"/>
              <a:t>Physical description</a:t>
            </a:r>
          </a:p>
          <a:p>
            <a:pPr lvl="1" eaLnBrk="1" hangingPunct="1"/>
            <a:r>
              <a:rPr lang="en-US" smtClean="0"/>
              <a:t>Physical format</a:t>
            </a:r>
          </a:p>
          <a:p>
            <a:pPr lvl="1" eaLnBrk="1" hangingPunct="1"/>
            <a:r>
              <a:rPr lang="en-US" smtClean="0"/>
              <a:t>Genre</a:t>
            </a:r>
          </a:p>
          <a:p>
            <a:pPr lvl="1" eaLnBrk="1" hangingPunct="1"/>
            <a:r>
              <a:rPr lang="en-US" smtClean="0"/>
              <a:t>Size</a:t>
            </a:r>
          </a:p>
          <a:p>
            <a:pPr lvl="1" eaLnBrk="1" hangingPunct="1"/>
            <a:r>
              <a:rPr lang="en-US" smtClean="0"/>
              <a:t>Other identifying characteristics </a:t>
            </a:r>
          </a:p>
        </p:txBody>
      </p:sp>
      <p:sp>
        <p:nvSpPr>
          <p:cNvPr id="46082" name="Date Placeholder 3"/>
          <p:cNvSpPr>
            <a:spLocks noGrp="1"/>
          </p:cNvSpPr>
          <p:nvPr>
            <p:ph type="dt" sz="half" idx="10"/>
          </p:nvPr>
        </p:nvSpPr>
        <p:spPr>
          <a:noFill/>
        </p:spPr>
        <p:txBody>
          <a:bodyPr/>
          <a:lstStyle/>
          <a:p>
            <a:r>
              <a:rPr lang="en-US" smtClean="0"/>
              <a:t>Fall 2010</a:t>
            </a:r>
          </a:p>
        </p:txBody>
      </p:sp>
      <p:sp>
        <p:nvSpPr>
          <p:cNvPr id="46083" name="Footer Placeholder 4"/>
          <p:cNvSpPr>
            <a:spLocks noGrp="1"/>
          </p:cNvSpPr>
          <p:nvPr>
            <p:ph type="ftr" sz="quarter" idx="11"/>
          </p:nvPr>
        </p:nvSpPr>
        <p:spPr>
          <a:noFill/>
        </p:spPr>
        <p:txBody>
          <a:bodyPr/>
          <a:lstStyle/>
          <a:p>
            <a:r>
              <a:rPr lang="en-US" smtClean="0"/>
              <a:t>Society of American Archivists</a:t>
            </a:r>
          </a:p>
        </p:txBody>
      </p:sp>
      <p:sp>
        <p:nvSpPr>
          <p:cNvPr id="46084" name="Slide Number Placeholder 5"/>
          <p:cNvSpPr>
            <a:spLocks noGrp="1"/>
          </p:cNvSpPr>
          <p:nvPr>
            <p:ph type="sldNum" sz="quarter" idx="12"/>
          </p:nvPr>
        </p:nvSpPr>
        <p:spPr>
          <a:noFill/>
        </p:spPr>
        <p:txBody>
          <a:bodyPr/>
          <a:lstStyle/>
          <a:p>
            <a:fld id="{6F96D104-E496-46E7-A647-4B08FCE0B0FB}" type="slidenum">
              <a:rPr lang="en-US" smtClean="0"/>
              <a:pPr/>
              <a:t>36</a:t>
            </a:fld>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2"/>
          <p:cNvSpPr>
            <a:spLocks noGrp="1" noChangeArrowheads="1"/>
          </p:cNvSpPr>
          <p:nvPr>
            <p:ph type="title"/>
          </p:nvPr>
        </p:nvSpPr>
        <p:spPr/>
        <p:txBody>
          <a:bodyPr/>
          <a:lstStyle/>
          <a:p>
            <a:pPr eaLnBrk="1" hangingPunct="1"/>
            <a:r>
              <a:rPr lang="en-US" smtClean="0"/>
              <a:t>4. Extent &amp; physical description</a:t>
            </a:r>
          </a:p>
        </p:txBody>
      </p:sp>
      <p:pic>
        <p:nvPicPr>
          <p:cNvPr id="47111" name="Picture 6" descr="C:\Documents and Settings\Owner\My Documents\My Pictures\counting.jpg"/>
          <p:cNvPicPr>
            <a:picLocks noGrp="1" noChangeAspect="1" noChangeArrowheads="1"/>
          </p:cNvPicPr>
          <p:nvPr>
            <p:ph type="clipArt" sz="half" idx="1"/>
          </p:nvPr>
        </p:nvPicPr>
        <p:blipFill>
          <a:blip r:embed="rId3" cstate="print"/>
          <a:stretch>
            <a:fillRect/>
          </a:stretch>
        </p:blipFill>
        <p:spPr>
          <a:xfrm>
            <a:off x="685800" y="2508647"/>
            <a:ext cx="3810000" cy="3059906"/>
          </a:xfrm>
          <a:noFill/>
        </p:spPr>
      </p:pic>
      <p:sp>
        <p:nvSpPr>
          <p:cNvPr id="47110" name="Rectangle 3"/>
          <p:cNvSpPr>
            <a:spLocks noGrp="1" noChangeArrowheads="1"/>
          </p:cNvSpPr>
          <p:nvPr>
            <p:ph type="body" sz="half" idx="2"/>
          </p:nvPr>
        </p:nvSpPr>
        <p:spPr/>
        <p:txBody>
          <a:bodyPr/>
          <a:lstStyle/>
          <a:p>
            <a:pPr eaLnBrk="1" hangingPunct="1"/>
            <a:r>
              <a:rPr lang="en-US" sz="2000" dirty="0" smtClean="0"/>
              <a:t>2,400 photographs (12 linear feet)</a:t>
            </a:r>
          </a:p>
          <a:p>
            <a:pPr eaLnBrk="1" hangingPunct="1"/>
            <a:r>
              <a:rPr lang="en-US" sz="2000" dirty="0" smtClean="0"/>
              <a:t>2 boxes, including photographs</a:t>
            </a:r>
          </a:p>
          <a:p>
            <a:pPr eaLnBrk="1" hangingPunct="1"/>
            <a:r>
              <a:rPr lang="en-US" sz="2000" dirty="0" smtClean="0"/>
              <a:t>about  14 linear feet </a:t>
            </a:r>
          </a:p>
          <a:p>
            <a:pPr eaLnBrk="1" hangingPunct="1"/>
            <a:r>
              <a:rPr lang="en-US" sz="2000" dirty="0" smtClean="0"/>
              <a:t>692 negatives : polyester ; 4x5 in. and 5x7 in. </a:t>
            </a:r>
          </a:p>
          <a:p>
            <a:pPr eaLnBrk="1" hangingPunct="1"/>
            <a:r>
              <a:rPr lang="en-US" sz="2000" dirty="0" smtClean="0"/>
              <a:t>1 photograph : daguerreotype, hand-colored, in thermoplastic case; plate 7 x 6 cm (ninth plate), case 8 x 7 cm</a:t>
            </a:r>
          </a:p>
        </p:txBody>
      </p:sp>
      <p:sp>
        <p:nvSpPr>
          <p:cNvPr id="47106" name="Date Placeholder 4"/>
          <p:cNvSpPr>
            <a:spLocks noGrp="1"/>
          </p:cNvSpPr>
          <p:nvPr>
            <p:ph type="dt" sz="half" idx="10"/>
          </p:nvPr>
        </p:nvSpPr>
        <p:spPr>
          <a:noFill/>
        </p:spPr>
        <p:txBody>
          <a:bodyPr/>
          <a:lstStyle/>
          <a:p>
            <a:r>
              <a:rPr lang="en-US" smtClean="0"/>
              <a:t>Fall 2010</a:t>
            </a:r>
          </a:p>
        </p:txBody>
      </p:sp>
      <p:sp>
        <p:nvSpPr>
          <p:cNvPr id="47107" name="Footer Placeholder 5"/>
          <p:cNvSpPr>
            <a:spLocks noGrp="1"/>
          </p:cNvSpPr>
          <p:nvPr>
            <p:ph type="ftr" sz="quarter" idx="11"/>
          </p:nvPr>
        </p:nvSpPr>
        <p:spPr>
          <a:noFill/>
        </p:spPr>
        <p:txBody>
          <a:bodyPr/>
          <a:lstStyle/>
          <a:p>
            <a:r>
              <a:rPr lang="en-US" smtClean="0"/>
              <a:t>Society of American Archivists</a:t>
            </a:r>
          </a:p>
        </p:txBody>
      </p:sp>
      <p:sp>
        <p:nvSpPr>
          <p:cNvPr id="47108" name="Slide Number Placeholder 6"/>
          <p:cNvSpPr>
            <a:spLocks noGrp="1"/>
          </p:cNvSpPr>
          <p:nvPr>
            <p:ph type="sldNum" sz="quarter" idx="12"/>
          </p:nvPr>
        </p:nvSpPr>
        <p:spPr>
          <a:noFill/>
        </p:spPr>
        <p:txBody>
          <a:bodyPr/>
          <a:lstStyle/>
          <a:p>
            <a:fld id="{8B19051E-3D98-4CFC-8A88-87CE6B93BE66}" type="slidenum">
              <a:rPr lang="en-US" smtClean="0"/>
              <a:pPr/>
              <a:t>37</a:t>
            </a:fld>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2"/>
          <p:cNvSpPr>
            <a:spLocks noGrp="1" noChangeArrowheads="1"/>
          </p:cNvSpPr>
          <p:nvPr>
            <p:ph type="title"/>
          </p:nvPr>
        </p:nvSpPr>
        <p:spPr/>
        <p:txBody>
          <a:bodyPr/>
          <a:lstStyle/>
          <a:p>
            <a:pPr eaLnBrk="1" hangingPunct="1"/>
            <a:r>
              <a:rPr lang="en-US" smtClean="0"/>
              <a:t>5. Subjects and work types</a:t>
            </a:r>
          </a:p>
        </p:txBody>
      </p:sp>
      <p:sp>
        <p:nvSpPr>
          <p:cNvPr id="48134" name="Rectangle 3"/>
          <p:cNvSpPr>
            <a:spLocks noGrp="1" noChangeArrowheads="1"/>
          </p:cNvSpPr>
          <p:nvPr>
            <p:ph idx="1"/>
          </p:nvPr>
        </p:nvSpPr>
        <p:spPr/>
        <p:txBody>
          <a:bodyPr/>
          <a:lstStyle/>
          <a:p>
            <a:pPr eaLnBrk="1" hangingPunct="1"/>
            <a:r>
              <a:rPr lang="en-US" smtClean="0"/>
              <a:t>Of and about</a:t>
            </a:r>
          </a:p>
          <a:p>
            <a:pPr eaLnBrk="1" hangingPunct="1"/>
            <a:r>
              <a:rPr lang="en-US" smtClean="0"/>
              <a:t>Keyword and controlled access </a:t>
            </a:r>
          </a:p>
          <a:p>
            <a:pPr eaLnBrk="1" hangingPunct="1"/>
            <a:r>
              <a:rPr lang="en-US" smtClean="0"/>
              <a:t>Broad and specific subjects</a:t>
            </a:r>
          </a:p>
          <a:p>
            <a:pPr eaLnBrk="1" hangingPunct="1"/>
            <a:r>
              <a:rPr lang="en-US" smtClean="0"/>
              <a:t>Type of work: format and genre</a:t>
            </a:r>
          </a:p>
          <a:p>
            <a:pPr eaLnBrk="1" hangingPunct="1"/>
            <a:endParaRPr lang="en-US" smtClean="0"/>
          </a:p>
          <a:p>
            <a:pPr eaLnBrk="1" hangingPunct="1"/>
            <a:r>
              <a:rPr lang="en-US" smtClean="0"/>
              <a:t>How many access points are needed?</a:t>
            </a:r>
          </a:p>
        </p:txBody>
      </p:sp>
      <p:sp>
        <p:nvSpPr>
          <p:cNvPr id="48130" name="Date Placeholder 3"/>
          <p:cNvSpPr>
            <a:spLocks noGrp="1"/>
          </p:cNvSpPr>
          <p:nvPr>
            <p:ph type="dt" sz="half" idx="10"/>
          </p:nvPr>
        </p:nvSpPr>
        <p:spPr>
          <a:noFill/>
        </p:spPr>
        <p:txBody>
          <a:bodyPr/>
          <a:lstStyle/>
          <a:p>
            <a:r>
              <a:rPr lang="en-US" smtClean="0"/>
              <a:t>Fall 2010</a:t>
            </a:r>
          </a:p>
        </p:txBody>
      </p:sp>
      <p:sp>
        <p:nvSpPr>
          <p:cNvPr id="48131" name="Footer Placeholder 4"/>
          <p:cNvSpPr>
            <a:spLocks noGrp="1"/>
          </p:cNvSpPr>
          <p:nvPr>
            <p:ph type="ftr" sz="quarter" idx="11"/>
          </p:nvPr>
        </p:nvSpPr>
        <p:spPr>
          <a:noFill/>
        </p:spPr>
        <p:txBody>
          <a:bodyPr/>
          <a:lstStyle/>
          <a:p>
            <a:r>
              <a:rPr lang="en-US" smtClean="0"/>
              <a:t>Society of American Archivists</a:t>
            </a:r>
          </a:p>
        </p:txBody>
      </p:sp>
      <p:sp>
        <p:nvSpPr>
          <p:cNvPr id="48132" name="Slide Number Placeholder 5"/>
          <p:cNvSpPr>
            <a:spLocks noGrp="1"/>
          </p:cNvSpPr>
          <p:nvPr>
            <p:ph type="sldNum" sz="quarter" idx="12"/>
          </p:nvPr>
        </p:nvSpPr>
        <p:spPr>
          <a:noFill/>
        </p:spPr>
        <p:txBody>
          <a:bodyPr/>
          <a:lstStyle/>
          <a:p>
            <a:fld id="{A3EEC032-74B0-4776-9EFD-34D5C3D6090C}" type="slidenum">
              <a:rPr lang="en-US" smtClean="0"/>
              <a:pPr/>
              <a:t>38</a:t>
            </a:fld>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7"/>
          <p:cNvSpPr>
            <a:spLocks noGrp="1" noChangeArrowheads="1"/>
          </p:cNvSpPr>
          <p:nvPr>
            <p:ph type="title"/>
          </p:nvPr>
        </p:nvSpPr>
        <p:spPr/>
        <p:txBody>
          <a:bodyPr/>
          <a:lstStyle/>
          <a:p>
            <a:pPr eaLnBrk="1" hangingPunct="1"/>
            <a:r>
              <a:rPr lang="en-US" smtClean="0"/>
              <a:t>5. Subjects &amp; work types</a:t>
            </a:r>
          </a:p>
        </p:txBody>
      </p:sp>
      <p:sp>
        <p:nvSpPr>
          <p:cNvPr id="49158" name="Rectangle 8"/>
          <p:cNvSpPr>
            <a:spLocks noGrp="1" noChangeArrowheads="1"/>
          </p:cNvSpPr>
          <p:nvPr>
            <p:ph type="body" sz="half" idx="1"/>
          </p:nvPr>
        </p:nvSpPr>
        <p:spPr/>
        <p:txBody>
          <a:bodyPr/>
          <a:lstStyle/>
          <a:p>
            <a:pPr eaLnBrk="1" hangingPunct="1"/>
            <a:endParaRPr lang="en-US" sz="2800" smtClean="0"/>
          </a:p>
          <a:p>
            <a:pPr eaLnBrk="1" hangingPunct="1"/>
            <a:r>
              <a:rPr lang="en-US" sz="2800" smtClean="0"/>
              <a:t>Deadwood, S.D.</a:t>
            </a:r>
          </a:p>
          <a:p>
            <a:pPr eaLnBrk="1" hangingPunct="1"/>
            <a:r>
              <a:rPr lang="en-US" sz="2800" smtClean="0"/>
              <a:t>Cities &amp; towns</a:t>
            </a:r>
          </a:p>
          <a:p>
            <a:pPr eaLnBrk="1" hangingPunct="1"/>
            <a:r>
              <a:rPr lang="en-US" sz="2800" smtClean="0"/>
              <a:t>Photographic prints</a:t>
            </a:r>
          </a:p>
          <a:p>
            <a:pPr eaLnBrk="1" hangingPunct="1"/>
            <a:r>
              <a:rPr lang="en-US" sz="2800" smtClean="0"/>
              <a:t>Cityscape photographs</a:t>
            </a:r>
          </a:p>
          <a:p>
            <a:pPr eaLnBrk="1" hangingPunct="1"/>
            <a:r>
              <a:rPr lang="en-US" sz="2800" smtClean="0"/>
              <a:t>Bird’s-eye-views</a:t>
            </a:r>
          </a:p>
          <a:p>
            <a:pPr eaLnBrk="1" hangingPunct="1"/>
            <a:endParaRPr lang="en-US" sz="2800" smtClean="0"/>
          </a:p>
        </p:txBody>
      </p:sp>
      <p:pic>
        <p:nvPicPr>
          <p:cNvPr id="49159" name="Picture 9"/>
          <p:cNvPicPr>
            <a:picLocks noGrp="1" noChangeAspect="1" noChangeArrowheads="1"/>
          </p:cNvPicPr>
          <p:nvPr>
            <p:ph type="clipArt" sz="half" idx="2"/>
          </p:nvPr>
        </p:nvPicPr>
        <p:blipFill>
          <a:blip r:embed="rId3" cstate="print"/>
          <a:stretch>
            <a:fillRect/>
          </a:stretch>
        </p:blipFill>
        <p:spPr>
          <a:xfrm>
            <a:off x="4648200" y="2455068"/>
            <a:ext cx="3810000" cy="3167063"/>
          </a:xfrm>
        </p:spPr>
      </p:pic>
      <p:sp>
        <p:nvSpPr>
          <p:cNvPr id="49154" name="Date Placeholder 4"/>
          <p:cNvSpPr>
            <a:spLocks noGrp="1"/>
          </p:cNvSpPr>
          <p:nvPr>
            <p:ph type="dt" sz="half" idx="10"/>
          </p:nvPr>
        </p:nvSpPr>
        <p:spPr>
          <a:noFill/>
        </p:spPr>
        <p:txBody>
          <a:bodyPr/>
          <a:lstStyle/>
          <a:p>
            <a:r>
              <a:rPr lang="en-US" smtClean="0"/>
              <a:t>Fall 2010</a:t>
            </a:r>
          </a:p>
        </p:txBody>
      </p:sp>
      <p:sp>
        <p:nvSpPr>
          <p:cNvPr id="49155" name="Footer Placeholder 5"/>
          <p:cNvSpPr>
            <a:spLocks noGrp="1"/>
          </p:cNvSpPr>
          <p:nvPr>
            <p:ph type="ftr" sz="quarter" idx="11"/>
          </p:nvPr>
        </p:nvSpPr>
        <p:spPr>
          <a:noFill/>
        </p:spPr>
        <p:txBody>
          <a:bodyPr/>
          <a:lstStyle/>
          <a:p>
            <a:r>
              <a:rPr lang="en-US" smtClean="0"/>
              <a:t>Society of American Archivists</a:t>
            </a:r>
          </a:p>
        </p:txBody>
      </p:sp>
      <p:sp>
        <p:nvSpPr>
          <p:cNvPr id="49156" name="Slide Number Placeholder 6"/>
          <p:cNvSpPr>
            <a:spLocks noGrp="1"/>
          </p:cNvSpPr>
          <p:nvPr>
            <p:ph type="sldNum" sz="quarter" idx="12"/>
          </p:nvPr>
        </p:nvSpPr>
        <p:spPr>
          <a:noFill/>
        </p:spPr>
        <p:txBody>
          <a:bodyPr/>
          <a:lstStyle/>
          <a:p>
            <a:fld id="{D48B1CB4-00CC-4F9F-9123-960183609124}" type="slidenum">
              <a:rPr lang="en-US" smtClean="0"/>
              <a:pPr/>
              <a:t>39</a:t>
            </a:fld>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pPr eaLnBrk="1" hangingPunct="1"/>
            <a:r>
              <a:rPr lang="en-US" smtClean="0"/>
              <a:t>Accessioning</a:t>
            </a:r>
          </a:p>
        </p:txBody>
      </p:sp>
      <p:sp>
        <p:nvSpPr>
          <p:cNvPr id="5126" name="Rectangle 3"/>
          <p:cNvSpPr>
            <a:spLocks noGrp="1" noChangeArrowheads="1"/>
          </p:cNvSpPr>
          <p:nvPr>
            <p:ph type="body" sz="half" idx="1"/>
          </p:nvPr>
        </p:nvSpPr>
        <p:spPr/>
        <p:txBody>
          <a:bodyPr/>
          <a:lstStyle/>
          <a:p>
            <a:pPr eaLnBrk="1" hangingPunct="1">
              <a:buFontTx/>
              <a:buNone/>
            </a:pPr>
            <a:r>
              <a:rPr lang="en-US" sz="2800" dirty="0" smtClean="0"/>
              <a:t>	</a:t>
            </a:r>
          </a:p>
          <a:p>
            <a:pPr eaLnBrk="1" hangingPunct="1">
              <a:buNone/>
            </a:pPr>
            <a:r>
              <a:rPr lang="en-US" sz="2800" dirty="0" smtClean="0">
                <a:solidFill>
                  <a:schemeClr val="accent2"/>
                </a:solidFill>
              </a:rPr>
              <a:t>	Glossary:  To take legal and physical custody of a group of records or other materials and to formally document their receipt. </a:t>
            </a:r>
          </a:p>
        </p:txBody>
      </p:sp>
      <p:pic>
        <p:nvPicPr>
          <p:cNvPr id="5127" name="Picture 5" descr="C:\Documents and Settings\Owner\My Documents\My Pictures\inventory.jpg"/>
          <p:cNvPicPr>
            <a:picLocks noGrp="1" noChangeAspect="1" noChangeArrowheads="1"/>
          </p:cNvPicPr>
          <p:nvPr>
            <p:ph type="clipArt" sz="half" idx="2"/>
          </p:nvPr>
        </p:nvPicPr>
        <p:blipFill>
          <a:blip r:embed="rId3" cstate="print"/>
          <a:stretch>
            <a:fillRect/>
          </a:stretch>
        </p:blipFill>
        <p:spPr>
          <a:xfrm>
            <a:off x="4648200" y="2581223"/>
            <a:ext cx="3810000" cy="2914754"/>
          </a:xfrm>
          <a:noFill/>
        </p:spPr>
      </p:pic>
      <p:sp>
        <p:nvSpPr>
          <p:cNvPr id="5122" name="Date Placeholder 4"/>
          <p:cNvSpPr>
            <a:spLocks noGrp="1"/>
          </p:cNvSpPr>
          <p:nvPr>
            <p:ph type="dt" sz="half" idx="10"/>
          </p:nvPr>
        </p:nvSpPr>
        <p:spPr>
          <a:noFill/>
        </p:spPr>
        <p:txBody>
          <a:bodyPr/>
          <a:lstStyle/>
          <a:p>
            <a:r>
              <a:rPr lang="en-US" smtClean="0"/>
              <a:t>Fall 2010</a:t>
            </a:r>
          </a:p>
        </p:txBody>
      </p:sp>
      <p:sp>
        <p:nvSpPr>
          <p:cNvPr id="5123" name="Footer Placeholder 5"/>
          <p:cNvSpPr>
            <a:spLocks noGrp="1"/>
          </p:cNvSpPr>
          <p:nvPr>
            <p:ph type="ftr" sz="quarter" idx="11"/>
          </p:nvPr>
        </p:nvSpPr>
        <p:spPr>
          <a:noFill/>
        </p:spPr>
        <p:txBody>
          <a:bodyPr/>
          <a:lstStyle/>
          <a:p>
            <a:r>
              <a:rPr lang="en-US" smtClean="0"/>
              <a:t>Society of American Archivists</a:t>
            </a:r>
          </a:p>
        </p:txBody>
      </p:sp>
      <p:sp>
        <p:nvSpPr>
          <p:cNvPr id="5124" name="Slide Number Placeholder 6"/>
          <p:cNvSpPr>
            <a:spLocks noGrp="1"/>
          </p:cNvSpPr>
          <p:nvPr>
            <p:ph type="sldNum" sz="quarter" idx="12"/>
          </p:nvPr>
        </p:nvSpPr>
        <p:spPr>
          <a:noFill/>
        </p:spPr>
        <p:txBody>
          <a:bodyPr/>
          <a:lstStyle/>
          <a:p>
            <a:fld id="{C3A43DD8-AE5B-4371-84C0-695E728A93C9}" type="slidenum">
              <a:rPr lang="en-US" smtClean="0"/>
              <a:pPr/>
              <a:t>4</a:t>
            </a:fld>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2"/>
          <p:cNvSpPr>
            <a:spLocks noGrp="1" noChangeArrowheads="1"/>
          </p:cNvSpPr>
          <p:nvPr>
            <p:ph type="title"/>
          </p:nvPr>
        </p:nvSpPr>
        <p:spPr/>
        <p:txBody>
          <a:bodyPr/>
          <a:lstStyle/>
          <a:p>
            <a:pPr eaLnBrk="1" hangingPunct="1"/>
            <a:r>
              <a:rPr lang="en-US" smtClean="0"/>
              <a:t>6. Notes</a:t>
            </a:r>
          </a:p>
        </p:txBody>
      </p:sp>
      <p:sp>
        <p:nvSpPr>
          <p:cNvPr id="50182" name="Rectangle 3"/>
          <p:cNvSpPr>
            <a:spLocks noGrp="1" noChangeArrowheads="1"/>
          </p:cNvSpPr>
          <p:nvPr>
            <p:ph idx="1"/>
          </p:nvPr>
        </p:nvSpPr>
        <p:spPr/>
        <p:txBody>
          <a:bodyPr/>
          <a:lstStyle/>
          <a:p>
            <a:pPr eaLnBrk="1" hangingPunct="1"/>
            <a:endParaRPr lang="en-US" smtClean="0"/>
          </a:p>
          <a:p>
            <a:pPr eaLnBrk="1" hangingPunct="1"/>
            <a:r>
              <a:rPr lang="en-US" smtClean="0"/>
              <a:t>Access &amp; use conditions</a:t>
            </a:r>
          </a:p>
          <a:p>
            <a:pPr eaLnBrk="1" hangingPunct="1"/>
            <a:r>
              <a:rPr lang="en-US" smtClean="0"/>
              <a:t>Rights status</a:t>
            </a:r>
          </a:p>
          <a:p>
            <a:pPr eaLnBrk="1" hangingPunct="1"/>
            <a:r>
              <a:rPr lang="en-US" smtClean="0"/>
              <a:t>Acquisition &amp; appraisal</a:t>
            </a:r>
          </a:p>
          <a:p>
            <a:pPr eaLnBrk="1" hangingPunct="1"/>
            <a:r>
              <a:rPr lang="en-US" smtClean="0"/>
              <a:t>Scope &amp; content</a:t>
            </a:r>
          </a:p>
          <a:p>
            <a:pPr eaLnBrk="1" hangingPunct="1"/>
            <a:r>
              <a:rPr lang="en-US" smtClean="0"/>
              <a:t>Administrative &amp; biographical</a:t>
            </a:r>
          </a:p>
          <a:p>
            <a:pPr eaLnBrk="1" hangingPunct="1"/>
            <a:r>
              <a:rPr lang="en-US" smtClean="0"/>
              <a:t>General</a:t>
            </a:r>
          </a:p>
        </p:txBody>
      </p:sp>
      <p:sp>
        <p:nvSpPr>
          <p:cNvPr id="50178" name="Date Placeholder 3"/>
          <p:cNvSpPr>
            <a:spLocks noGrp="1"/>
          </p:cNvSpPr>
          <p:nvPr>
            <p:ph type="dt" sz="half" idx="10"/>
          </p:nvPr>
        </p:nvSpPr>
        <p:spPr>
          <a:noFill/>
        </p:spPr>
        <p:txBody>
          <a:bodyPr/>
          <a:lstStyle/>
          <a:p>
            <a:r>
              <a:rPr lang="en-US" smtClean="0"/>
              <a:t>Fall 2010</a:t>
            </a:r>
          </a:p>
        </p:txBody>
      </p:sp>
      <p:sp>
        <p:nvSpPr>
          <p:cNvPr id="50179" name="Footer Placeholder 4"/>
          <p:cNvSpPr>
            <a:spLocks noGrp="1"/>
          </p:cNvSpPr>
          <p:nvPr>
            <p:ph type="ftr" sz="quarter" idx="11"/>
          </p:nvPr>
        </p:nvSpPr>
        <p:spPr>
          <a:noFill/>
        </p:spPr>
        <p:txBody>
          <a:bodyPr/>
          <a:lstStyle/>
          <a:p>
            <a:r>
              <a:rPr lang="en-US" smtClean="0"/>
              <a:t>Society of American Archivists</a:t>
            </a:r>
          </a:p>
        </p:txBody>
      </p:sp>
      <p:sp>
        <p:nvSpPr>
          <p:cNvPr id="50180" name="Slide Number Placeholder 5"/>
          <p:cNvSpPr>
            <a:spLocks noGrp="1"/>
          </p:cNvSpPr>
          <p:nvPr>
            <p:ph type="sldNum" sz="quarter" idx="12"/>
          </p:nvPr>
        </p:nvSpPr>
        <p:spPr>
          <a:noFill/>
        </p:spPr>
        <p:txBody>
          <a:bodyPr/>
          <a:lstStyle/>
          <a:p>
            <a:fld id="{8829F2C3-DD95-4F1E-BEF5-BBBE8AEE3DC6}" type="slidenum">
              <a:rPr lang="en-US" smtClean="0"/>
              <a:pPr/>
              <a:t>40</a:t>
            </a:fld>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Grp="1" noChangeArrowheads="1"/>
          </p:cNvSpPr>
          <p:nvPr>
            <p:ph type="title"/>
          </p:nvPr>
        </p:nvSpPr>
        <p:spPr/>
        <p:txBody>
          <a:bodyPr/>
          <a:lstStyle/>
          <a:p>
            <a:pPr eaLnBrk="1" hangingPunct="1"/>
            <a:r>
              <a:rPr lang="en-US" smtClean="0"/>
              <a:t>6. Notes</a:t>
            </a:r>
          </a:p>
        </p:txBody>
      </p:sp>
      <p:sp>
        <p:nvSpPr>
          <p:cNvPr id="51206" name="Rectangle 3"/>
          <p:cNvSpPr>
            <a:spLocks noGrp="1" noChangeArrowheads="1"/>
          </p:cNvSpPr>
          <p:nvPr>
            <p:ph idx="1"/>
          </p:nvPr>
        </p:nvSpPr>
        <p:spPr>
          <a:xfrm>
            <a:off x="685800" y="1828800"/>
            <a:ext cx="7772400" cy="4267200"/>
          </a:xfrm>
        </p:spPr>
        <p:txBody>
          <a:bodyPr/>
          <a:lstStyle/>
          <a:p>
            <a:pPr eaLnBrk="1" hangingPunct="1"/>
            <a:r>
              <a:rPr lang="en-US" sz="2400" dirty="0" smtClean="0"/>
              <a:t>Title from caption mounted on back of photograph</a:t>
            </a:r>
          </a:p>
          <a:p>
            <a:pPr eaLnBrk="1" hangingPunct="1"/>
            <a:r>
              <a:rPr lang="en-US" sz="2400" dirty="0" smtClean="0"/>
              <a:t>Title devised </a:t>
            </a:r>
            <a:r>
              <a:rPr lang="en-US" sz="2400" u="sng" dirty="0" smtClean="0"/>
              <a:t>OR</a:t>
            </a:r>
            <a:r>
              <a:rPr lang="en-US" sz="2400" dirty="0" smtClean="0"/>
              <a:t> Title supplied</a:t>
            </a:r>
          </a:p>
          <a:p>
            <a:pPr eaLnBrk="1" hangingPunct="1"/>
            <a:r>
              <a:rPr lang="en-US" sz="2400" dirty="0" smtClean="0"/>
              <a:t>No known restrictions</a:t>
            </a:r>
          </a:p>
          <a:p>
            <a:pPr eaLnBrk="1" hangingPunct="1"/>
            <a:r>
              <a:rPr lang="en-US" sz="2400" dirty="0" smtClean="0"/>
              <a:t>Rights not evaluated</a:t>
            </a:r>
          </a:p>
          <a:p>
            <a:pPr eaLnBrk="1" hangingPunct="1"/>
            <a:r>
              <a:rPr lang="en-US" sz="2400" dirty="0" smtClean="0"/>
              <a:t>Publication restricted: Image protected by copyright</a:t>
            </a:r>
          </a:p>
          <a:p>
            <a:pPr eaLnBrk="1" hangingPunct="1"/>
            <a:r>
              <a:rPr lang="en-US" sz="2400" dirty="0" smtClean="0"/>
              <a:t>Access restricted: Serve by appointment only</a:t>
            </a:r>
          </a:p>
          <a:p>
            <a:pPr eaLnBrk="1" hangingPunct="1"/>
            <a:r>
              <a:rPr lang="en-US" sz="2400" dirty="0" smtClean="0"/>
              <a:t>Please use digital image or other reference copy. Original photograph is too fragile to serve</a:t>
            </a:r>
          </a:p>
          <a:p>
            <a:pPr eaLnBrk="1" hangingPunct="1"/>
            <a:r>
              <a:rPr lang="en-US" sz="2400" dirty="0" smtClean="0"/>
              <a:t>Forms part of the [name] collection</a:t>
            </a:r>
          </a:p>
          <a:p>
            <a:pPr eaLnBrk="1" hangingPunct="1"/>
            <a:r>
              <a:rPr lang="en-US" sz="2400" dirty="0" smtClean="0"/>
              <a:t>Gift of Marian S. Carson, 1996</a:t>
            </a:r>
          </a:p>
        </p:txBody>
      </p:sp>
      <p:sp>
        <p:nvSpPr>
          <p:cNvPr id="51202" name="Date Placeholder 3"/>
          <p:cNvSpPr>
            <a:spLocks noGrp="1"/>
          </p:cNvSpPr>
          <p:nvPr>
            <p:ph type="dt" sz="half" idx="10"/>
          </p:nvPr>
        </p:nvSpPr>
        <p:spPr>
          <a:noFill/>
        </p:spPr>
        <p:txBody>
          <a:bodyPr/>
          <a:lstStyle/>
          <a:p>
            <a:r>
              <a:rPr lang="en-US" smtClean="0"/>
              <a:t>Fall 2010</a:t>
            </a:r>
          </a:p>
        </p:txBody>
      </p:sp>
      <p:sp>
        <p:nvSpPr>
          <p:cNvPr id="51203" name="Footer Placeholder 4"/>
          <p:cNvSpPr>
            <a:spLocks noGrp="1"/>
          </p:cNvSpPr>
          <p:nvPr>
            <p:ph type="ftr" sz="quarter" idx="11"/>
          </p:nvPr>
        </p:nvSpPr>
        <p:spPr>
          <a:noFill/>
        </p:spPr>
        <p:txBody>
          <a:bodyPr/>
          <a:lstStyle/>
          <a:p>
            <a:r>
              <a:rPr lang="en-US" smtClean="0"/>
              <a:t>Society of American Archivists</a:t>
            </a:r>
          </a:p>
        </p:txBody>
      </p:sp>
      <p:sp>
        <p:nvSpPr>
          <p:cNvPr id="51204" name="Slide Number Placeholder 5"/>
          <p:cNvSpPr>
            <a:spLocks noGrp="1"/>
          </p:cNvSpPr>
          <p:nvPr>
            <p:ph type="sldNum" sz="quarter" idx="12"/>
          </p:nvPr>
        </p:nvSpPr>
        <p:spPr>
          <a:noFill/>
        </p:spPr>
        <p:txBody>
          <a:bodyPr/>
          <a:lstStyle/>
          <a:p>
            <a:fld id="{3D2FA168-B1A0-4E74-AF5C-2FFE4815CAD6}" type="slidenum">
              <a:rPr lang="en-US" smtClean="0"/>
              <a:pPr/>
              <a:t>41</a:t>
            </a:fld>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Rectangle 2"/>
          <p:cNvSpPr>
            <a:spLocks noGrp="1" noChangeArrowheads="1"/>
          </p:cNvSpPr>
          <p:nvPr>
            <p:ph type="title"/>
          </p:nvPr>
        </p:nvSpPr>
        <p:spPr/>
        <p:txBody>
          <a:bodyPr/>
          <a:lstStyle/>
          <a:p>
            <a:pPr eaLnBrk="1" hangingPunct="1"/>
            <a:r>
              <a:rPr lang="en-US" smtClean="0"/>
              <a:t>7. Identification numbers</a:t>
            </a:r>
          </a:p>
        </p:txBody>
      </p:sp>
      <p:sp>
        <p:nvSpPr>
          <p:cNvPr id="52230" name="Rectangle 3"/>
          <p:cNvSpPr>
            <a:spLocks noGrp="1" noChangeArrowheads="1"/>
          </p:cNvSpPr>
          <p:nvPr>
            <p:ph idx="1"/>
          </p:nvPr>
        </p:nvSpPr>
        <p:spPr/>
        <p:txBody>
          <a:bodyPr/>
          <a:lstStyle/>
          <a:p>
            <a:pPr eaLnBrk="1" hangingPunct="1"/>
            <a:endParaRPr lang="en-US" smtClean="0"/>
          </a:p>
          <a:p>
            <a:pPr eaLnBrk="1" hangingPunct="1"/>
            <a:r>
              <a:rPr lang="en-US" smtClean="0"/>
              <a:t>Unique identification numbers</a:t>
            </a:r>
          </a:p>
          <a:p>
            <a:pPr eaLnBrk="1" hangingPunct="1"/>
            <a:r>
              <a:rPr lang="en-US" smtClean="0"/>
              <a:t>Reproduction order numbers</a:t>
            </a:r>
          </a:p>
          <a:p>
            <a:pPr eaLnBrk="1" hangingPunct="1"/>
            <a:r>
              <a:rPr lang="en-US" smtClean="0"/>
              <a:t>Digital identification numbers</a:t>
            </a:r>
          </a:p>
          <a:p>
            <a:pPr eaLnBrk="1" hangingPunct="1"/>
            <a:r>
              <a:rPr lang="en-US" smtClean="0"/>
              <a:t>Bibliographic record numbers</a:t>
            </a:r>
          </a:p>
        </p:txBody>
      </p:sp>
      <p:sp>
        <p:nvSpPr>
          <p:cNvPr id="52226" name="Date Placeholder 3"/>
          <p:cNvSpPr>
            <a:spLocks noGrp="1"/>
          </p:cNvSpPr>
          <p:nvPr>
            <p:ph type="dt" sz="half" idx="10"/>
          </p:nvPr>
        </p:nvSpPr>
        <p:spPr>
          <a:noFill/>
        </p:spPr>
        <p:txBody>
          <a:bodyPr/>
          <a:lstStyle/>
          <a:p>
            <a:r>
              <a:rPr lang="en-US" smtClean="0"/>
              <a:t>Fall 2010</a:t>
            </a:r>
          </a:p>
        </p:txBody>
      </p:sp>
      <p:sp>
        <p:nvSpPr>
          <p:cNvPr id="52227" name="Footer Placeholder 4"/>
          <p:cNvSpPr>
            <a:spLocks noGrp="1"/>
          </p:cNvSpPr>
          <p:nvPr>
            <p:ph type="ftr" sz="quarter" idx="11"/>
          </p:nvPr>
        </p:nvSpPr>
        <p:spPr>
          <a:noFill/>
        </p:spPr>
        <p:txBody>
          <a:bodyPr/>
          <a:lstStyle/>
          <a:p>
            <a:r>
              <a:rPr lang="en-US" smtClean="0"/>
              <a:t>Society of American Archivists</a:t>
            </a:r>
          </a:p>
        </p:txBody>
      </p:sp>
      <p:sp>
        <p:nvSpPr>
          <p:cNvPr id="52228" name="Slide Number Placeholder 5"/>
          <p:cNvSpPr>
            <a:spLocks noGrp="1"/>
          </p:cNvSpPr>
          <p:nvPr>
            <p:ph type="sldNum" sz="quarter" idx="12"/>
          </p:nvPr>
        </p:nvSpPr>
        <p:spPr>
          <a:noFill/>
        </p:spPr>
        <p:txBody>
          <a:bodyPr/>
          <a:lstStyle/>
          <a:p>
            <a:fld id="{7C6B0882-4739-4313-B87E-59F7E2702D48}" type="slidenum">
              <a:rPr lang="en-US" smtClean="0"/>
              <a:pPr/>
              <a:t>42</a:t>
            </a:fld>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8"/>
          <p:cNvSpPr>
            <a:spLocks noGrp="1" noChangeArrowheads="1"/>
          </p:cNvSpPr>
          <p:nvPr>
            <p:ph type="title"/>
          </p:nvPr>
        </p:nvSpPr>
        <p:spPr/>
        <p:txBody>
          <a:bodyPr/>
          <a:lstStyle/>
          <a:p>
            <a:pPr eaLnBrk="1" hangingPunct="1"/>
            <a:r>
              <a:rPr lang="en-US" smtClean="0"/>
              <a:t>7. Identification numbers</a:t>
            </a:r>
          </a:p>
        </p:txBody>
      </p:sp>
      <p:sp>
        <p:nvSpPr>
          <p:cNvPr id="53254" name="Rectangle 9"/>
          <p:cNvSpPr>
            <a:spLocks noGrp="1" noChangeArrowheads="1"/>
          </p:cNvSpPr>
          <p:nvPr>
            <p:ph type="body" sz="half" idx="1"/>
          </p:nvPr>
        </p:nvSpPr>
        <p:spPr/>
        <p:txBody>
          <a:bodyPr/>
          <a:lstStyle/>
          <a:p>
            <a:pPr eaLnBrk="1" hangingPunct="1">
              <a:buFontTx/>
              <a:buNone/>
            </a:pPr>
            <a:endParaRPr lang="en-US" sz="2800" smtClean="0"/>
          </a:p>
          <a:p>
            <a:pPr eaLnBrk="1" hangingPunct="1">
              <a:buFontTx/>
              <a:buNone/>
            </a:pPr>
            <a:r>
              <a:rPr lang="en-US" sz="2800" smtClean="0"/>
              <a:t>Repro: LC-USF34-T01-009058-C</a:t>
            </a:r>
          </a:p>
          <a:p>
            <a:pPr eaLnBrk="1" hangingPunct="1">
              <a:buFontTx/>
              <a:buNone/>
            </a:pPr>
            <a:r>
              <a:rPr lang="en-US" sz="2800" smtClean="0"/>
              <a:t>Print: LOT 0344</a:t>
            </a:r>
          </a:p>
          <a:p>
            <a:pPr eaLnBrk="1" hangingPunct="1">
              <a:buFontTx/>
              <a:buNone/>
            </a:pPr>
            <a:r>
              <a:rPr lang="en-US" sz="2800" smtClean="0"/>
              <a:t>Digital ID: fsa 8b29516</a:t>
            </a:r>
          </a:p>
          <a:p>
            <a:pPr eaLnBrk="1" hangingPunct="1">
              <a:buFontTx/>
              <a:buNone/>
            </a:pPr>
            <a:r>
              <a:rPr lang="en-US" sz="2800" smtClean="0"/>
              <a:t>Bib. record: fsa1998021539/PP</a:t>
            </a:r>
          </a:p>
        </p:txBody>
      </p:sp>
      <p:pic>
        <p:nvPicPr>
          <p:cNvPr id="53255" name="Picture 10"/>
          <p:cNvPicPr>
            <a:picLocks noGrp="1" noChangeAspect="1" noChangeArrowheads="1"/>
          </p:cNvPicPr>
          <p:nvPr>
            <p:ph type="clipArt" sz="half" idx="2"/>
          </p:nvPr>
        </p:nvPicPr>
        <p:blipFill>
          <a:blip r:embed="rId3" cstate="print"/>
          <a:stretch>
            <a:fillRect/>
          </a:stretch>
        </p:blipFill>
        <p:spPr>
          <a:xfrm>
            <a:off x="5410200" y="2057400"/>
            <a:ext cx="3005831" cy="3749040"/>
          </a:xfrm>
        </p:spPr>
      </p:pic>
      <p:sp>
        <p:nvSpPr>
          <p:cNvPr id="53250" name="Date Placeholder 4"/>
          <p:cNvSpPr>
            <a:spLocks noGrp="1"/>
          </p:cNvSpPr>
          <p:nvPr>
            <p:ph type="dt" sz="half" idx="10"/>
          </p:nvPr>
        </p:nvSpPr>
        <p:spPr>
          <a:noFill/>
        </p:spPr>
        <p:txBody>
          <a:bodyPr/>
          <a:lstStyle/>
          <a:p>
            <a:r>
              <a:rPr lang="en-US" smtClean="0"/>
              <a:t>Fall 2010</a:t>
            </a:r>
          </a:p>
        </p:txBody>
      </p:sp>
      <p:sp>
        <p:nvSpPr>
          <p:cNvPr id="53251" name="Footer Placeholder 5"/>
          <p:cNvSpPr>
            <a:spLocks noGrp="1"/>
          </p:cNvSpPr>
          <p:nvPr>
            <p:ph type="ftr" sz="quarter" idx="11"/>
          </p:nvPr>
        </p:nvSpPr>
        <p:spPr>
          <a:noFill/>
        </p:spPr>
        <p:txBody>
          <a:bodyPr/>
          <a:lstStyle/>
          <a:p>
            <a:r>
              <a:rPr lang="en-US" smtClean="0"/>
              <a:t>Society of American Archivists</a:t>
            </a:r>
          </a:p>
        </p:txBody>
      </p:sp>
      <p:sp>
        <p:nvSpPr>
          <p:cNvPr id="53252" name="Slide Number Placeholder 6"/>
          <p:cNvSpPr>
            <a:spLocks noGrp="1"/>
          </p:cNvSpPr>
          <p:nvPr>
            <p:ph type="sldNum" sz="quarter" idx="12"/>
          </p:nvPr>
        </p:nvSpPr>
        <p:spPr>
          <a:noFill/>
        </p:spPr>
        <p:txBody>
          <a:bodyPr/>
          <a:lstStyle/>
          <a:p>
            <a:fld id="{C0755A51-3CA6-4149-828C-EC29D1FA0061}" type="slidenum">
              <a:rPr lang="en-US" smtClean="0"/>
              <a:pPr/>
              <a:t>43</a:t>
            </a:fld>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8" name="Rectangle 4"/>
          <p:cNvSpPr>
            <a:spLocks noGrp="1" noChangeArrowheads="1"/>
          </p:cNvSpPr>
          <p:nvPr>
            <p:ph type="title"/>
          </p:nvPr>
        </p:nvSpPr>
        <p:spPr/>
        <p:txBody>
          <a:bodyPr/>
          <a:lstStyle/>
          <a:p>
            <a:pPr eaLnBrk="1" hangingPunct="1"/>
            <a:r>
              <a:rPr lang="en-US" smtClean="0"/>
              <a:t>Descriptive elements</a:t>
            </a:r>
          </a:p>
        </p:txBody>
      </p:sp>
      <p:sp>
        <p:nvSpPr>
          <p:cNvPr id="54274" name="Date Placeholder 2"/>
          <p:cNvSpPr>
            <a:spLocks noGrp="1"/>
          </p:cNvSpPr>
          <p:nvPr>
            <p:ph type="dt" sz="half" idx="10"/>
          </p:nvPr>
        </p:nvSpPr>
        <p:spPr>
          <a:noFill/>
        </p:spPr>
        <p:txBody>
          <a:bodyPr/>
          <a:lstStyle/>
          <a:p>
            <a:r>
              <a:rPr lang="en-US" smtClean="0"/>
              <a:t>Fall 2010</a:t>
            </a:r>
          </a:p>
        </p:txBody>
      </p:sp>
      <p:sp>
        <p:nvSpPr>
          <p:cNvPr id="54275" name="Footer Placeholder 3"/>
          <p:cNvSpPr>
            <a:spLocks noGrp="1"/>
          </p:cNvSpPr>
          <p:nvPr>
            <p:ph type="ftr" sz="quarter" idx="11"/>
          </p:nvPr>
        </p:nvSpPr>
        <p:spPr>
          <a:noFill/>
        </p:spPr>
        <p:txBody>
          <a:bodyPr/>
          <a:lstStyle/>
          <a:p>
            <a:r>
              <a:rPr lang="en-US" smtClean="0"/>
              <a:t>Society of American Archivists</a:t>
            </a:r>
          </a:p>
        </p:txBody>
      </p:sp>
      <p:sp>
        <p:nvSpPr>
          <p:cNvPr id="54276" name="Slide Number Placeholder 4"/>
          <p:cNvSpPr>
            <a:spLocks noGrp="1"/>
          </p:cNvSpPr>
          <p:nvPr>
            <p:ph type="sldNum" sz="quarter" idx="12"/>
          </p:nvPr>
        </p:nvSpPr>
        <p:spPr>
          <a:noFill/>
        </p:spPr>
        <p:txBody>
          <a:bodyPr/>
          <a:lstStyle/>
          <a:p>
            <a:fld id="{8DC9AD0C-8FDB-443E-8A07-E8CEE72A989E}" type="slidenum">
              <a:rPr lang="en-US" smtClean="0"/>
              <a:pPr/>
              <a:t>44</a:t>
            </a:fld>
            <a:endParaRPr lang="en-US" smtClean="0"/>
          </a:p>
        </p:txBody>
      </p:sp>
      <p:pic>
        <p:nvPicPr>
          <p:cNvPr id="54277" name="Picture 3" descr="C:\Documents and Settings\Owner\My Documents\My Pictures\quynns.JPG"/>
          <p:cNvPicPr>
            <a:picLocks noChangeAspect="1" noChangeArrowheads="1"/>
          </p:cNvPicPr>
          <p:nvPr/>
        </p:nvPicPr>
        <p:blipFill>
          <a:blip r:embed="rId3" cstate="print"/>
          <a:srcRect l="15691" t="19789" r="15691" b="19789"/>
          <a:stretch>
            <a:fillRect/>
          </a:stretch>
        </p:blipFill>
        <p:spPr bwMode="auto">
          <a:xfrm>
            <a:off x="1752600" y="1905000"/>
            <a:ext cx="5922963" cy="413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2"/>
          <p:cNvSpPr>
            <a:spLocks noGrp="1" noChangeArrowheads="1"/>
          </p:cNvSpPr>
          <p:nvPr>
            <p:ph type="title"/>
          </p:nvPr>
        </p:nvSpPr>
        <p:spPr/>
        <p:txBody>
          <a:bodyPr/>
          <a:lstStyle/>
          <a:p>
            <a:pPr eaLnBrk="1" hangingPunct="1"/>
            <a:r>
              <a:rPr lang="en-US" dirty="0" smtClean="0"/>
              <a:t>Hierarchical description</a:t>
            </a:r>
          </a:p>
        </p:txBody>
      </p:sp>
      <p:sp>
        <p:nvSpPr>
          <p:cNvPr id="55302" name="Rectangle 3"/>
          <p:cNvSpPr>
            <a:spLocks noGrp="1" noChangeArrowheads="1"/>
          </p:cNvSpPr>
          <p:nvPr>
            <p:ph idx="1"/>
          </p:nvPr>
        </p:nvSpPr>
        <p:spPr/>
        <p:txBody>
          <a:bodyPr/>
          <a:lstStyle/>
          <a:p>
            <a:pPr eaLnBrk="1" hangingPunct="1"/>
            <a:endParaRPr lang="en-US" dirty="0" smtClean="0"/>
          </a:p>
          <a:p>
            <a:pPr eaLnBrk="1" hangingPunct="1">
              <a:buNone/>
            </a:pPr>
            <a:r>
              <a:rPr lang="en-US" sz="3600" dirty="0" smtClean="0"/>
              <a:t>Collection</a:t>
            </a:r>
          </a:p>
          <a:p>
            <a:pPr eaLnBrk="1" hangingPunct="1"/>
            <a:r>
              <a:rPr lang="en-US" sz="3600" dirty="0" smtClean="0"/>
              <a:t>Series</a:t>
            </a:r>
          </a:p>
          <a:p>
            <a:pPr lvl="1" eaLnBrk="1" hangingPunct="1"/>
            <a:r>
              <a:rPr lang="en-US" sz="3600" dirty="0" smtClean="0"/>
              <a:t>File unit</a:t>
            </a:r>
          </a:p>
          <a:p>
            <a:pPr lvl="2" eaLnBrk="1" hangingPunct="1"/>
            <a:r>
              <a:rPr lang="en-US" sz="3600" dirty="0" smtClean="0"/>
              <a:t>Item</a:t>
            </a:r>
          </a:p>
          <a:p>
            <a:pPr eaLnBrk="1" hangingPunct="1">
              <a:buFontTx/>
              <a:buNone/>
            </a:pPr>
            <a:endParaRPr lang="en-US" dirty="0" smtClean="0"/>
          </a:p>
        </p:txBody>
      </p:sp>
      <p:sp>
        <p:nvSpPr>
          <p:cNvPr id="55298" name="Date Placeholder 3"/>
          <p:cNvSpPr>
            <a:spLocks noGrp="1"/>
          </p:cNvSpPr>
          <p:nvPr>
            <p:ph type="dt" sz="half" idx="10"/>
          </p:nvPr>
        </p:nvSpPr>
        <p:spPr>
          <a:noFill/>
        </p:spPr>
        <p:txBody>
          <a:bodyPr/>
          <a:lstStyle/>
          <a:p>
            <a:r>
              <a:rPr lang="en-US" smtClean="0"/>
              <a:t>Fall 2010</a:t>
            </a:r>
          </a:p>
        </p:txBody>
      </p:sp>
      <p:sp>
        <p:nvSpPr>
          <p:cNvPr id="55299" name="Footer Placeholder 4"/>
          <p:cNvSpPr>
            <a:spLocks noGrp="1"/>
          </p:cNvSpPr>
          <p:nvPr>
            <p:ph type="ftr" sz="quarter" idx="11"/>
          </p:nvPr>
        </p:nvSpPr>
        <p:spPr>
          <a:noFill/>
        </p:spPr>
        <p:txBody>
          <a:bodyPr/>
          <a:lstStyle/>
          <a:p>
            <a:r>
              <a:rPr lang="en-US" smtClean="0"/>
              <a:t>Society of American Archivists</a:t>
            </a:r>
          </a:p>
        </p:txBody>
      </p:sp>
      <p:sp>
        <p:nvSpPr>
          <p:cNvPr id="55300" name="Slide Number Placeholder 5"/>
          <p:cNvSpPr>
            <a:spLocks noGrp="1"/>
          </p:cNvSpPr>
          <p:nvPr>
            <p:ph type="sldNum" sz="quarter" idx="12"/>
          </p:nvPr>
        </p:nvSpPr>
        <p:spPr>
          <a:noFill/>
        </p:spPr>
        <p:txBody>
          <a:bodyPr/>
          <a:lstStyle/>
          <a:p>
            <a:fld id="{EE39146A-595E-4955-BC59-48A4BF86C940}" type="slidenum">
              <a:rPr lang="en-US" smtClean="0"/>
              <a:pPr/>
              <a:t>45</a:t>
            </a:fld>
            <a:endParaRPr lang="en-US" smtClean="0"/>
          </a:p>
        </p:txBody>
      </p:sp>
      <p:pic>
        <p:nvPicPr>
          <p:cNvPr id="55303" name="Picture 4" descr="C:\Documents and Settings\Owner\My Documents\My Pictures\fbjmeasure.jpg"/>
          <p:cNvPicPr>
            <a:picLocks noChangeAspect="1" noChangeArrowheads="1"/>
          </p:cNvPicPr>
          <p:nvPr/>
        </p:nvPicPr>
        <p:blipFill>
          <a:blip r:embed="rId3" cstate="print"/>
          <a:srcRect/>
          <a:stretch>
            <a:fillRect/>
          </a:stretch>
        </p:blipFill>
        <p:spPr bwMode="auto">
          <a:xfrm>
            <a:off x="3352800" y="1981200"/>
            <a:ext cx="5448300" cy="4010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Rectangle 2"/>
          <p:cNvSpPr>
            <a:spLocks noGrp="1" noChangeArrowheads="1"/>
          </p:cNvSpPr>
          <p:nvPr>
            <p:ph type="title"/>
          </p:nvPr>
        </p:nvSpPr>
        <p:spPr/>
        <p:txBody>
          <a:bodyPr/>
          <a:lstStyle/>
          <a:p>
            <a:pPr eaLnBrk="1" hangingPunct="1"/>
            <a:r>
              <a:rPr lang="en-US" smtClean="0"/>
              <a:t>Collection-level description</a:t>
            </a:r>
          </a:p>
        </p:txBody>
      </p:sp>
      <p:sp>
        <p:nvSpPr>
          <p:cNvPr id="62470" name="Rectangle 3"/>
          <p:cNvSpPr>
            <a:spLocks noGrp="1" noChangeArrowheads="1"/>
          </p:cNvSpPr>
          <p:nvPr>
            <p:ph idx="1"/>
          </p:nvPr>
        </p:nvSpPr>
        <p:spPr/>
        <p:txBody>
          <a:bodyPr/>
          <a:lstStyle/>
          <a:p>
            <a:pPr eaLnBrk="1" hangingPunct="1">
              <a:buNone/>
            </a:pPr>
            <a:r>
              <a:rPr lang="en-US" sz="2000" dirty="0" smtClean="0">
                <a:solidFill>
                  <a:schemeClr val="accent2"/>
                </a:solidFill>
              </a:rPr>
              <a:t>Glossary--Collection: A group of materials with some unifying characteristic. </a:t>
            </a:r>
          </a:p>
          <a:p>
            <a:pPr eaLnBrk="1" hangingPunct="1">
              <a:buNone/>
            </a:pPr>
            <a:r>
              <a:rPr lang="en-US" sz="2000" dirty="0" smtClean="0">
                <a:solidFill>
                  <a:schemeClr val="accent2"/>
                </a:solidFill>
              </a:rPr>
              <a:t>Record Group: A collection of records that share the same provenance and are of a convenient size for administration.</a:t>
            </a:r>
          </a:p>
          <a:p>
            <a:pPr eaLnBrk="1" hangingPunct="1"/>
            <a:r>
              <a:rPr lang="en-US" sz="2800" dirty="0" smtClean="0"/>
              <a:t>General access to holdings</a:t>
            </a:r>
          </a:p>
          <a:p>
            <a:pPr eaLnBrk="1" hangingPunct="1"/>
            <a:r>
              <a:rPr lang="en-US" sz="2800" dirty="0" smtClean="0"/>
              <a:t>Summary demonstrates breadth of collection</a:t>
            </a:r>
          </a:p>
          <a:p>
            <a:pPr eaLnBrk="1" hangingPunct="1"/>
            <a:r>
              <a:rPr lang="en-US" sz="2800" dirty="0" smtClean="0"/>
              <a:t>Recommend collection-level summaries before providing detailed access to selected collections</a:t>
            </a:r>
          </a:p>
        </p:txBody>
      </p:sp>
      <p:sp>
        <p:nvSpPr>
          <p:cNvPr id="62466" name="Date Placeholder 3"/>
          <p:cNvSpPr>
            <a:spLocks noGrp="1"/>
          </p:cNvSpPr>
          <p:nvPr>
            <p:ph type="dt" sz="half" idx="10"/>
          </p:nvPr>
        </p:nvSpPr>
        <p:spPr>
          <a:noFill/>
        </p:spPr>
        <p:txBody>
          <a:bodyPr/>
          <a:lstStyle/>
          <a:p>
            <a:r>
              <a:rPr lang="en-US" smtClean="0"/>
              <a:t>Fall 2010</a:t>
            </a:r>
          </a:p>
        </p:txBody>
      </p:sp>
      <p:sp>
        <p:nvSpPr>
          <p:cNvPr id="62467" name="Footer Placeholder 4"/>
          <p:cNvSpPr>
            <a:spLocks noGrp="1"/>
          </p:cNvSpPr>
          <p:nvPr>
            <p:ph type="ftr" sz="quarter" idx="11"/>
          </p:nvPr>
        </p:nvSpPr>
        <p:spPr>
          <a:noFill/>
        </p:spPr>
        <p:txBody>
          <a:bodyPr/>
          <a:lstStyle/>
          <a:p>
            <a:r>
              <a:rPr lang="en-US" smtClean="0"/>
              <a:t>Society of American Archivists</a:t>
            </a:r>
          </a:p>
        </p:txBody>
      </p:sp>
      <p:sp>
        <p:nvSpPr>
          <p:cNvPr id="62468" name="Slide Number Placeholder 5"/>
          <p:cNvSpPr>
            <a:spLocks noGrp="1"/>
          </p:cNvSpPr>
          <p:nvPr>
            <p:ph type="sldNum" sz="quarter" idx="12"/>
          </p:nvPr>
        </p:nvSpPr>
        <p:spPr>
          <a:noFill/>
        </p:spPr>
        <p:txBody>
          <a:bodyPr/>
          <a:lstStyle/>
          <a:p>
            <a:fld id="{71DF41AF-A0A6-46E3-B4AA-17696ADBAB7E}" type="slidenum">
              <a:rPr lang="en-US" smtClean="0"/>
              <a:pPr/>
              <a:t>46</a:t>
            </a:fld>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3" name="Rectangle 2"/>
          <p:cNvSpPr>
            <a:spLocks noGrp="1" noChangeArrowheads="1"/>
          </p:cNvSpPr>
          <p:nvPr>
            <p:ph type="title"/>
          </p:nvPr>
        </p:nvSpPr>
        <p:spPr/>
        <p:txBody>
          <a:bodyPr/>
          <a:lstStyle/>
          <a:p>
            <a:pPr eaLnBrk="1" hangingPunct="1"/>
            <a:r>
              <a:rPr lang="en-US" smtClean="0"/>
              <a:t>Series-level description</a:t>
            </a:r>
          </a:p>
        </p:txBody>
      </p:sp>
      <p:sp>
        <p:nvSpPr>
          <p:cNvPr id="63494" name="Rectangle 3"/>
          <p:cNvSpPr>
            <a:spLocks noGrp="1" noChangeArrowheads="1"/>
          </p:cNvSpPr>
          <p:nvPr>
            <p:ph idx="1"/>
          </p:nvPr>
        </p:nvSpPr>
        <p:spPr/>
        <p:txBody>
          <a:bodyPr/>
          <a:lstStyle/>
          <a:p>
            <a:pPr eaLnBrk="1" hangingPunct="1">
              <a:buNone/>
            </a:pPr>
            <a:r>
              <a:rPr lang="en-US" sz="2000" dirty="0" smtClean="0">
                <a:solidFill>
                  <a:schemeClr val="accent2"/>
                </a:solidFill>
              </a:rPr>
              <a:t>Glossary—Series: A group of similar records that are arranged according to a filing system and that are related as the result of being created, received, or used in the same activity;</a:t>
            </a:r>
          </a:p>
          <a:p>
            <a:pPr eaLnBrk="1" hangingPunct="1"/>
            <a:r>
              <a:rPr lang="en-US" sz="2800" dirty="0" smtClean="0"/>
              <a:t>Describes groups within larger groupings</a:t>
            </a:r>
          </a:p>
          <a:p>
            <a:pPr eaLnBrk="1" hangingPunct="1"/>
            <a:r>
              <a:rPr lang="en-US" sz="2800" dirty="0" smtClean="0"/>
              <a:t>Focus on commonality </a:t>
            </a:r>
          </a:p>
          <a:p>
            <a:pPr eaLnBrk="1" hangingPunct="1"/>
            <a:r>
              <a:rPr lang="en-US" sz="2800" dirty="0" smtClean="0"/>
              <a:t>Useful in multi-level catalogs</a:t>
            </a:r>
          </a:p>
          <a:p>
            <a:pPr eaLnBrk="1" hangingPunct="1"/>
            <a:r>
              <a:rPr lang="en-US" sz="2800" dirty="0" smtClean="0"/>
              <a:t>Importance of linkage to record groups, sub-series, collection and item-level description</a:t>
            </a:r>
          </a:p>
          <a:p>
            <a:pPr eaLnBrk="1" hangingPunct="1">
              <a:buFontTx/>
              <a:buNone/>
            </a:pPr>
            <a:endParaRPr lang="en-US" dirty="0" smtClean="0"/>
          </a:p>
        </p:txBody>
      </p:sp>
      <p:sp>
        <p:nvSpPr>
          <p:cNvPr id="63490" name="Date Placeholder 3"/>
          <p:cNvSpPr>
            <a:spLocks noGrp="1"/>
          </p:cNvSpPr>
          <p:nvPr>
            <p:ph type="dt" sz="half" idx="10"/>
          </p:nvPr>
        </p:nvSpPr>
        <p:spPr>
          <a:noFill/>
        </p:spPr>
        <p:txBody>
          <a:bodyPr/>
          <a:lstStyle/>
          <a:p>
            <a:r>
              <a:rPr lang="en-US" smtClean="0"/>
              <a:t>Fall 2010</a:t>
            </a:r>
          </a:p>
        </p:txBody>
      </p:sp>
      <p:sp>
        <p:nvSpPr>
          <p:cNvPr id="63491" name="Footer Placeholder 4"/>
          <p:cNvSpPr>
            <a:spLocks noGrp="1"/>
          </p:cNvSpPr>
          <p:nvPr>
            <p:ph type="ftr" sz="quarter" idx="11"/>
          </p:nvPr>
        </p:nvSpPr>
        <p:spPr>
          <a:noFill/>
        </p:spPr>
        <p:txBody>
          <a:bodyPr/>
          <a:lstStyle/>
          <a:p>
            <a:r>
              <a:rPr lang="en-US" smtClean="0"/>
              <a:t>Society of American Archivists</a:t>
            </a:r>
          </a:p>
        </p:txBody>
      </p:sp>
      <p:sp>
        <p:nvSpPr>
          <p:cNvPr id="63492" name="Slide Number Placeholder 5"/>
          <p:cNvSpPr>
            <a:spLocks noGrp="1"/>
          </p:cNvSpPr>
          <p:nvPr>
            <p:ph type="sldNum" sz="quarter" idx="12"/>
          </p:nvPr>
        </p:nvSpPr>
        <p:spPr>
          <a:noFill/>
        </p:spPr>
        <p:txBody>
          <a:bodyPr/>
          <a:lstStyle/>
          <a:p>
            <a:fld id="{E68AC48C-299C-46F8-859B-AAC27EE93384}" type="slidenum">
              <a:rPr lang="en-US" smtClean="0"/>
              <a:pPr/>
              <a:t>47</a:t>
            </a:fld>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2"/>
          <p:cNvSpPr>
            <a:spLocks noGrp="1" noChangeArrowheads="1"/>
          </p:cNvSpPr>
          <p:nvPr>
            <p:ph type="title"/>
          </p:nvPr>
        </p:nvSpPr>
        <p:spPr/>
        <p:txBody>
          <a:bodyPr/>
          <a:lstStyle/>
          <a:p>
            <a:pPr eaLnBrk="1" hangingPunct="1"/>
            <a:r>
              <a:rPr lang="en-US" dirty="0" smtClean="0"/>
              <a:t>Item-level description</a:t>
            </a:r>
          </a:p>
        </p:txBody>
      </p:sp>
      <p:sp>
        <p:nvSpPr>
          <p:cNvPr id="64518" name="Rectangle 3"/>
          <p:cNvSpPr>
            <a:spLocks noGrp="1" noChangeArrowheads="1"/>
          </p:cNvSpPr>
          <p:nvPr>
            <p:ph idx="1"/>
          </p:nvPr>
        </p:nvSpPr>
        <p:spPr/>
        <p:txBody>
          <a:bodyPr/>
          <a:lstStyle/>
          <a:p>
            <a:pPr eaLnBrk="1" hangingPunct="1">
              <a:buNone/>
            </a:pPr>
            <a:r>
              <a:rPr lang="en-US" sz="2800" dirty="0" smtClean="0">
                <a:solidFill>
                  <a:schemeClr val="accent2"/>
                </a:solidFill>
              </a:rPr>
              <a:t>Glossary—Item: A thing that can be distinguished from a group and that is complete in itself.</a:t>
            </a:r>
          </a:p>
          <a:p>
            <a:pPr eaLnBrk="1" hangingPunct="1"/>
            <a:endParaRPr lang="en-US" dirty="0" smtClean="0"/>
          </a:p>
          <a:p>
            <a:pPr eaLnBrk="1" hangingPunct="1"/>
            <a:r>
              <a:rPr lang="en-US" dirty="0" smtClean="0"/>
              <a:t>Direct access to popular images</a:t>
            </a:r>
          </a:p>
          <a:p>
            <a:pPr eaLnBrk="1" hangingPunct="1"/>
            <a:r>
              <a:rPr lang="en-US" dirty="0" smtClean="0"/>
              <a:t>Reduce handling</a:t>
            </a:r>
          </a:p>
          <a:p>
            <a:pPr eaLnBrk="1" hangingPunct="1"/>
            <a:r>
              <a:rPr lang="en-US" dirty="0" smtClean="0"/>
              <a:t>Appeal of providing item-level description for selected online images</a:t>
            </a:r>
          </a:p>
        </p:txBody>
      </p:sp>
      <p:sp>
        <p:nvSpPr>
          <p:cNvPr id="64514" name="Date Placeholder 3"/>
          <p:cNvSpPr>
            <a:spLocks noGrp="1"/>
          </p:cNvSpPr>
          <p:nvPr>
            <p:ph type="dt" sz="half" idx="10"/>
          </p:nvPr>
        </p:nvSpPr>
        <p:spPr>
          <a:noFill/>
        </p:spPr>
        <p:txBody>
          <a:bodyPr/>
          <a:lstStyle/>
          <a:p>
            <a:r>
              <a:rPr lang="en-US" smtClean="0"/>
              <a:t>Fall 2010</a:t>
            </a:r>
          </a:p>
        </p:txBody>
      </p:sp>
      <p:sp>
        <p:nvSpPr>
          <p:cNvPr id="64515" name="Footer Placeholder 4"/>
          <p:cNvSpPr>
            <a:spLocks noGrp="1"/>
          </p:cNvSpPr>
          <p:nvPr>
            <p:ph type="ftr" sz="quarter" idx="11"/>
          </p:nvPr>
        </p:nvSpPr>
        <p:spPr>
          <a:noFill/>
        </p:spPr>
        <p:txBody>
          <a:bodyPr/>
          <a:lstStyle/>
          <a:p>
            <a:r>
              <a:rPr lang="en-US" smtClean="0"/>
              <a:t>Society of American Archivists</a:t>
            </a:r>
          </a:p>
        </p:txBody>
      </p:sp>
      <p:sp>
        <p:nvSpPr>
          <p:cNvPr id="64516" name="Slide Number Placeholder 5"/>
          <p:cNvSpPr>
            <a:spLocks noGrp="1"/>
          </p:cNvSpPr>
          <p:nvPr>
            <p:ph type="sldNum" sz="quarter" idx="12"/>
          </p:nvPr>
        </p:nvSpPr>
        <p:spPr>
          <a:noFill/>
        </p:spPr>
        <p:txBody>
          <a:bodyPr/>
          <a:lstStyle/>
          <a:p>
            <a:fld id="{FBC6B790-01FA-4CD7-A5C7-2C8FB8322009}" type="slidenum">
              <a:rPr lang="en-US" smtClean="0"/>
              <a:pPr/>
              <a:t>48</a:t>
            </a:fld>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5" name="Rectangle 2"/>
          <p:cNvSpPr>
            <a:spLocks noGrp="1" noChangeArrowheads="1"/>
          </p:cNvSpPr>
          <p:nvPr>
            <p:ph type="title"/>
          </p:nvPr>
        </p:nvSpPr>
        <p:spPr/>
        <p:txBody>
          <a:bodyPr/>
          <a:lstStyle/>
          <a:p>
            <a:pPr eaLnBrk="1" hangingPunct="1"/>
            <a:r>
              <a:rPr lang="en-US" smtClean="0"/>
              <a:t>Traditional access tools</a:t>
            </a:r>
          </a:p>
        </p:txBody>
      </p:sp>
      <p:pic>
        <p:nvPicPr>
          <p:cNvPr id="56327" name="Picture 7" descr="C:\Documents and Settings\Owner\My Documents\My Pictures\toolbox.jpg"/>
          <p:cNvPicPr>
            <a:picLocks noGrp="1" noChangeAspect="1" noChangeArrowheads="1"/>
          </p:cNvPicPr>
          <p:nvPr>
            <p:ph type="clipArt" sz="half" idx="1"/>
          </p:nvPr>
        </p:nvPicPr>
        <p:blipFill>
          <a:blip r:embed="rId3" cstate="print"/>
          <a:stretch>
            <a:fillRect/>
          </a:stretch>
        </p:blipFill>
        <p:spPr>
          <a:xfrm>
            <a:off x="944880" y="1981200"/>
            <a:ext cx="3291840" cy="4114800"/>
          </a:xfrm>
          <a:noFill/>
        </p:spPr>
      </p:pic>
      <p:sp>
        <p:nvSpPr>
          <p:cNvPr id="56326" name="Rectangle 3"/>
          <p:cNvSpPr>
            <a:spLocks noGrp="1" noChangeArrowheads="1"/>
          </p:cNvSpPr>
          <p:nvPr>
            <p:ph type="body" sz="half" idx="2"/>
          </p:nvPr>
        </p:nvSpPr>
        <p:spPr>
          <a:xfrm>
            <a:off x="4648200" y="1905000"/>
            <a:ext cx="3810000" cy="4191000"/>
          </a:xfrm>
        </p:spPr>
        <p:txBody>
          <a:bodyPr/>
          <a:lstStyle/>
          <a:p>
            <a:pPr eaLnBrk="1" hangingPunct="1">
              <a:buNone/>
            </a:pPr>
            <a:r>
              <a:rPr lang="en-US" sz="2000" dirty="0" smtClean="0">
                <a:solidFill>
                  <a:schemeClr val="accent2"/>
                </a:solidFill>
              </a:rPr>
              <a:t>Glossary:</a:t>
            </a:r>
          </a:p>
          <a:p>
            <a:pPr eaLnBrk="1" hangingPunct="1">
              <a:buNone/>
            </a:pPr>
            <a:r>
              <a:rPr lang="en-US" sz="2000" dirty="0" smtClean="0">
                <a:solidFill>
                  <a:schemeClr val="accent2"/>
                </a:solidFill>
              </a:rPr>
              <a:t>Guide: A broad description of the holdings at one or more archives, typically at the collection level.</a:t>
            </a:r>
          </a:p>
          <a:p>
            <a:pPr eaLnBrk="1" hangingPunct="1">
              <a:buNone/>
            </a:pPr>
            <a:r>
              <a:rPr lang="en-US" sz="2000" dirty="0" smtClean="0">
                <a:solidFill>
                  <a:schemeClr val="accent2"/>
                </a:solidFill>
              </a:rPr>
              <a:t>Finding aid:  A tool that facilitates discovery of information within a collection of records.</a:t>
            </a:r>
          </a:p>
          <a:p>
            <a:pPr eaLnBrk="1" hangingPunct="1">
              <a:buNone/>
            </a:pPr>
            <a:r>
              <a:rPr lang="en-US" sz="2000" dirty="0" smtClean="0">
                <a:solidFill>
                  <a:schemeClr val="accent2"/>
                </a:solidFill>
              </a:rPr>
              <a:t>Catalog: A collection of systematically arranged descriptions of materials.</a:t>
            </a:r>
          </a:p>
          <a:p>
            <a:pPr eaLnBrk="1" hangingPunct="1">
              <a:buNone/>
            </a:pPr>
            <a:r>
              <a:rPr lang="en-US" sz="2000" dirty="0" smtClean="0"/>
              <a:t>Programs &amp; applications</a:t>
            </a:r>
          </a:p>
        </p:txBody>
      </p:sp>
      <p:sp>
        <p:nvSpPr>
          <p:cNvPr id="56322" name="Date Placeholder 4"/>
          <p:cNvSpPr>
            <a:spLocks noGrp="1"/>
          </p:cNvSpPr>
          <p:nvPr>
            <p:ph type="dt" sz="half" idx="10"/>
          </p:nvPr>
        </p:nvSpPr>
        <p:spPr>
          <a:noFill/>
        </p:spPr>
        <p:txBody>
          <a:bodyPr/>
          <a:lstStyle/>
          <a:p>
            <a:r>
              <a:rPr lang="en-US" smtClean="0"/>
              <a:t>Fall 2010</a:t>
            </a:r>
          </a:p>
        </p:txBody>
      </p:sp>
      <p:sp>
        <p:nvSpPr>
          <p:cNvPr id="56323" name="Footer Placeholder 5"/>
          <p:cNvSpPr>
            <a:spLocks noGrp="1"/>
          </p:cNvSpPr>
          <p:nvPr>
            <p:ph type="ftr" sz="quarter" idx="11"/>
          </p:nvPr>
        </p:nvSpPr>
        <p:spPr>
          <a:noFill/>
        </p:spPr>
        <p:txBody>
          <a:bodyPr/>
          <a:lstStyle/>
          <a:p>
            <a:r>
              <a:rPr lang="en-US" smtClean="0"/>
              <a:t>Society of American Archivists</a:t>
            </a:r>
          </a:p>
        </p:txBody>
      </p:sp>
      <p:sp>
        <p:nvSpPr>
          <p:cNvPr id="56324" name="Slide Number Placeholder 6"/>
          <p:cNvSpPr>
            <a:spLocks noGrp="1"/>
          </p:cNvSpPr>
          <p:nvPr>
            <p:ph type="sldNum" sz="quarter" idx="12"/>
          </p:nvPr>
        </p:nvSpPr>
        <p:spPr>
          <a:noFill/>
        </p:spPr>
        <p:txBody>
          <a:bodyPr/>
          <a:lstStyle/>
          <a:p>
            <a:fld id="{110D21C1-0B16-4E2C-AAF9-DB689BFF8ED7}" type="slidenum">
              <a:rPr lang="en-US" smtClean="0"/>
              <a:pPr/>
              <a:t>49</a:t>
            </a:fld>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p:txBody>
          <a:bodyPr/>
          <a:lstStyle/>
          <a:p>
            <a:pPr eaLnBrk="1" hangingPunct="1"/>
            <a:r>
              <a:rPr lang="en-US" smtClean="0"/>
              <a:t>12 main elements of the accession record</a:t>
            </a:r>
          </a:p>
        </p:txBody>
      </p:sp>
      <p:sp>
        <p:nvSpPr>
          <p:cNvPr id="6150" name="Rectangle 3"/>
          <p:cNvSpPr>
            <a:spLocks noGrp="1" noChangeArrowheads="1"/>
          </p:cNvSpPr>
          <p:nvPr>
            <p:ph sz="half" idx="1"/>
          </p:nvPr>
        </p:nvSpPr>
        <p:spPr/>
        <p:txBody>
          <a:bodyPr/>
          <a:lstStyle/>
          <a:p>
            <a:pPr marL="609600" indent="-609600" eaLnBrk="1" hangingPunct="1">
              <a:buFontTx/>
              <a:buAutoNum type="arabicPeriod"/>
            </a:pPr>
            <a:r>
              <a:rPr lang="en-US" smtClean="0"/>
              <a:t>Accession control number</a:t>
            </a:r>
          </a:p>
          <a:p>
            <a:pPr marL="609600" indent="-609600" eaLnBrk="1" hangingPunct="1">
              <a:buFontTx/>
              <a:buAutoNum type="arabicPeriod"/>
            </a:pPr>
            <a:r>
              <a:rPr lang="en-US" smtClean="0"/>
              <a:t>Creator name/s</a:t>
            </a:r>
          </a:p>
          <a:p>
            <a:pPr marL="609600" indent="-609600" eaLnBrk="1" hangingPunct="1">
              <a:buFontTx/>
              <a:buAutoNum type="arabicPeriod"/>
            </a:pPr>
            <a:r>
              <a:rPr lang="en-US" smtClean="0"/>
              <a:t>Date of acquisition</a:t>
            </a:r>
          </a:p>
          <a:p>
            <a:pPr marL="609600" indent="-609600" eaLnBrk="1" hangingPunct="1">
              <a:buFontTx/>
              <a:buAutoNum type="arabicPeriod"/>
            </a:pPr>
            <a:r>
              <a:rPr lang="en-US" smtClean="0"/>
              <a:t>Inclusive or bulk dates</a:t>
            </a:r>
          </a:p>
          <a:p>
            <a:pPr marL="609600" indent="-609600" eaLnBrk="1" hangingPunct="1">
              <a:buFontTx/>
              <a:buAutoNum type="arabicPeriod"/>
            </a:pPr>
            <a:r>
              <a:rPr lang="en-US" smtClean="0"/>
              <a:t>Amount of material</a:t>
            </a:r>
          </a:p>
          <a:p>
            <a:pPr marL="609600" indent="-609600" eaLnBrk="1" hangingPunct="1">
              <a:buFontTx/>
              <a:buAutoNum type="arabicPeriod"/>
            </a:pPr>
            <a:r>
              <a:rPr lang="en-US" smtClean="0"/>
              <a:t>Name of collection</a:t>
            </a:r>
          </a:p>
          <a:p>
            <a:pPr marL="609600" indent="-609600" eaLnBrk="1" hangingPunct="1">
              <a:buFontTx/>
              <a:buNone/>
            </a:pPr>
            <a:endParaRPr lang="en-US" smtClean="0"/>
          </a:p>
        </p:txBody>
      </p:sp>
      <p:sp>
        <p:nvSpPr>
          <p:cNvPr id="6151" name="Rectangle 4"/>
          <p:cNvSpPr>
            <a:spLocks noGrp="1" noChangeArrowheads="1"/>
          </p:cNvSpPr>
          <p:nvPr>
            <p:ph sz="half" idx="2"/>
          </p:nvPr>
        </p:nvSpPr>
        <p:spPr/>
        <p:txBody>
          <a:bodyPr/>
          <a:lstStyle/>
          <a:p>
            <a:pPr eaLnBrk="1" hangingPunct="1">
              <a:buFontTx/>
              <a:buNone/>
            </a:pPr>
            <a:r>
              <a:rPr lang="en-US" smtClean="0"/>
              <a:t>7.	Restrictions</a:t>
            </a:r>
          </a:p>
          <a:p>
            <a:pPr eaLnBrk="1" hangingPunct="1">
              <a:buFontTx/>
              <a:buNone/>
            </a:pPr>
            <a:r>
              <a:rPr lang="en-US" smtClean="0"/>
              <a:t>8.	Scope and content</a:t>
            </a:r>
          </a:p>
          <a:p>
            <a:pPr eaLnBrk="1" hangingPunct="1">
              <a:buFontTx/>
              <a:buNone/>
            </a:pPr>
            <a:r>
              <a:rPr lang="en-US" smtClean="0"/>
              <a:t>9.	Source or donor name</a:t>
            </a:r>
          </a:p>
          <a:p>
            <a:pPr eaLnBrk="1" hangingPunct="1">
              <a:buFontTx/>
              <a:buNone/>
            </a:pPr>
            <a:r>
              <a:rPr lang="en-US" smtClean="0"/>
              <a:t>10. Storage location/s</a:t>
            </a:r>
          </a:p>
          <a:p>
            <a:pPr eaLnBrk="1" hangingPunct="1">
              <a:buFontTx/>
              <a:buNone/>
            </a:pPr>
            <a:r>
              <a:rPr lang="en-US" smtClean="0"/>
              <a:t>11. Type of acquisition</a:t>
            </a:r>
          </a:p>
          <a:p>
            <a:pPr eaLnBrk="1" hangingPunct="1">
              <a:buFontTx/>
              <a:buNone/>
            </a:pPr>
            <a:r>
              <a:rPr lang="en-US" smtClean="0"/>
              <a:t>12. Type of media</a:t>
            </a:r>
          </a:p>
        </p:txBody>
      </p:sp>
      <p:sp>
        <p:nvSpPr>
          <p:cNvPr id="6146" name="Date Placeholder 4"/>
          <p:cNvSpPr>
            <a:spLocks noGrp="1"/>
          </p:cNvSpPr>
          <p:nvPr>
            <p:ph type="dt" sz="half" idx="10"/>
          </p:nvPr>
        </p:nvSpPr>
        <p:spPr>
          <a:noFill/>
        </p:spPr>
        <p:txBody>
          <a:bodyPr/>
          <a:lstStyle/>
          <a:p>
            <a:r>
              <a:rPr lang="en-US" smtClean="0"/>
              <a:t>Fall 2010</a:t>
            </a:r>
          </a:p>
        </p:txBody>
      </p:sp>
      <p:sp>
        <p:nvSpPr>
          <p:cNvPr id="6147" name="Footer Placeholder 5"/>
          <p:cNvSpPr>
            <a:spLocks noGrp="1"/>
          </p:cNvSpPr>
          <p:nvPr>
            <p:ph type="ftr" sz="quarter" idx="11"/>
          </p:nvPr>
        </p:nvSpPr>
        <p:spPr>
          <a:noFill/>
        </p:spPr>
        <p:txBody>
          <a:bodyPr/>
          <a:lstStyle/>
          <a:p>
            <a:r>
              <a:rPr lang="en-US" smtClean="0"/>
              <a:t>Society of American Archivists</a:t>
            </a:r>
          </a:p>
        </p:txBody>
      </p:sp>
      <p:sp>
        <p:nvSpPr>
          <p:cNvPr id="6148" name="Slide Number Placeholder 6"/>
          <p:cNvSpPr>
            <a:spLocks noGrp="1"/>
          </p:cNvSpPr>
          <p:nvPr>
            <p:ph type="sldNum" sz="quarter" idx="12"/>
          </p:nvPr>
        </p:nvSpPr>
        <p:spPr>
          <a:noFill/>
        </p:spPr>
        <p:txBody>
          <a:bodyPr/>
          <a:lstStyle/>
          <a:p>
            <a:fld id="{979A260A-54F5-4396-9A3E-5E7C84C49991}" type="slidenum">
              <a:rPr lang="en-US" smtClean="0"/>
              <a:pPr/>
              <a:t>5</a:t>
            </a:fld>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1" name="Rectangle 2"/>
          <p:cNvSpPr>
            <a:spLocks noGrp="1" noChangeArrowheads="1"/>
          </p:cNvSpPr>
          <p:nvPr>
            <p:ph type="title"/>
          </p:nvPr>
        </p:nvSpPr>
        <p:spPr/>
        <p:txBody>
          <a:bodyPr/>
          <a:lstStyle/>
          <a:p>
            <a:pPr eaLnBrk="1" hangingPunct="1"/>
            <a:r>
              <a:rPr lang="en-US" smtClean="0"/>
              <a:t>Hands-On Learning Activity</a:t>
            </a:r>
          </a:p>
        </p:txBody>
      </p:sp>
      <p:pic>
        <p:nvPicPr>
          <p:cNvPr id="65544" name="Picture 8" descr="C:\Documents and Settings\Owner\My Documents\My Pictures\oldfaithfulgetty.jpg"/>
          <p:cNvPicPr>
            <a:picLocks noGrp="1" noChangeAspect="1" noChangeArrowheads="1"/>
          </p:cNvPicPr>
          <p:nvPr>
            <p:ph type="clipArt" sz="half" idx="1"/>
          </p:nvPr>
        </p:nvPicPr>
        <p:blipFill>
          <a:blip r:embed="rId3" cstate="print"/>
          <a:stretch>
            <a:fillRect/>
          </a:stretch>
        </p:blipFill>
        <p:spPr>
          <a:xfrm>
            <a:off x="893445" y="1981200"/>
            <a:ext cx="3394710" cy="4114800"/>
          </a:xfrm>
          <a:noFill/>
        </p:spPr>
      </p:pic>
      <p:sp>
        <p:nvSpPr>
          <p:cNvPr id="65542" name="Rectangle 3"/>
          <p:cNvSpPr>
            <a:spLocks noGrp="1" noChangeArrowheads="1"/>
          </p:cNvSpPr>
          <p:nvPr>
            <p:ph type="body" sz="half" idx="2"/>
          </p:nvPr>
        </p:nvSpPr>
        <p:spPr/>
        <p:txBody>
          <a:bodyPr/>
          <a:lstStyle/>
          <a:p>
            <a:pPr>
              <a:buFontTx/>
              <a:buNone/>
            </a:pPr>
            <a:r>
              <a:rPr lang="en-US" sz="2000" dirty="0" smtClean="0"/>
              <a:t>Elements to locate</a:t>
            </a:r>
          </a:p>
          <a:p>
            <a:pPr>
              <a:buFontTx/>
              <a:buAutoNum type="arabicPeriod"/>
            </a:pPr>
            <a:r>
              <a:rPr lang="en-US" sz="2000" dirty="0" smtClean="0"/>
              <a:t>Creator names/context/roles</a:t>
            </a:r>
          </a:p>
          <a:p>
            <a:pPr>
              <a:buFontTx/>
              <a:buAutoNum type="arabicPeriod"/>
            </a:pPr>
            <a:r>
              <a:rPr lang="en-US" sz="2000" dirty="0" smtClean="0"/>
              <a:t>Titles</a:t>
            </a:r>
          </a:p>
          <a:p>
            <a:pPr>
              <a:buFontTx/>
              <a:buAutoNum type="arabicPeriod"/>
            </a:pPr>
            <a:r>
              <a:rPr lang="en-US" sz="2000" dirty="0" smtClean="0"/>
              <a:t>Dates</a:t>
            </a:r>
          </a:p>
          <a:p>
            <a:pPr>
              <a:buFontTx/>
              <a:buAutoNum type="arabicPeriod"/>
            </a:pPr>
            <a:r>
              <a:rPr lang="en-US" sz="2000" dirty="0" smtClean="0"/>
              <a:t>Extent &amp; physical description</a:t>
            </a:r>
          </a:p>
          <a:p>
            <a:pPr>
              <a:buFontTx/>
              <a:buAutoNum type="arabicPeriod"/>
            </a:pPr>
            <a:r>
              <a:rPr lang="en-US" sz="2000" dirty="0" smtClean="0"/>
              <a:t>Subjects &amp; work types</a:t>
            </a:r>
          </a:p>
          <a:p>
            <a:pPr>
              <a:buFontTx/>
              <a:buAutoNum type="arabicPeriod"/>
            </a:pPr>
            <a:r>
              <a:rPr lang="en-US" sz="2000" dirty="0" smtClean="0"/>
              <a:t>Notes</a:t>
            </a:r>
          </a:p>
          <a:p>
            <a:pPr>
              <a:buFontTx/>
              <a:buAutoNum type="arabicPeriod"/>
            </a:pPr>
            <a:r>
              <a:rPr lang="en-US" sz="2000" dirty="0" smtClean="0"/>
              <a:t>Identification numbers</a:t>
            </a:r>
          </a:p>
          <a:p>
            <a:pPr>
              <a:buFontTx/>
              <a:buAutoNum type="arabicPeriod"/>
            </a:pPr>
            <a:r>
              <a:rPr lang="en-US" sz="2000" dirty="0" smtClean="0"/>
              <a:t>Name of repository/digital library</a:t>
            </a:r>
          </a:p>
          <a:p>
            <a:pPr eaLnBrk="1" hangingPunct="1">
              <a:buFontTx/>
              <a:buNone/>
            </a:pPr>
            <a:endParaRPr lang="en-US" sz="2800" dirty="0" smtClean="0"/>
          </a:p>
          <a:p>
            <a:pPr eaLnBrk="1" hangingPunct="1">
              <a:buFontTx/>
              <a:buNone/>
            </a:pPr>
            <a:endParaRPr lang="en-US" sz="2800" dirty="0" smtClean="0"/>
          </a:p>
          <a:p>
            <a:pPr eaLnBrk="1" hangingPunct="1">
              <a:buFontTx/>
              <a:buNone/>
            </a:pPr>
            <a:endParaRPr lang="en-US" sz="2800" dirty="0" smtClean="0"/>
          </a:p>
          <a:p>
            <a:pPr eaLnBrk="1" hangingPunct="1">
              <a:buFontTx/>
              <a:buNone/>
            </a:pPr>
            <a:endParaRPr lang="en-US" sz="2800" dirty="0" smtClean="0"/>
          </a:p>
          <a:p>
            <a:pPr eaLnBrk="1" hangingPunct="1">
              <a:buFontTx/>
              <a:buNone/>
            </a:pPr>
            <a:endParaRPr lang="en-US" sz="2800" dirty="0" smtClean="0"/>
          </a:p>
        </p:txBody>
      </p:sp>
      <p:sp>
        <p:nvSpPr>
          <p:cNvPr id="65538" name="Date Placeholder 4"/>
          <p:cNvSpPr>
            <a:spLocks noGrp="1"/>
          </p:cNvSpPr>
          <p:nvPr>
            <p:ph type="dt" sz="half" idx="10"/>
          </p:nvPr>
        </p:nvSpPr>
        <p:spPr>
          <a:noFill/>
        </p:spPr>
        <p:txBody>
          <a:bodyPr/>
          <a:lstStyle/>
          <a:p>
            <a:r>
              <a:rPr lang="en-US" smtClean="0"/>
              <a:t>Fall 2010</a:t>
            </a:r>
          </a:p>
        </p:txBody>
      </p:sp>
      <p:sp>
        <p:nvSpPr>
          <p:cNvPr id="65539" name="Footer Placeholder 5"/>
          <p:cNvSpPr>
            <a:spLocks noGrp="1"/>
          </p:cNvSpPr>
          <p:nvPr>
            <p:ph type="ftr" sz="quarter" idx="11"/>
          </p:nvPr>
        </p:nvSpPr>
        <p:spPr>
          <a:noFill/>
        </p:spPr>
        <p:txBody>
          <a:bodyPr/>
          <a:lstStyle/>
          <a:p>
            <a:r>
              <a:rPr lang="en-US" smtClean="0"/>
              <a:t>Society of American Archivists</a:t>
            </a:r>
          </a:p>
        </p:txBody>
      </p:sp>
      <p:sp>
        <p:nvSpPr>
          <p:cNvPr id="65540" name="Slide Number Placeholder 6"/>
          <p:cNvSpPr>
            <a:spLocks noGrp="1"/>
          </p:cNvSpPr>
          <p:nvPr>
            <p:ph type="sldNum" sz="quarter" idx="12"/>
          </p:nvPr>
        </p:nvSpPr>
        <p:spPr>
          <a:noFill/>
        </p:spPr>
        <p:txBody>
          <a:bodyPr/>
          <a:lstStyle/>
          <a:p>
            <a:fld id="{2649D670-93A8-4C99-A137-63EDA1DE90A3}" type="slidenum">
              <a:rPr lang="en-US" smtClean="0"/>
              <a:pPr/>
              <a:t>50</a:t>
            </a:fld>
            <a:endParaRPr lang="en-US" smtClean="0"/>
          </a:p>
        </p:txBody>
      </p:sp>
      <p:sp>
        <p:nvSpPr>
          <p:cNvPr id="65543" name="Rectangle 5"/>
          <p:cNvSpPr>
            <a:spLocks noChangeArrowheads="1"/>
          </p:cNvSpPr>
          <p:nvPr/>
        </p:nvSpPr>
        <p:spPr bwMode="auto">
          <a:xfrm>
            <a:off x="3300413" y="1928813"/>
            <a:ext cx="9144000" cy="0"/>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Date Placeholder 1"/>
          <p:cNvSpPr>
            <a:spLocks noGrp="1"/>
          </p:cNvSpPr>
          <p:nvPr>
            <p:ph type="dt" sz="half" idx="10"/>
          </p:nvPr>
        </p:nvSpPr>
        <p:spPr>
          <a:noFill/>
        </p:spPr>
        <p:txBody>
          <a:bodyPr/>
          <a:lstStyle/>
          <a:p>
            <a:r>
              <a:rPr lang="en-US" smtClean="0"/>
              <a:t>Fall 2010</a:t>
            </a:r>
          </a:p>
        </p:txBody>
      </p:sp>
      <p:sp>
        <p:nvSpPr>
          <p:cNvPr id="67587" name="Footer Placeholder 2"/>
          <p:cNvSpPr>
            <a:spLocks noGrp="1"/>
          </p:cNvSpPr>
          <p:nvPr>
            <p:ph type="ftr" sz="quarter" idx="11"/>
          </p:nvPr>
        </p:nvSpPr>
        <p:spPr>
          <a:noFill/>
        </p:spPr>
        <p:txBody>
          <a:bodyPr/>
          <a:lstStyle/>
          <a:p>
            <a:r>
              <a:rPr lang="en-US" smtClean="0"/>
              <a:t>Society of American Archivists</a:t>
            </a:r>
          </a:p>
        </p:txBody>
      </p:sp>
      <p:sp>
        <p:nvSpPr>
          <p:cNvPr id="67588" name="Slide Number Placeholder 3"/>
          <p:cNvSpPr>
            <a:spLocks noGrp="1"/>
          </p:cNvSpPr>
          <p:nvPr>
            <p:ph type="sldNum" sz="quarter" idx="12"/>
          </p:nvPr>
        </p:nvSpPr>
        <p:spPr>
          <a:noFill/>
        </p:spPr>
        <p:txBody>
          <a:bodyPr/>
          <a:lstStyle/>
          <a:p>
            <a:fld id="{94E698CB-5F34-4BC2-9F2D-353656651539}" type="slidenum">
              <a:rPr lang="en-US" smtClean="0"/>
              <a:pPr/>
              <a:t>51</a:t>
            </a:fld>
            <a:endParaRPr lang="en-US" smtClean="0"/>
          </a:p>
        </p:txBody>
      </p:sp>
      <p:sp>
        <p:nvSpPr>
          <p:cNvPr id="67589" name="Left Arrow 7"/>
          <p:cNvSpPr>
            <a:spLocks noChangeArrowheads="1"/>
          </p:cNvSpPr>
          <p:nvPr/>
        </p:nvSpPr>
        <p:spPr bwMode="auto">
          <a:xfrm>
            <a:off x="5334000" y="2286000"/>
            <a:ext cx="977900" cy="484188"/>
          </a:xfrm>
          <a:prstGeom prst="leftArrow">
            <a:avLst>
              <a:gd name="adj1" fmla="val 50000"/>
              <a:gd name="adj2" fmla="val 50024"/>
            </a:avLst>
          </a:prstGeom>
          <a:noFill/>
          <a:ln w="9525" algn="ctr">
            <a:noFill/>
            <a:round/>
            <a:headEnd/>
            <a:tailEnd/>
          </a:ln>
        </p:spPr>
        <p:txBody>
          <a:bodyPr/>
          <a:lstStyle/>
          <a:p>
            <a:pPr marL="342900" indent="-342900"/>
            <a:endParaRPr lang="en-US"/>
          </a:p>
        </p:txBody>
      </p:sp>
      <p:sp>
        <p:nvSpPr>
          <p:cNvPr id="67590" name="Left Arrow 8"/>
          <p:cNvSpPr>
            <a:spLocks noChangeArrowheads="1"/>
          </p:cNvSpPr>
          <p:nvPr/>
        </p:nvSpPr>
        <p:spPr bwMode="auto">
          <a:xfrm flipV="1">
            <a:off x="5181600" y="1981200"/>
            <a:ext cx="533400" cy="685800"/>
          </a:xfrm>
          <a:prstGeom prst="leftArrow">
            <a:avLst>
              <a:gd name="adj1" fmla="val 50000"/>
              <a:gd name="adj2" fmla="val 50000"/>
            </a:avLst>
          </a:prstGeom>
          <a:noFill/>
          <a:ln w="9525" algn="ctr">
            <a:noFill/>
            <a:round/>
            <a:headEnd/>
            <a:tailEnd/>
          </a:ln>
        </p:spPr>
        <p:txBody>
          <a:bodyPr/>
          <a:lstStyle/>
          <a:p>
            <a:pPr marL="342900" indent="-342900"/>
            <a:endParaRPr lang="en-US"/>
          </a:p>
        </p:txBody>
      </p:sp>
      <p:sp>
        <p:nvSpPr>
          <p:cNvPr id="67591" name="Left Arrow 14"/>
          <p:cNvSpPr>
            <a:spLocks noChangeArrowheads="1"/>
          </p:cNvSpPr>
          <p:nvPr/>
        </p:nvSpPr>
        <p:spPr bwMode="auto">
          <a:xfrm>
            <a:off x="5410200" y="2209800"/>
            <a:ext cx="152400" cy="76200"/>
          </a:xfrm>
          <a:prstGeom prst="leftArrow">
            <a:avLst>
              <a:gd name="adj1" fmla="val 50000"/>
              <a:gd name="adj2" fmla="val 50000"/>
            </a:avLst>
          </a:prstGeom>
          <a:noFill/>
          <a:ln w="9525" algn="ctr">
            <a:noFill/>
            <a:round/>
            <a:headEnd/>
            <a:tailEnd/>
          </a:ln>
        </p:spPr>
        <p:txBody>
          <a:bodyPr/>
          <a:lstStyle/>
          <a:p>
            <a:pPr marL="342900" indent="-342900"/>
            <a:endParaRPr lang="en-US"/>
          </a:p>
        </p:txBody>
      </p:sp>
      <p:pic>
        <p:nvPicPr>
          <p:cNvPr id="67592" name="Picture 6"/>
          <p:cNvPicPr>
            <a:picLocks noChangeAspect="1" noChangeArrowheads="1"/>
          </p:cNvPicPr>
          <p:nvPr/>
        </p:nvPicPr>
        <p:blipFill>
          <a:blip r:embed="rId3" cstate="print"/>
          <a:srcRect t="13126" r="22501" b="9375"/>
          <a:stretch>
            <a:fillRect/>
          </a:stretch>
        </p:blipFill>
        <p:spPr bwMode="auto">
          <a:xfrm>
            <a:off x="1143000" y="152400"/>
            <a:ext cx="7315200" cy="5943600"/>
          </a:xfrm>
          <a:prstGeom prst="rect">
            <a:avLst/>
          </a:prstGeom>
          <a:noFill/>
          <a:ln w="9525">
            <a:noFill/>
            <a:miter lim="800000"/>
            <a:headEnd/>
            <a:tailEnd/>
          </a:ln>
        </p:spPr>
      </p:pic>
      <p:sp>
        <p:nvSpPr>
          <p:cNvPr id="67593" name="Rectangle 21"/>
          <p:cNvSpPr>
            <a:spLocks noChangeArrowheads="1"/>
          </p:cNvSpPr>
          <p:nvPr/>
        </p:nvSpPr>
        <p:spPr bwMode="auto">
          <a:xfrm>
            <a:off x="1219200" y="1752600"/>
            <a:ext cx="2971800" cy="152400"/>
          </a:xfrm>
          <a:prstGeom prst="rect">
            <a:avLst/>
          </a:prstGeom>
          <a:noFill/>
          <a:ln w="9525" algn="ctr">
            <a:noFill/>
            <a:round/>
            <a:headEnd/>
            <a:tailEnd/>
          </a:ln>
        </p:spPr>
        <p:txBody>
          <a:bodyPr/>
          <a:lstStyle/>
          <a:p>
            <a:pPr marL="342900" indent="-342900"/>
            <a:endParaRPr lang="en-US"/>
          </a:p>
        </p:txBody>
      </p:sp>
      <p:sp>
        <p:nvSpPr>
          <p:cNvPr id="67594" name="TextBox 19"/>
          <p:cNvSpPr txBox="1">
            <a:spLocks noChangeArrowheads="1"/>
          </p:cNvSpPr>
          <p:nvPr/>
        </p:nvSpPr>
        <p:spPr bwMode="auto">
          <a:xfrm>
            <a:off x="533400" y="1600200"/>
            <a:ext cx="457200" cy="3589338"/>
          </a:xfrm>
          <a:prstGeom prst="rect">
            <a:avLst/>
          </a:prstGeom>
          <a:noFill/>
          <a:ln w="19050">
            <a:solidFill>
              <a:schemeClr val="accent1"/>
            </a:solidFill>
            <a:miter lim="800000"/>
            <a:headEnd/>
            <a:tailEnd/>
          </a:ln>
        </p:spPr>
        <p:txBody>
          <a:bodyPr>
            <a:spAutoFit/>
          </a:bodyPr>
          <a:lstStyle/>
          <a:p>
            <a:pPr>
              <a:buFontTx/>
              <a:buNone/>
            </a:pPr>
            <a:r>
              <a:rPr lang="en-US" sz="1600"/>
              <a:t>2</a:t>
            </a:r>
          </a:p>
          <a:p>
            <a:pPr>
              <a:buFontTx/>
              <a:buNone/>
            </a:pPr>
            <a:r>
              <a:rPr lang="en-US" sz="1600"/>
              <a:t>7</a:t>
            </a:r>
          </a:p>
          <a:p>
            <a:pPr>
              <a:buFontTx/>
              <a:buNone/>
            </a:pPr>
            <a:r>
              <a:rPr lang="en-US" sz="1600"/>
              <a:t>5</a:t>
            </a:r>
          </a:p>
          <a:p>
            <a:pPr>
              <a:buFontTx/>
              <a:buNone/>
            </a:pPr>
            <a:r>
              <a:rPr lang="en-US" sz="1600"/>
              <a:t>1</a:t>
            </a:r>
          </a:p>
          <a:p>
            <a:pPr>
              <a:buFontTx/>
              <a:buNone/>
            </a:pPr>
            <a:r>
              <a:rPr lang="en-US" sz="1600"/>
              <a:t>3</a:t>
            </a:r>
          </a:p>
          <a:p>
            <a:pPr>
              <a:buFontTx/>
              <a:buNone/>
            </a:pPr>
            <a:r>
              <a:rPr lang="en-US" sz="1600"/>
              <a:t>6</a:t>
            </a:r>
          </a:p>
          <a:p>
            <a:pPr>
              <a:buFontTx/>
              <a:buNone/>
            </a:pPr>
            <a:endParaRPr lang="en-US" sz="1600"/>
          </a:p>
          <a:p>
            <a:pPr>
              <a:buFontTx/>
              <a:buNone/>
            </a:pPr>
            <a:endParaRPr lang="en-US" sz="1600"/>
          </a:p>
          <a:p>
            <a:pPr>
              <a:buFontTx/>
              <a:buNone/>
            </a:pPr>
            <a:endParaRPr lang="en-US" sz="1600"/>
          </a:p>
          <a:p>
            <a:pPr>
              <a:buFontTx/>
              <a:buNone/>
            </a:pPr>
            <a:endParaRPr lang="en-US" sz="1600"/>
          </a:p>
          <a:p>
            <a:pPr>
              <a:buFontTx/>
              <a:buNone/>
            </a:pPr>
            <a:r>
              <a:rPr lang="en-US" sz="1600"/>
              <a:t>4</a:t>
            </a:r>
          </a:p>
          <a:p>
            <a:pPr>
              <a:buFontTx/>
              <a:buNone/>
            </a:pPr>
            <a:r>
              <a:rPr lang="en-US" sz="1600"/>
              <a:t>8</a:t>
            </a:r>
          </a:p>
        </p:txBody>
      </p:sp>
      <p:cxnSp>
        <p:nvCxnSpPr>
          <p:cNvPr id="67595" name="Straight Arrow Connector 23"/>
          <p:cNvCxnSpPr>
            <a:cxnSpLocks noChangeShapeType="1"/>
          </p:cNvCxnSpPr>
          <p:nvPr/>
        </p:nvCxnSpPr>
        <p:spPr bwMode="auto">
          <a:xfrm flipV="1">
            <a:off x="838200" y="1676400"/>
            <a:ext cx="533400" cy="76200"/>
          </a:xfrm>
          <a:prstGeom prst="straightConnector1">
            <a:avLst/>
          </a:prstGeom>
          <a:noFill/>
          <a:ln w="3175" algn="ctr">
            <a:solidFill>
              <a:schemeClr val="tx1"/>
            </a:solidFill>
            <a:round/>
            <a:headEnd/>
            <a:tailEnd type="arrow" w="med" len="med"/>
          </a:ln>
        </p:spPr>
      </p:cxnSp>
      <p:cxnSp>
        <p:nvCxnSpPr>
          <p:cNvPr id="67596" name="Straight Arrow Connector 26"/>
          <p:cNvCxnSpPr>
            <a:cxnSpLocks noChangeShapeType="1"/>
          </p:cNvCxnSpPr>
          <p:nvPr/>
        </p:nvCxnSpPr>
        <p:spPr bwMode="auto">
          <a:xfrm flipV="1">
            <a:off x="838200" y="1828800"/>
            <a:ext cx="533400" cy="228600"/>
          </a:xfrm>
          <a:prstGeom prst="straightConnector1">
            <a:avLst/>
          </a:prstGeom>
          <a:noFill/>
          <a:ln w="3175" algn="ctr">
            <a:solidFill>
              <a:schemeClr val="tx1"/>
            </a:solidFill>
            <a:round/>
            <a:headEnd/>
            <a:tailEnd type="arrow" w="med" len="med"/>
          </a:ln>
        </p:spPr>
      </p:cxnSp>
      <p:cxnSp>
        <p:nvCxnSpPr>
          <p:cNvPr id="67597" name="Straight Arrow Connector 28"/>
          <p:cNvCxnSpPr>
            <a:cxnSpLocks noChangeShapeType="1"/>
          </p:cNvCxnSpPr>
          <p:nvPr/>
        </p:nvCxnSpPr>
        <p:spPr bwMode="auto">
          <a:xfrm flipV="1">
            <a:off x="838200" y="1981200"/>
            <a:ext cx="533400" cy="381000"/>
          </a:xfrm>
          <a:prstGeom prst="straightConnector1">
            <a:avLst/>
          </a:prstGeom>
          <a:noFill/>
          <a:ln w="3175" algn="ctr">
            <a:solidFill>
              <a:schemeClr val="tx1"/>
            </a:solidFill>
            <a:round/>
            <a:headEnd/>
            <a:tailEnd type="arrow" w="med" len="med"/>
          </a:ln>
        </p:spPr>
      </p:cxnSp>
      <p:cxnSp>
        <p:nvCxnSpPr>
          <p:cNvPr id="67598" name="Straight Arrow Connector 30"/>
          <p:cNvCxnSpPr>
            <a:cxnSpLocks noChangeShapeType="1"/>
          </p:cNvCxnSpPr>
          <p:nvPr/>
        </p:nvCxnSpPr>
        <p:spPr bwMode="auto">
          <a:xfrm flipV="1">
            <a:off x="838200" y="2057400"/>
            <a:ext cx="1524000" cy="533400"/>
          </a:xfrm>
          <a:prstGeom prst="straightConnector1">
            <a:avLst/>
          </a:prstGeom>
          <a:noFill/>
          <a:ln w="3175" algn="ctr">
            <a:solidFill>
              <a:schemeClr val="tx1"/>
            </a:solidFill>
            <a:round/>
            <a:headEnd/>
            <a:tailEnd type="arrow" w="med" len="med"/>
          </a:ln>
        </p:spPr>
      </p:cxnSp>
      <p:cxnSp>
        <p:nvCxnSpPr>
          <p:cNvPr id="67599" name="Straight Arrow Connector 32"/>
          <p:cNvCxnSpPr>
            <a:cxnSpLocks noChangeShapeType="1"/>
          </p:cNvCxnSpPr>
          <p:nvPr/>
        </p:nvCxnSpPr>
        <p:spPr bwMode="auto">
          <a:xfrm flipV="1">
            <a:off x="838200" y="2209800"/>
            <a:ext cx="1600200" cy="762000"/>
          </a:xfrm>
          <a:prstGeom prst="straightConnector1">
            <a:avLst/>
          </a:prstGeom>
          <a:noFill/>
          <a:ln w="9525" algn="ctr">
            <a:noFill/>
            <a:round/>
            <a:headEnd/>
            <a:tailEnd type="arrow" w="med" len="med"/>
          </a:ln>
        </p:spPr>
      </p:cxnSp>
      <p:cxnSp>
        <p:nvCxnSpPr>
          <p:cNvPr id="67600" name="Straight Arrow Connector 34"/>
          <p:cNvCxnSpPr>
            <a:cxnSpLocks noChangeShapeType="1"/>
          </p:cNvCxnSpPr>
          <p:nvPr/>
        </p:nvCxnSpPr>
        <p:spPr bwMode="auto">
          <a:xfrm flipV="1">
            <a:off x="762000" y="2209800"/>
            <a:ext cx="1676400" cy="685800"/>
          </a:xfrm>
          <a:prstGeom prst="straightConnector1">
            <a:avLst/>
          </a:prstGeom>
          <a:noFill/>
          <a:ln w="3175" algn="ctr">
            <a:solidFill>
              <a:schemeClr val="tx1"/>
            </a:solidFill>
            <a:round/>
            <a:headEnd/>
            <a:tailEnd type="arrow" w="med" len="med"/>
          </a:ln>
        </p:spPr>
      </p:cxnSp>
      <p:cxnSp>
        <p:nvCxnSpPr>
          <p:cNvPr id="67601" name="Straight Arrow Connector 36"/>
          <p:cNvCxnSpPr>
            <a:cxnSpLocks noChangeShapeType="1"/>
          </p:cNvCxnSpPr>
          <p:nvPr/>
        </p:nvCxnSpPr>
        <p:spPr bwMode="auto">
          <a:xfrm flipV="1">
            <a:off x="762000" y="2362200"/>
            <a:ext cx="1752600" cy="914400"/>
          </a:xfrm>
          <a:prstGeom prst="straightConnector1">
            <a:avLst/>
          </a:prstGeom>
          <a:noFill/>
          <a:ln w="9525" algn="ctr">
            <a:noFill/>
            <a:round/>
            <a:headEnd/>
            <a:tailEnd type="arrow" w="med" len="med"/>
          </a:ln>
        </p:spPr>
      </p:cxnSp>
      <p:cxnSp>
        <p:nvCxnSpPr>
          <p:cNvPr id="67602" name="Straight Arrow Connector 38"/>
          <p:cNvCxnSpPr>
            <a:cxnSpLocks noChangeShapeType="1"/>
          </p:cNvCxnSpPr>
          <p:nvPr/>
        </p:nvCxnSpPr>
        <p:spPr bwMode="auto">
          <a:xfrm flipV="1">
            <a:off x="762000" y="2362200"/>
            <a:ext cx="1828800" cy="914400"/>
          </a:xfrm>
          <a:prstGeom prst="straightConnector1">
            <a:avLst/>
          </a:prstGeom>
          <a:noFill/>
          <a:ln w="9525" algn="ctr">
            <a:noFill/>
            <a:round/>
            <a:headEnd/>
            <a:tailEnd type="arrow" w="med" len="med"/>
          </a:ln>
        </p:spPr>
      </p:cxnSp>
      <p:cxnSp>
        <p:nvCxnSpPr>
          <p:cNvPr id="67603" name="Straight Arrow Connector 40"/>
          <p:cNvCxnSpPr>
            <a:cxnSpLocks noChangeShapeType="1"/>
          </p:cNvCxnSpPr>
          <p:nvPr/>
        </p:nvCxnSpPr>
        <p:spPr bwMode="auto">
          <a:xfrm flipV="1">
            <a:off x="914400" y="2438400"/>
            <a:ext cx="1752600" cy="762000"/>
          </a:xfrm>
          <a:prstGeom prst="straightConnector1">
            <a:avLst/>
          </a:prstGeom>
          <a:noFill/>
          <a:ln w="3175" algn="ctr">
            <a:solidFill>
              <a:schemeClr val="tx1"/>
            </a:solidFill>
            <a:round/>
            <a:headEnd/>
            <a:tailEnd type="arrow" w="med" len="med"/>
          </a:ln>
        </p:spPr>
      </p:cxnSp>
      <p:cxnSp>
        <p:nvCxnSpPr>
          <p:cNvPr id="67604" name="Straight Arrow Connector 42"/>
          <p:cNvCxnSpPr>
            <a:cxnSpLocks noChangeShapeType="1"/>
          </p:cNvCxnSpPr>
          <p:nvPr/>
        </p:nvCxnSpPr>
        <p:spPr bwMode="auto">
          <a:xfrm>
            <a:off x="838200" y="4724400"/>
            <a:ext cx="1066800" cy="152400"/>
          </a:xfrm>
          <a:prstGeom prst="straightConnector1">
            <a:avLst/>
          </a:prstGeom>
          <a:noFill/>
          <a:ln w="3175" algn="ctr">
            <a:solidFill>
              <a:schemeClr val="tx1"/>
            </a:solidFill>
            <a:round/>
            <a:headEnd/>
            <a:tailEnd type="arrow" w="med" len="med"/>
          </a:ln>
        </p:spPr>
      </p:cxnSp>
      <p:cxnSp>
        <p:nvCxnSpPr>
          <p:cNvPr id="67605" name="Straight Arrow Connector 44"/>
          <p:cNvCxnSpPr>
            <a:cxnSpLocks noChangeShapeType="1"/>
          </p:cNvCxnSpPr>
          <p:nvPr/>
        </p:nvCxnSpPr>
        <p:spPr bwMode="auto">
          <a:xfrm>
            <a:off x="838200" y="5029200"/>
            <a:ext cx="1371600" cy="1588"/>
          </a:xfrm>
          <a:prstGeom prst="straightConnector1">
            <a:avLst/>
          </a:prstGeom>
          <a:noFill/>
          <a:ln w="317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2"/>
          <p:cNvSpPr>
            <a:spLocks noGrp="1" noChangeArrowheads="1"/>
          </p:cNvSpPr>
          <p:nvPr>
            <p:ph type="title"/>
          </p:nvPr>
        </p:nvSpPr>
        <p:spPr/>
        <p:txBody>
          <a:bodyPr/>
          <a:lstStyle/>
          <a:p>
            <a:pPr eaLnBrk="1" hangingPunct="1"/>
            <a:r>
              <a:rPr lang="en-US" dirty="0" smtClean="0"/>
              <a:t>Using standards </a:t>
            </a:r>
          </a:p>
        </p:txBody>
      </p:sp>
      <p:sp>
        <p:nvSpPr>
          <p:cNvPr id="68614" name="Rectangle 3"/>
          <p:cNvSpPr>
            <a:spLocks noGrp="1" noChangeArrowheads="1"/>
          </p:cNvSpPr>
          <p:nvPr>
            <p:ph sz="half" idx="1"/>
          </p:nvPr>
        </p:nvSpPr>
        <p:spPr/>
        <p:txBody>
          <a:bodyPr/>
          <a:lstStyle/>
          <a:p>
            <a:pPr algn="ctr" eaLnBrk="1" hangingPunct="1">
              <a:lnSpc>
                <a:spcPct val="90000"/>
              </a:lnSpc>
              <a:buFontTx/>
              <a:buNone/>
            </a:pPr>
            <a:r>
              <a:rPr lang="en-US" dirty="0" smtClean="0"/>
              <a:t>Benefits</a:t>
            </a:r>
          </a:p>
          <a:p>
            <a:pPr eaLnBrk="1" hangingPunct="1">
              <a:lnSpc>
                <a:spcPct val="90000"/>
              </a:lnSpc>
            </a:pPr>
            <a:r>
              <a:rPr lang="en-US" dirty="0" smtClean="0"/>
              <a:t>Easier to share info resources</a:t>
            </a:r>
          </a:p>
          <a:p>
            <a:pPr eaLnBrk="1" hangingPunct="1">
              <a:lnSpc>
                <a:spcPct val="90000"/>
              </a:lnSpc>
            </a:pPr>
            <a:r>
              <a:rPr lang="en-US" dirty="0" smtClean="0"/>
              <a:t>Provides structure</a:t>
            </a:r>
          </a:p>
          <a:p>
            <a:pPr eaLnBrk="1" hangingPunct="1">
              <a:lnSpc>
                <a:spcPct val="90000"/>
              </a:lnSpc>
            </a:pPr>
            <a:r>
              <a:rPr lang="en-US" dirty="0" smtClean="0"/>
              <a:t>Uses best practices</a:t>
            </a:r>
          </a:p>
          <a:p>
            <a:pPr eaLnBrk="1" hangingPunct="1">
              <a:lnSpc>
                <a:spcPct val="90000"/>
              </a:lnSpc>
            </a:pPr>
            <a:r>
              <a:rPr lang="en-US" dirty="0" smtClean="0"/>
              <a:t>Easier to control what is produced</a:t>
            </a:r>
          </a:p>
          <a:p>
            <a:pPr eaLnBrk="1" hangingPunct="1">
              <a:lnSpc>
                <a:spcPct val="90000"/>
              </a:lnSpc>
            </a:pPr>
            <a:r>
              <a:rPr lang="en-US" dirty="0" smtClean="0"/>
              <a:t>Doesn’t reinvent wheel</a:t>
            </a:r>
          </a:p>
        </p:txBody>
      </p:sp>
      <p:sp>
        <p:nvSpPr>
          <p:cNvPr id="68615" name="Rectangle 4"/>
          <p:cNvSpPr>
            <a:spLocks noGrp="1" noChangeArrowheads="1"/>
          </p:cNvSpPr>
          <p:nvPr>
            <p:ph sz="half" idx="2"/>
          </p:nvPr>
        </p:nvSpPr>
        <p:spPr/>
        <p:txBody>
          <a:bodyPr/>
          <a:lstStyle/>
          <a:p>
            <a:pPr algn="ctr" eaLnBrk="1" hangingPunct="1">
              <a:buFontTx/>
              <a:buNone/>
            </a:pPr>
            <a:r>
              <a:rPr lang="en-US" smtClean="0"/>
              <a:t>Costs</a:t>
            </a:r>
          </a:p>
          <a:p>
            <a:pPr eaLnBrk="1" hangingPunct="1"/>
            <a:r>
              <a:rPr lang="en-US" smtClean="0"/>
              <a:t>Takes time to learn</a:t>
            </a:r>
          </a:p>
          <a:p>
            <a:pPr eaLnBrk="1" hangingPunct="1"/>
            <a:r>
              <a:rPr lang="en-US" smtClean="0"/>
              <a:t>Less freedom</a:t>
            </a:r>
          </a:p>
          <a:p>
            <a:pPr eaLnBrk="1" hangingPunct="1"/>
            <a:r>
              <a:rPr lang="en-US" smtClean="0"/>
              <a:t>Adds cost</a:t>
            </a:r>
          </a:p>
        </p:txBody>
      </p:sp>
      <p:sp>
        <p:nvSpPr>
          <p:cNvPr id="68610" name="Date Placeholder 4"/>
          <p:cNvSpPr>
            <a:spLocks noGrp="1"/>
          </p:cNvSpPr>
          <p:nvPr>
            <p:ph type="dt" sz="half" idx="10"/>
          </p:nvPr>
        </p:nvSpPr>
        <p:spPr>
          <a:noFill/>
        </p:spPr>
        <p:txBody>
          <a:bodyPr/>
          <a:lstStyle/>
          <a:p>
            <a:r>
              <a:rPr lang="en-US" smtClean="0"/>
              <a:t>Fall 2010</a:t>
            </a:r>
          </a:p>
        </p:txBody>
      </p:sp>
      <p:sp>
        <p:nvSpPr>
          <p:cNvPr id="68611" name="Footer Placeholder 5"/>
          <p:cNvSpPr>
            <a:spLocks noGrp="1"/>
          </p:cNvSpPr>
          <p:nvPr>
            <p:ph type="ftr" sz="quarter" idx="11"/>
          </p:nvPr>
        </p:nvSpPr>
        <p:spPr>
          <a:noFill/>
        </p:spPr>
        <p:txBody>
          <a:bodyPr/>
          <a:lstStyle/>
          <a:p>
            <a:r>
              <a:rPr lang="en-US" smtClean="0"/>
              <a:t>Society of American Archivists</a:t>
            </a:r>
          </a:p>
        </p:txBody>
      </p:sp>
      <p:sp>
        <p:nvSpPr>
          <p:cNvPr id="68612" name="Slide Number Placeholder 6"/>
          <p:cNvSpPr>
            <a:spLocks noGrp="1"/>
          </p:cNvSpPr>
          <p:nvPr>
            <p:ph type="sldNum" sz="quarter" idx="12"/>
          </p:nvPr>
        </p:nvSpPr>
        <p:spPr>
          <a:noFill/>
        </p:spPr>
        <p:txBody>
          <a:bodyPr/>
          <a:lstStyle/>
          <a:p>
            <a:fld id="{A77688FB-30CF-4633-AB45-E8BEC2DA6D37}" type="slidenum">
              <a:rPr lang="en-US" smtClean="0"/>
              <a:pPr/>
              <a:t>52</a:t>
            </a:fld>
            <a:endParaRPr lang="en-US" smtClean="0"/>
          </a:p>
        </p:txBody>
      </p:sp>
      <p:pic>
        <p:nvPicPr>
          <p:cNvPr id="8" name="Picture 7" descr="measuringcup.jpg"/>
          <p:cNvPicPr>
            <a:picLocks noChangeAspect="1"/>
          </p:cNvPicPr>
          <p:nvPr/>
        </p:nvPicPr>
        <p:blipFill>
          <a:blip r:embed="rId3" cstate="print"/>
          <a:stretch>
            <a:fillRect/>
          </a:stretch>
        </p:blipFill>
        <p:spPr>
          <a:xfrm>
            <a:off x="7010400" y="3636578"/>
            <a:ext cx="1943100" cy="2345121"/>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2"/>
          <p:cNvSpPr>
            <a:spLocks noGrp="1" noChangeArrowheads="1"/>
          </p:cNvSpPr>
          <p:nvPr>
            <p:ph type="title"/>
          </p:nvPr>
        </p:nvSpPr>
        <p:spPr/>
        <p:txBody>
          <a:bodyPr/>
          <a:lstStyle/>
          <a:p>
            <a:pPr eaLnBrk="1" hangingPunct="1"/>
            <a:r>
              <a:rPr lang="en-US" smtClean="0"/>
              <a:t>Cataloging standards</a:t>
            </a:r>
          </a:p>
        </p:txBody>
      </p:sp>
      <p:sp>
        <p:nvSpPr>
          <p:cNvPr id="69638" name="Rectangle 3"/>
          <p:cNvSpPr>
            <a:spLocks noGrp="1" noChangeArrowheads="1"/>
          </p:cNvSpPr>
          <p:nvPr>
            <p:ph type="body" sz="half" idx="1"/>
          </p:nvPr>
        </p:nvSpPr>
        <p:spPr>
          <a:xfrm>
            <a:off x="609600" y="1981200"/>
            <a:ext cx="3886200" cy="4114800"/>
          </a:xfrm>
        </p:spPr>
        <p:txBody>
          <a:bodyPr/>
          <a:lstStyle/>
          <a:p>
            <a:pPr eaLnBrk="1" hangingPunct="1"/>
            <a:endParaRPr lang="en-US" sz="2800" dirty="0" smtClean="0"/>
          </a:p>
          <a:p>
            <a:pPr eaLnBrk="1" hangingPunct="1">
              <a:buNone/>
            </a:pPr>
            <a:endParaRPr lang="en-US" sz="2800" dirty="0" smtClean="0"/>
          </a:p>
          <a:p>
            <a:pPr eaLnBrk="1" hangingPunct="1">
              <a:buNone/>
            </a:pPr>
            <a:endParaRPr lang="en-US" sz="2800" dirty="0" smtClean="0"/>
          </a:p>
          <a:p>
            <a:pPr eaLnBrk="1" hangingPunct="1">
              <a:buNone/>
            </a:pPr>
            <a:endParaRPr lang="en-US" sz="2800" dirty="0" smtClean="0"/>
          </a:p>
          <a:p>
            <a:pPr eaLnBrk="1" hangingPunct="1">
              <a:buNone/>
            </a:pPr>
            <a:r>
              <a:rPr lang="en-US" sz="2800" dirty="0" smtClean="0"/>
              <a:t>Data standards</a:t>
            </a:r>
          </a:p>
          <a:p>
            <a:pPr eaLnBrk="1" hangingPunct="1"/>
            <a:r>
              <a:rPr lang="en-US" sz="2800" dirty="0" smtClean="0"/>
              <a:t>Data structure </a:t>
            </a:r>
          </a:p>
          <a:p>
            <a:pPr eaLnBrk="1" hangingPunct="1"/>
            <a:r>
              <a:rPr lang="en-US" sz="2800" dirty="0" smtClean="0"/>
              <a:t>Data content</a:t>
            </a:r>
          </a:p>
          <a:p>
            <a:pPr eaLnBrk="1" hangingPunct="1"/>
            <a:r>
              <a:rPr lang="en-US" sz="2800" dirty="0" smtClean="0"/>
              <a:t>Data value</a:t>
            </a:r>
          </a:p>
          <a:p>
            <a:pPr eaLnBrk="1" hangingPunct="1"/>
            <a:endParaRPr lang="en-US" sz="2800" dirty="0" smtClean="0"/>
          </a:p>
        </p:txBody>
      </p:sp>
      <p:pic>
        <p:nvPicPr>
          <p:cNvPr id="69639" name="Picture 5" descr="C:\Documents and Settings\Owner\My Documents\My Pictures\friday13.jpg"/>
          <p:cNvPicPr>
            <a:picLocks noGrp="1" noChangeAspect="1" noChangeArrowheads="1"/>
          </p:cNvPicPr>
          <p:nvPr>
            <p:ph type="clipArt" sz="half" idx="2"/>
          </p:nvPr>
        </p:nvPicPr>
        <p:blipFill>
          <a:blip r:embed="rId3" cstate="print"/>
          <a:srcRect/>
          <a:stretch>
            <a:fillRect/>
          </a:stretch>
        </p:blipFill>
        <p:spPr>
          <a:xfrm>
            <a:off x="5029200" y="1905000"/>
            <a:ext cx="3001963" cy="4114800"/>
          </a:xfrm>
          <a:noFill/>
        </p:spPr>
      </p:pic>
      <p:sp>
        <p:nvSpPr>
          <p:cNvPr id="69634" name="Date Placeholder 4"/>
          <p:cNvSpPr>
            <a:spLocks noGrp="1"/>
          </p:cNvSpPr>
          <p:nvPr>
            <p:ph type="dt" sz="half" idx="10"/>
          </p:nvPr>
        </p:nvSpPr>
        <p:spPr>
          <a:noFill/>
        </p:spPr>
        <p:txBody>
          <a:bodyPr/>
          <a:lstStyle/>
          <a:p>
            <a:r>
              <a:rPr lang="en-US" smtClean="0"/>
              <a:t>Fall 2010</a:t>
            </a:r>
          </a:p>
        </p:txBody>
      </p:sp>
      <p:sp>
        <p:nvSpPr>
          <p:cNvPr id="69635" name="Footer Placeholder 5"/>
          <p:cNvSpPr>
            <a:spLocks noGrp="1"/>
          </p:cNvSpPr>
          <p:nvPr>
            <p:ph type="ftr" sz="quarter" idx="11"/>
          </p:nvPr>
        </p:nvSpPr>
        <p:spPr>
          <a:noFill/>
        </p:spPr>
        <p:txBody>
          <a:bodyPr/>
          <a:lstStyle/>
          <a:p>
            <a:r>
              <a:rPr lang="en-US" smtClean="0"/>
              <a:t>Society of American Archivists</a:t>
            </a:r>
          </a:p>
        </p:txBody>
      </p:sp>
      <p:sp>
        <p:nvSpPr>
          <p:cNvPr id="69636" name="Slide Number Placeholder 6"/>
          <p:cNvSpPr>
            <a:spLocks noGrp="1"/>
          </p:cNvSpPr>
          <p:nvPr>
            <p:ph type="sldNum" sz="quarter" idx="12"/>
          </p:nvPr>
        </p:nvSpPr>
        <p:spPr>
          <a:noFill/>
        </p:spPr>
        <p:txBody>
          <a:bodyPr/>
          <a:lstStyle/>
          <a:p>
            <a:fld id="{FE95EB2C-8086-422B-A78E-744A8238CD07}" type="slidenum">
              <a:rPr lang="en-US" smtClean="0"/>
              <a:pPr/>
              <a:t>53</a:t>
            </a:fld>
            <a:endParaRPr lang="en-US" smtClean="0"/>
          </a:p>
        </p:txBody>
      </p:sp>
      <p:sp>
        <p:nvSpPr>
          <p:cNvPr id="9" name="Rectangle 8"/>
          <p:cNvSpPr/>
          <p:nvPr/>
        </p:nvSpPr>
        <p:spPr>
          <a:xfrm>
            <a:off x="304800" y="1905000"/>
            <a:ext cx="4572000" cy="1569660"/>
          </a:xfrm>
          <a:prstGeom prst="rect">
            <a:avLst/>
          </a:prstGeom>
        </p:spPr>
        <p:txBody>
          <a:bodyPr wrap="square">
            <a:spAutoFit/>
          </a:bodyPr>
          <a:lstStyle/>
          <a:p>
            <a:pPr algn="l">
              <a:buNone/>
            </a:pPr>
            <a:r>
              <a:rPr lang="en-US" sz="2400" dirty="0" smtClean="0">
                <a:solidFill>
                  <a:schemeClr val="accent2"/>
                </a:solidFill>
              </a:rPr>
              <a:t>Glossary—Standard: A benchmark or reference used to measure some quality or practice. </a:t>
            </a:r>
            <a:endParaRPr lang="en-US" sz="2400" dirty="0">
              <a:solidFill>
                <a:schemeClr val="accent2"/>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2"/>
          <p:cNvSpPr>
            <a:spLocks noGrp="1" noChangeArrowheads="1"/>
          </p:cNvSpPr>
          <p:nvPr>
            <p:ph type="title"/>
          </p:nvPr>
        </p:nvSpPr>
        <p:spPr/>
        <p:txBody>
          <a:bodyPr/>
          <a:lstStyle/>
          <a:p>
            <a:pPr eaLnBrk="1" hangingPunct="1"/>
            <a:r>
              <a:rPr lang="en-US" smtClean="0"/>
              <a:t>Data structure standards</a:t>
            </a:r>
          </a:p>
        </p:txBody>
      </p:sp>
      <p:sp>
        <p:nvSpPr>
          <p:cNvPr id="70662" name="Rectangle 3"/>
          <p:cNvSpPr>
            <a:spLocks noGrp="1" noChangeArrowheads="1"/>
          </p:cNvSpPr>
          <p:nvPr>
            <p:ph sz="half" idx="1"/>
          </p:nvPr>
        </p:nvSpPr>
        <p:spPr/>
        <p:txBody>
          <a:bodyPr/>
          <a:lstStyle/>
          <a:p>
            <a:pPr eaLnBrk="1" hangingPunct="1">
              <a:buNone/>
            </a:pPr>
            <a:r>
              <a:rPr lang="en-US" sz="2000" dirty="0" smtClean="0">
                <a:solidFill>
                  <a:schemeClr val="accent2"/>
                </a:solidFill>
              </a:rPr>
              <a:t>Glossary: A formal guideline specifying the elements into which information is to be organized.</a:t>
            </a:r>
          </a:p>
          <a:p>
            <a:pPr eaLnBrk="1" hangingPunct="1"/>
            <a:r>
              <a:rPr lang="en-US" sz="2400" dirty="0" smtClean="0"/>
              <a:t>CDWA</a:t>
            </a:r>
          </a:p>
          <a:p>
            <a:pPr eaLnBrk="1" hangingPunct="1"/>
            <a:r>
              <a:rPr lang="en-US" sz="2400" dirty="0" smtClean="0"/>
              <a:t>Dublin Core </a:t>
            </a:r>
          </a:p>
          <a:p>
            <a:pPr eaLnBrk="1" hangingPunct="1"/>
            <a:r>
              <a:rPr lang="en-US" sz="2400" dirty="0" smtClean="0"/>
              <a:t>EAD/EAC-CPF</a:t>
            </a:r>
          </a:p>
          <a:p>
            <a:pPr eaLnBrk="1" hangingPunct="1"/>
            <a:r>
              <a:rPr lang="en-US" sz="2400" dirty="0" smtClean="0"/>
              <a:t>MARC21</a:t>
            </a:r>
          </a:p>
          <a:p>
            <a:pPr eaLnBrk="1" hangingPunct="1"/>
            <a:r>
              <a:rPr lang="en-US" sz="2400" dirty="0" smtClean="0"/>
              <a:t>METS/MODS</a:t>
            </a:r>
          </a:p>
          <a:p>
            <a:pPr eaLnBrk="1" hangingPunct="1"/>
            <a:r>
              <a:rPr lang="en-US" sz="2400" dirty="0" smtClean="0"/>
              <a:t>VRA Core</a:t>
            </a:r>
          </a:p>
        </p:txBody>
      </p:sp>
      <p:pic>
        <p:nvPicPr>
          <p:cNvPr id="70663" name="Picture 6" descr="C:\Documents and Settings\Owner\My Documents\My Pictures\shipconstruction.jpg"/>
          <p:cNvPicPr>
            <a:picLocks noGrp="1" noChangeAspect="1" noChangeArrowheads="1"/>
          </p:cNvPicPr>
          <p:nvPr>
            <p:ph sz="half" idx="2"/>
          </p:nvPr>
        </p:nvPicPr>
        <p:blipFill>
          <a:blip r:embed="rId3" cstate="print"/>
          <a:stretch>
            <a:fillRect/>
          </a:stretch>
        </p:blipFill>
        <p:spPr>
          <a:xfrm>
            <a:off x="4648200" y="2690217"/>
            <a:ext cx="3810000" cy="2696766"/>
          </a:xfrm>
          <a:noFill/>
        </p:spPr>
      </p:pic>
      <p:sp>
        <p:nvSpPr>
          <p:cNvPr id="70658" name="Date Placeholder 4"/>
          <p:cNvSpPr>
            <a:spLocks noGrp="1"/>
          </p:cNvSpPr>
          <p:nvPr>
            <p:ph type="dt" sz="half" idx="10"/>
          </p:nvPr>
        </p:nvSpPr>
        <p:spPr>
          <a:noFill/>
        </p:spPr>
        <p:txBody>
          <a:bodyPr/>
          <a:lstStyle/>
          <a:p>
            <a:r>
              <a:rPr lang="en-US" smtClean="0"/>
              <a:t>Fall 2010</a:t>
            </a:r>
          </a:p>
        </p:txBody>
      </p:sp>
      <p:sp>
        <p:nvSpPr>
          <p:cNvPr id="70659" name="Footer Placeholder 5"/>
          <p:cNvSpPr>
            <a:spLocks noGrp="1"/>
          </p:cNvSpPr>
          <p:nvPr>
            <p:ph type="ftr" sz="quarter" idx="11"/>
          </p:nvPr>
        </p:nvSpPr>
        <p:spPr>
          <a:noFill/>
        </p:spPr>
        <p:txBody>
          <a:bodyPr/>
          <a:lstStyle/>
          <a:p>
            <a:r>
              <a:rPr lang="en-US" smtClean="0"/>
              <a:t>Society of American Archivists</a:t>
            </a:r>
          </a:p>
        </p:txBody>
      </p:sp>
      <p:sp>
        <p:nvSpPr>
          <p:cNvPr id="70660" name="Slide Number Placeholder 6"/>
          <p:cNvSpPr>
            <a:spLocks noGrp="1"/>
          </p:cNvSpPr>
          <p:nvPr>
            <p:ph type="sldNum" sz="quarter" idx="12"/>
          </p:nvPr>
        </p:nvSpPr>
        <p:spPr>
          <a:noFill/>
        </p:spPr>
        <p:txBody>
          <a:bodyPr/>
          <a:lstStyle/>
          <a:p>
            <a:fld id="{A5DAD1AB-FB39-4D00-94DC-B7E56CFF1055}" type="slidenum">
              <a:rPr lang="en-US" smtClean="0"/>
              <a:pPr/>
              <a:t>54</a:t>
            </a:fld>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Rectangle 2"/>
          <p:cNvSpPr>
            <a:spLocks noGrp="1" noChangeArrowheads="1"/>
          </p:cNvSpPr>
          <p:nvPr>
            <p:ph type="title"/>
          </p:nvPr>
        </p:nvSpPr>
        <p:spPr/>
        <p:txBody>
          <a:bodyPr/>
          <a:lstStyle/>
          <a:p>
            <a:pPr eaLnBrk="1" hangingPunct="1"/>
            <a:r>
              <a:rPr lang="en-US" smtClean="0"/>
              <a:t>Data content standards</a:t>
            </a:r>
          </a:p>
        </p:txBody>
      </p:sp>
      <p:sp>
        <p:nvSpPr>
          <p:cNvPr id="71686" name="Rectangle 3"/>
          <p:cNvSpPr>
            <a:spLocks noGrp="1" noChangeArrowheads="1"/>
          </p:cNvSpPr>
          <p:nvPr>
            <p:ph sz="half" idx="1"/>
          </p:nvPr>
        </p:nvSpPr>
        <p:spPr/>
        <p:txBody>
          <a:bodyPr/>
          <a:lstStyle/>
          <a:p>
            <a:pPr eaLnBrk="1" hangingPunct="1">
              <a:buNone/>
            </a:pPr>
            <a:r>
              <a:rPr lang="en-US" sz="2000" dirty="0" smtClean="0">
                <a:solidFill>
                  <a:schemeClr val="accent2"/>
                </a:solidFill>
              </a:rPr>
              <a:t>Glossary: A set of formal rules that specify the content, order, and syntax of information to promote consistency.</a:t>
            </a:r>
          </a:p>
          <a:p>
            <a:pPr eaLnBrk="1" hangingPunct="1"/>
            <a:endParaRPr lang="en-US" dirty="0" smtClean="0"/>
          </a:p>
          <a:p>
            <a:pPr eaLnBrk="1" hangingPunct="1"/>
            <a:r>
              <a:rPr lang="en-US" dirty="0" smtClean="0"/>
              <a:t>RDA</a:t>
            </a:r>
          </a:p>
          <a:p>
            <a:pPr eaLnBrk="1" hangingPunct="1"/>
            <a:r>
              <a:rPr lang="en-US" dirty="0" smtClean="0"/>
              <a:t>DACS </a:t>
            </a:r>
          </a:p>
          <a:p>
            <a:pPr eaLnBrk="1" hangingPunct="1"/>
            <a:r>
              <a:rPr lang="en-US" dirty="0" smtClean="0"/>
              <a:t>GM/DCRM(G)</a:t>
            </a:r>
          </a:p>
          <a:p>
            <a:pPr eaLnBrk="1" hangingPunct="1"/>
            <a:r>
              <a:rPr lang="en-US" dirty="0" smtClean="0"/>
              <a:t>CCO</a:t>
            </a:r>
          </a:p>
          <a:p>
            <a:pPr eaLnBrk="1" hangingPunct="1"/>
            <a:endParaRPr lang="en-US" dirty="0" smtClean="0"/>
          </a:p>
        </p:txBody>
      </p:sp>
      <p:sp>
        <p:nvSpPr>
          <p:cNvPr id="10" name="Content Placeholder 9"/>
          <p:cNvSpPr>
            <a:spLocks noGrp="1"/>
          </p:cNvSpPr>
          <p:nvPr>
            <p:ph sz="half" idx="2"/>
          </p:nvPr>
        </p:nvSpPr>
        <p:spPr/>
        <p:txBody>
          <a:bodyPr/>
          <a:lstStyle/>
          <a:p>
            <a:endParaRPr lang="en-US"/>
          </a:p>
        </p:txBody>
      </p:sp>
      <p:sp>
        <p:nvSpPr>
          <p:cNvPr id="71682" name="Date Placeholder 3"/>
          <p:cNvSpPr>
            <a:spLocks noGrp="1"/>
          </p:cNvSpPr>
          <p:nvPr>
            <p:ph type="dt" sz="half" idx="10"/>
          </p:nvPr>
        </p:nvSpPr>
        <p:spPr>
          <a:noFill/>
        </p:spPr>
        <p:txBody>
          <a:bodyPr/>
          <a:lstStyle/>
          <a:p>
            <a:r>
              <a:rPr lang="en-US" smtClean="0"/>
              <a:t>Fall 2010</a:t>
            </a:r>
          </a:p>
        </p:txBody>
      </p:sp>
      <p:sp>
        <p:nvSpPr>
          <p:cNvPr id="71683" name="Footer Placeholder 4"/>
          <p:cNvSpPr>
            <a:spLocks noGrp="1"/>
          </p:cNvSpPr>
          <p:nvPr>
            <p:ph type="ftr" sz="quarter" idx="11"/>
          </p:nvPr>
        </p:nvSpPr>
        <p:spPr>
          <a:noFill/>
        </p:spPr>
        <p:txBody>
          <a:bodyPr/>
          <a:lstStyle/>
          <a:p>
            <a:r>
              <a:rPr lang="en-US" smtClean="0"/>
              <a:t>Society of American Archivists</a:t>
            </a:r>
          </a:p>
        </p:txBody>
      </p:sp>
      <p:sp>
        <p:nvSpPr>
          <p:cNvPr id="71684" name="Slide Number Placeholder 5"/>
          <p:cNvSpPr>
            <a:spLocks noGrp="1"/>
          </p:cNvSpPr>
          <p:nvPr>
            <p:ph type="sldNum" sz="quarter" idx="12"/>
          </p:nvPr>
        </p:nvSpPr>
        <p:spPr>
          <a:noFill/>
        </p:spPr>
        <p:txBody>
          <a:bodyPr/>
          <a:lstStyle/>
          <a:p>
            <a:fld id="{D672BF50-7E7E-42DB-B009-AAC0AF07172A}" type="slidenum">
              <a:rPr lang="en-US" smtClean="0"/>
              <a:pPr/>
              <a:t>55</a:t>
            </a:fld>
            <a:endParaRPr lang="en-US" smtClean="0"/>
          </a:p>
        </p:txBody>
      </p:sp>
      <p:pic>
        <p:nvPicPr>
          <p:cNvPr id="71687" name="Picture 4" descr="C:\Documents and Settings\Owner\My Documents\My Pictures\patterns.jpg"/>
          <p:cNvPicPr>
            <a:picLocks noChangeAspect="1" noChangeArrowheads="1"/>
          </p:cNvPicPr>
          <p:nvPr/>
        </p:nvPicPr>
        <p:blipFill>
          <a:blip r:embed="rId3" cstate="print"/>
          <a:srcRect/>
          <a:stretch>
            <a:fillRect/>
          </a:stretch>
        </p:blipFill>
        <p:spPr bwMode="auto">
          <a:xfrm>
            <a:off x="4648200" y="2057400"/>
            <a:ext cx="3868086" cy="3566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2"/>
          <p:cNvSpPr>
            <a:spLocks noGrp="1" noChangeArrowheads="1"/>
          </p:cNvSpPr>
          <p:nvPr>
            <p:ph type="title"/>
          </p:nvPr>
        </p:nvSpPr>
        <p:spPr/>
        <p:txBody>
          <a:bodyPr/>
          <a:lstStyle/>
          <a:p>
            <a:pPr eaLnBrk="1" hangingPunct="1"/>
            <a:r>
              <a:rPr lang="en-US" smtClean="0"/>
              <a:t>Resource Description &amp; Access</a:t>
            </a:r>
          </a:p>
        </p:txBody>
      </p:sp>
      <p:sp>
        <p:nvSpPr>
          <p:cNvPr id="72710" name="Rectangle 3"/>
          <p:cNvSpPr>
            <a:spLocks noGrp="1" noChangeArrowheads="1"/>
          </p:cNvSpPr>
          <p:nvPr>
            <p:ph idx="1"/>
          </p:nvPr>
        </p:nvSpPr>
        <p:spPr/>
        <p:txBody>
          <a:bodyPr/>
          <a:lstStyle/>
          <a:p>
            <a:pPr eaLnBrk="1" hangingPunct="1"/>
            <a:r>
              <a:rPr lang="en-US" dirty="0" smtClean="0"/>
              <a:t>RDA</a:t>
            </a:r>
          </a:p>
          <a:p>
            <a:pPr eaLnBrk="1" hangingPunct="1"/>
            <a:r>
              <a:rPr lang="en-US" dirty="0" smtClean="0"/>
              <a:t>Replacing AACR: </a:t>
            </a:r>
            <a:r>
              <a:rPr lang="en-US" i="1" dirty="0" smtClean="0"/>
              <a:t>Anglo-American Cataloging Rules</a:t>
            </a:r>
          </a:p>
          <a:p>
            <a:pPr eaLnBrk="1" hangingPunct="1"/>
            <a:endParaRPr lang="en-US" i="1" dirty="0" smtClean="0"/>
          </a:p>
          <a:p>
            <a:pPr eaLnBrk="1" hangingPunct="1"/>
            <a:r>
              <a:rPr lang="en-US" dirty="0" smtClean="0"/>
              <a:t>Prospectus available at: </a:t>
            </a:r>
            <a:r>
              <a:rPr lang="en-US" dirty="0" smtClean="0">
                <a:solidFill>
                  <a:schemeClr val="tx1">
                    <a:lumMod val="85000"/>
                    <a:lumOff val="15000"/>
                  </a:schemeClr>
                </a:solidFill>
                <a:hlinkClick r:id="rId3"/>
              </a:rPr>
              <a:t>http://www.collectionscanada.ca/jsc/rda.html</a:t>
            </a:r>
            <a:endParaRPr lang="en-US" dirty="0" smtClean="0">
              <a:solidFill>
                <a:schemeClr val="tx1">
                  <a:lumMod val="85000"/>
                  <a:lumOff val="15000"/>
                </a:schemeClr>
              </a:solidFill>
            </a:endParaRPr>
          </a:p>
        </p:txBody>
      </p:sp>
      <p:sp>
        <p:nvSpPr>
          <p:cNvPr id="72706" name="Date Placeholder 3"/>
          <p:cNvSpPr>
            <a:spLocks noGrp="1"/>
          </p:cNvSpPr>
          <p:nvPr>
            <p:ph type="dt" sz="half" idx="10"/>
          </p:nvPr>
        </p:nvSpPr>
        <p:spPr>
          <a:noFill/>
        </p:spPr>
        <p:txBody>
          <a:bodyPr/>
          <a:lstStyle/>
          <a:p>
            <a:r>
              <a:rPr lang="en-US" smtClean="0"/>
              <a:t>Fall 2010</a:t>
            </a:r>
          </a:p>
        </p:txBody>
      </p:sp>
      <p:sp>
        <p:nvSpPr>
          <p:cNvPr id="72707" name="Footer Placeholder 4"/>
          <p:cNvSpPr>
            <a:spLocks noGrp="1"/>
          </p:cNvSpPr>
          <p:nvPr>
            <p:ph type="ftr" sz="quarter" idx="11"/>
          </p:nvPr>
        </p:nvSpPr>
        <p:spPr>
          <a:noFill/>
        </p:spPr>
        <p:txBody>
          <a:bodyPr/>
          <a:lstStyle/>
          <a:p>
            <a:r>
              <a:rPr lang="en-US" smtClean="0"/>
              <a:t>Society of American Archivists</a:t>
            </a:r>
          </a:p>
        </p:txBody>
      </p:sp>
      <p:sp>
        <p:nvSpPr>
          <p:cNvPr id="72708" name="Slide Number Placeholder 5"/>
          <p:cNvSpPr>
            <a:spLocks noGrp="1"/>
          </p:cNvSpPr>
          <p:nvPr>
            <p:ph type="sldNum" sz="quarter" idx="12"/>
          </p:nvPr>
        </p:nvSpPr>
        <p:spPr>
          <a:noFill/>
        </p:spPr>
        <p:txBody>
          <a:bodyPr/>
          <a:lstStyle/>
          <a:p>
            <a:fld id="{70932137-D5DE-49B6-A34E-073D1FC7AADA}" type="slidenum">
              <a:rPr lang="en-US" smtClean="0"/>
              <a:pPr/>
              <a:t>56</a:t>
            </a:fld>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Rectangle 2"/>
          <p:cNvSpPr>
            <a:spLocks noGrp="1" noChangeArrowheads="1"/>
          </p:cNvSpPr>
          <p:nvPr>
            <p:ph type="title"/>
          </p:nvPr>
        </p:nvSpPr>
        <p:spPr/>
        <p:txBody>
          <a:bodyPr/>
          <a:lstStyle/>
          <a:p>
            <a:pPr eaLnBrk="1" hangingPunct="1"/>
            <a:r>
              <a:rPr lang="en-US" sz="4000" smtClean="0"/>
              <a:t>Describing Archives: A Content Standard</a:t>
            </a:r>
          </a:p>
        </p:txBody>
      </p:sp>
      <p:sp>
        <p:nvSpPr>
          <p:cNvPr id="73734" name="Rectangle 3"/>
          <p:cNvSpPr>
            <a:spLocks noGrp="1" noChangeArrowheads="1"/>
          </p:cNvSpPr>
          <p:nvPr>
            <p:ph idx="1"/>
          </p:nvPr>
        </p:nvSpPr>
        <p:spPr/>
        <p:txBody>
          <a:bodyPr/>
          <a:lstStyle/>
          <a:p>
            <a:pPr eaLnBrk="1" hangingPunct="1"/>
            <a:endParaRPr lang="en-US" smtClean="0"/>
          </a:p>
          <a:p>
            <a:pPr eaLnBrk="1" hangingPunct="1"/>
            <a:r>
              <a:rPr lang="en-US" smtClean="0"/>
              <a:t>DACS</a:t>
            </a:r>
          </a:p>
          <a:p>
            <a:pPr eaLnBrk="1" hangingPunct="1"/>
            <a:r>
              <a:rPr lang="en-US" smtClean="0"/>
              <a:t>Replaces </a:t>
            </a:r>
            <a:r>
              <a:rPr lang="en-US" i="1" smtClean="0"/>
              <a:t>Archives, Personal Papers and Manuscripts </a:t>
            </a:r>
            <a:r>
              <a:rPr lang="en-US" smtClean="0"/>
              <a:t>as a content standard</a:t>
            </a:r>
          </a:p>
          <a:p>
            <a:pPr eaLnBrk="1" hangingPunct="1"/>
            <a:r>
              <a:rPr lang="en-US" smtClean="0"/>
              <a:t>Includes examples of encoding</a:t>
            </a:r>
          </a:p>
        </p:txBody>
      </p:sp>
      <p:sp>
        <p:nvSpPr>
          <p:cNvPr id="73730" name="Date Placeholder 3"/>
          <p:cNvSpPr>
            <a:spLocks noGrp="1"/>
          </p:cNvSpPr>
          <p:nvPr>
            <p:ph type="dt" sz="half" idx="10"/>
          </p:nvPr>
        </p:nvSpPr>
        <p:spPr>
          <a:noFill/>
        </p:spPr>
        <p:txBody>
          <a:bodyPr/>
          <a:lstStyle/>
          <a:p>
            <a:r>
              <a:rPr lang="en-US" smtClean="0"/>
              <a:t>Fall 2010</a:t>
            </a:r>
          </a:p>
        </p:txBody>
      </p:sp>
      <p:sp>
        <p:nvSpPr>
          <p:cNvPr id="73731" name="Footer Placeholder 4"/>
          <p:cNvSpPr>
            <a:spLocks noGrp="1"/>
          </p:cNvSpPr>
          <p:nvPr>
            <p:ph type="ftr" sz="quarter" idx="11"/>
          </p:nvPr>
        </p:nvSpPr>
        <p:spPr>
          <a:noFill/>
        </p:spPr>
        <p:txBody>
          <a:bodyPr/>
          <a:lstStyle/>
          <a:p>
            <a:r>
              <a:rPr lang="en-US" smtClean="0"/>
              <a:t>Society of American Archivists</a:t>
            </a:r>
          </a:p>
        </p:txBody>
      </p:sp>
      <p:sp>
        <p:nvSpPr>
          <p:cNvPr id="73732" name="Slide Number Placeholder 5"/>
          <p:cNvSpPr>
            <a:spLocks noGrp="1"/>
          </p:cNvSpPr>
          <p:nvPr>
            <p:ph type="sldNum" sz="quarter" idx="12"/>
          </p:nvPr>
        </p:nvSpPr>
        <p:spPr>
          <a:noFill/>
        </p:spPr>
        <p:txBody>
          <a:bodyPr/>
          <a:lstStyle/>
          <a:p>
            <a:fld id="{30633B78-FCC4-4057-A294-0C72D6C1CCCE}" type="slidenum">
              <a:rPr lang="en-US" smtClean="0"/>
              <a:pPr/>
              <a:t>57</a:t>
            </a:fld>
            <a:endParaRPr 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2"/>
          <p:cNvSpPr>
            <a:spLocks noGrp="1" noChangeArrowheads="1"/>
          </p:cNvSpPr>
          <p:nvPr>
            <p:ph type="title"/>
          </p:nvPr>
        </p:nvSpPr>
        <p:spPr/>
        <p:txBody>
          <a:bodyPr/>
          <a:lstStyle/>
          <a:p>
            <a:pPr eaLnBrk="1" hangingPunct="1"/>
            <a:r>
              <a:rPr lang="en-US" sz="4000" dirty="0" smtClean="0"/>
              <a:t>Descriptive Cataloging of Rare Materials (Graphics)</a:t>
            </a:r>
          </a:p>
        </p:txBody>
      </p:sp>
      <p:sp>
        <p:nvSpPr>
          <p:cNvPr id="74758" name="Rectangle 3"/>
          <p:cNvSpPr>
            <a:spLocks noGrp="1" noChangeArrowheads="1"/>
          </p:cNvSpPr>
          <p:nvPr>
            <p:ph idx="1"/>
          </p:nvPr>
        </p:nvSpPr>
        <p:spPr/>
        <p:txBody>
          <a:bodyPr/>
          <a:lstStyle/>
          <a:p>
            <a:pPr eaLnBrk="1" hangingPunct="1"/>
            <a:r>
              <a:rPr lang="en-US" dirty="0" smtClean="0"/>
              <a:t>DCRM(G)</a:t>
            </a:r>
          </a:p>
          <a:p>
            <a:pPr eaLnBrk="1" hangingPunct="1"/>
            <a:r>
              <a:rPr lang="en-US" dirty="0" smtClean="0"/>
              <a:t>Replacing </a:t>
            </a:r>
            <a:r>
              <a:rPr lang="en-US" i="1" dirty="0" smtClean="0"/>
              <a:t>Graphic Materials (Rules for Describing Original Items and Historical Collections)</a:t>
            </a:r>
          </a:p>
          <a:p>
            <a:pPr eaLnBrk="1" hangingPunct="1"/>
            <a:r>
              <a:rPr lang="en-US" dirty="0" smtClean="0"/>
              <a:t>Revision in development with ACRL/RBMS DCRM suite</a:t>
            </a:r>
          </a:p>
          <a:p>
            <a:pPr eaLnBrk="1" hangingPunct="1"/>
            <a:r>
              <a:rPr lang="en-US" dirty="0" smtClean="0">
                <a:hlinkClick r:id="rId3"/>
              </a:rPr>
              <a:t>http://dcrmg.pbworks.com/</a:t>
            </a:r>
            <a:endParaRPr lang="en-US" dirty="0" smtClean="0"/>
          </a:p>
          <a:p>
            <a:pPr eaLnBrk="1" hangingPunct="1">
              <a:buNone/>
            </a:pPr>
            <a:endParaRPr lang="en-US" dirty="0" smtClean="0"/>
          </a:p>
        </p:txBody>
      </p:sp>
      <p:sp>
        <p:nvSpPr>
          <p:cNvPr id="74754" name="Date Placeholder 3"/>
          <p:cNvSpPr>
            <a:spLocks noGrp="1"/>
          </p:cNvSpPr>
          <p:nvPr>
            <p:ph type="dt" sz="half" idx="10"/>
          </p:nvPr>
        </p:nvSpPr>
        <p:spPr>
          <a:noFill/>
        </p:spPr>
        <p:txBody>
          <a:bodyPr/>
          <a:lstStyle/>
          <a:p>
            <a:r>
              <a:rPr lang="en-US" smtClean="0"/>
              <a:t>Fall 2010</a:t>
            </a:r>
          </a:p>
        </p:txBody>
      </p:sp>
      <p:sp>
        <p:nvSpPr>
          <p:cNvPr id="74755" name="Footer Placeholder 4"/>
          <p:cNvSpPr>
            <a:spLocks noGrp="1"/>
          </p:cNvSpPr>
          <p:nvPr>
            <p:ph type="ftr" sz="quarter" idx="11"/>
          </p:nvPr>
        </p:nvSpPr>
        <p:spPr>
          <a:noFill/>
        </p:spPr>
        <p:txBody>
          <a:bodyPr/>
          <a:lstStyle/>
          <a:p>
            <a:r>
              <a:rPr lang="en-US" smtClean="0"/>
              <a:t>Society of American Archivists</a:t>
            </a:r>
          </a:p>
        </p:txBody>
      </p:sp>
      <p:sp>
        <p:nvSpPr>
          <p:cNvPr id="74756" name="Slide Number Placeholder 5"/>
          <p:cNvSpPr>
            <a:spLocks noGrp="1"/>
          </p:cNvSpPr>
          <p:nvPr>
            <p:ph type="sldNum" sz="quarter" idx="12"/>
          </p:nvPr>
        </p:nvSpPr>
        <p:spPr>
          <a:noFill/>
        </p:spPr>
        <p:txBody>
          <a:bodyPr/>
          <a:lstStyle/>
          <a:p>
            <a:fld id="{1FB64A85-127B-4FA7-8F04-549B09FA97DD}" type="slidenum">
              <a:rPr lang="en-US" smtClean="0"/>
              <a:pPr/>
              <a:t>58</a:t>
            </a:fld>
            <a:endParaRPr 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Rectangle 2"/>
          <p:cNvSpPr>
            <a:spLocks noGrp="1" noChangeArrowheads="1"/>
          </p:cNvSpPr>
          <p:nvPr>
            <p:ph type="title"/>
          </p:nvPr>
        </p:nvSpPr>
        <p:spPr/>
        <p:txBody>
          <a:bodyPr/>
          <a:lstStyle/>
          <a:p>
            <a:pPr eaLnBrk="1" hangingPunct="1"/>
            <a:r>
              <a:rPr lang="en-US" smtClean="0"/>
              <a:t>Cataloging Cultural Objects</a:t>
            </a:r>
          </a:p>
        </p:txBody>
      </p:sp>
      <p:sp>
        <p:nvSpPr>
          <p:cNvPr id="75782" name="Rectangle 3"/>
          <p:cNvSpPr>
            <a:spLocks noGrp="1" noChangeArrowheads="1"/>
          </p:cNvSpPr>
          <p:nvPr>
            <p:ph idx="1"/>
          </p:nvPr>
        </p:nvSpPr>
        <p:spPr/>
        <p:txBody>
          <a:bodyPr/>
          <a:lstStyle/>
          <a:p>
            <a:pPr eaLnBrk="1" hangingPunct="1"/>
            <a:r>
              <a:rPr lang="en-US" sz="2800" smtClean="0"/>
              <a:t>CCO: A Guide to Describing Cultural Works and Their Images </a:t>
            </a:r>
            <a:r>
              <a:rPr lang="en-US" sz="2800" smtClean="0">
                <a:hlinkClick r:id="rId3"/>
              </a:rPr>
              <a:t>http://www.vraweb.org/ccoweb/</a:t>
            </a:r>
            <a:r>
              <a:rPr lang="en-US" sz="2800" smtClean="0"/>
              <a:t> </a:t>
            </a:r>
          </a:p>
          <a:p>
            <a:pPr eaLnBrk="1" hangingPunct="1"/>
            <a:r>
              <a:rPr lang="en-US" sz="2800" smtClean="0"/>
              <a:t>Visual resources/cultural heritage descriptive metadata </a:t>
            </a:r>
          </a:p>
          <a:p>
            <a:pPr eaLnBrk="1" hangingPunct="1"/>
            <a:r>
              <a:rPr lang="en-US" sz="2800" smtClean="0"/>
              <a:t>Related to CDWA and VRA Core: Visual Resources Association Core Categories </a:t>
            </a:r>
            <a:r>
              <a:rPr lang="en-US" sz="2800" smtClean="0">
                <a:hlinkClick r:id="rId4"/>
              </a:rPr>
              <a:t>http://www.vraweb.org/vracore3.htm</a:t>
            </a:r>
            <a:endParaRPr lang="en-US" sz="2800" smtClean="0"/>
          </a:p>
        </p:txBody>
      </p:sp>
      <p:sp>
        <p:nvSpPr>
          <p:cNvPr id="75778" name="Date Placeholder 3"/>
          <p:cNvSpPr>
            <a:spLocks noGrp="1"/>
          </p:cNvSpPr>
          <p:nvPr>
            <p:ph type="dt" sz="half" idx="10"/>
          </p:nvPr>
        </p:nvSpPr>
        <p:spPr>
          <a:noFill/>
        </p:spPr>
        <p:txBody>
          <a:bodyPr/>
          <a:lstStyle/>
          <a:p>
            <a:r>
              <a:rPr lang="en-US" smtClean="0"/>
              <a:t>Fall 2010</a:t>
            </a:r>
          </a:p>
        </p:txBody>
      </p:sp>
      <p:sp>
        <p:nvSpPr>
          <p:cNvPr id="75779" name="Footer Placeholder 4"/>
          <p:cNvSpPr>
            <a:spLocks noGrp="1"/>
          </p:cNvSpPr>
          <p:nvPr>
            <p:ph type="ftr" sz="quarter" idx="11"/>
          </p:nvPr>
        </p:nvSpPr>
        <p:spPr>
          <a:noFill/>
        </p:spPr>
        <p:txBody>
          <a:bodyPr/>
          <a:lstStyle/>
          <a:p>
            <a:r>
              <a:rPr lang="en-US" smtClean="0"/>
              <a:t>Society of American Archivists</a:t>
            </a:r>
          </a:p>
        </p:txBody>
      </p:sp>
      <p:sp>
        <p:nvSpPr>
          <p:cNvPr id="75780" name="Slide Number Placeholder 5"/>
          <p:cNvSpPr>
            <a:spLocks noGrp="1"/>
          </p:cNvSpPr>
          <p:nvPr>
            <p:ph type="sldNum" sz="quarter" idx="12"/>
          </p:nvPr>
        </p:nvSpPr>
        <p:spPr>
          <a:noFill/>
        </p:spPr>
        <p:txBody>
          <a:bodyPr/>
          <a:lstStyle/>
          <a:p>
            <a:fld id="{EBC017A2-C8BB-40DB-B144-FE6DD4C24426}" type="slidenum">
              <a:rPr lang="en-US" smtClean="0"/>
              <a:pPr/>
              <a:t>59</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p:txBody>
          <a:bodyPr/>
          <a:lstStyle/>
          <a:p>
            <a:pPr eaLnBrk="1" hangingPunct="1"/>
            <a:r>
              <a:rPr lang="en-US" dirty="0" smtClean="0"/>
              <a:t>Accession control numbers</a:t>
            </a:r>
          </a:p>
        </p:txBody>
      </p:sp>
      <p:sp>
        <p:nvSpPr>
          <p:cNvPr id="8198" name="Rectangle 3"/>
          <p:cNvSpPr>
            <a:spLocks noGrp="1" noChangeArrowheads="1"/>
          </p:cNvSpPr>
          <p:nvPr>
            <p:ph sz="half" idx="1"/>
          </p:nvPr>
        </p:nvSpPr>
        <p:spPr/>
        <p:txBody>
          <a:bodyPr/>
          <a:lstStyle/>
          <a:p>
            <a:pPr eaLnBrk="1" hangingPunct="1"/>
            <a:endParaRPr lang="en-US" sz="2000" dirty="0" smtClean="0"/>
          </a:p>
          <a:p>
            <a:pPr eaLnBrk="1" hangingPunct="1"/>
            <a:endParaRPr lang="en-US" sz="2000" dirty="0" smtClean="0"/>
          </a:p>
          <a:p>
            <a:pPr eaLnBrk="1" hangingPunct="1"/>
            <a:r>
              <a:rPr lang="en-US" sz="2000" dirty="0" smtClean="0"/>
              <a:t>Usually alpha-numeric code</a:t>
            </a:r>
          </a:p>
          <a:p>
            <a:pPr eaLnBrk="1" hangingPunct="1"/>
            <a:r>
              <a:rPr lang="en-US" sz="2000" dirty="0" smtClean="0"/>
              <a:t>Can signify different hierarchical levels </a:t>
            </a:r>
          </a:p>
          <a:p>
            <a:pPr eaLnBrk="1" hangingPunct="1"/>
            <a:r>
              <a:rPr lang="en-US" sz="2000" dirty="0" smtClean="0"/>
              <a:t>Acronyms can identify organization or department</a:t>
            </a:r>
          </a:p>
          <a:p>
            <a:pPr eaLnBrk="1" hangingPunct="1"/>
            <a:r>
              <a:rPr lang="en-US" sz="2000" dirty="0" smtClean="0"/>
              <a:t>Can identify acquisition date</a:t>
            </a:r>
          </a:p>
          <a:p>
            <a:pPr eaLnBrk="1" hangingPunct="1"/>
            <a:r>
              <a:rPr lang="en-US" sz="2000" dirty="0" smtClean="0"/>
              <a:t>Other codes can represent media</a:t>
            </a:r>
          </a:p>
        </p:txBody>
      </p:sp>
      <p:sp>
        <p:nvSpPr>
          <p:cNvPr id="8194" name="Date Placeholder 3"/>
          <p:cNvSpPr>
            <a:spLocks noGrp="1"/>
          </p:cNvSpPr>
          <p:nvPr>
            <p:ph type="dt" sz="half" idx="10"/>
          </p:nvPr>
        </p:nvSpPr>
        <p:spPr>
          <a:noFill/>
        </p:spPr>
        <p:txBody>
          <a:bodyPr/>
          <a:lstStyle/>
          <a:p>
            <a:r>
              <a:rPr lang="en-US" smtClean="0"/>
              <a:t>Fall 2010</a:t>
            </a:r>
          </a:p>
        </p:txBody>
      </p:sp>
      <p:sp>
        <p:nvSpPr>
          <p:cNvPr id="8195" name="Footer Placeholder 4"/>
          <p:cNvSpPr>
            <a:spLocks noGrp="1"/>
          </p:cNvSpPr>
          <p:nvPr>
            <p:ph type="ftr" sz="quarter" idx="11"/>
          </p:nvPr>
        </p:nvSpPr>
        <p:spPr>
          <a:noFill/>
        </p:spPr>
        <p:txBody>
          <a:bodyPr/>
          <a:lstStyle/>
          <a:p>
            <a:r>
              <a:rPr lang="en-US" smtClean="0"/>
              <a:t>Society of American Archivists</a:t>
            </a:r>
          </a:p>
        </p:txBody>
      </p:sp>
      <p:sp>
        <p:nvSpPr>
          <p:cNvPr id="8196" name="Slide Number Placeholder 5"/>
          <p:cNvSpPr>
            <a:spLocks noGrp="1"/>
          </p:cNvSpPr>
          <p:nvPr>
            <p:ph type="sldNum" sz="quarter" idx="12"/>
          </p:nvPr>
        </p:nvSpPr>
        <p:spPr>
          <a:noFill/>
        </p:spPr>
        <p:txBody>
          <a:bodyPr/>
          <a:lstStyle/>
          <a:p>
            <a:fld id="{BADA683D-67F5-4B28-ADCE-A72C4328A034}" type="slidenum">
              <a:rPr lang="en-US" smtClean="0"/>
              <a:pPr/>
              <a:t>6</a:t>
            </a:fld>
            <a:endParaRPr lang="en-US" smtClean="0"/>
          </a:p>
        </p:txBody>
      </p:sp>
      <p:sp>
        <p:nvSpPr>
          <p:cNvPr id="8" name="Content Placeholder 7"/>
          <p:cNvSpPr>
            <a:spLocks noGrp="1"/>
          </p:cNvSpPr>
          <p:nvPr>
            <p:ph sz="half" idx="2"/>
          </p:nvPr>
        </p:nvSpPr>
        <p:spPr>
          <a:xfrm>
            <a:off x="4648200" y="1828800"/>
            <a:ext cx="3810000" cy="1323439"/>
          </a:xfrm>
          <a:prstGeom prst="rect">
            <a:avLst/>
          </a:prstGeom>
        </p:spPr>
        <p:txBody>
          <a:bodyPr wrap="square">
            <a:spAutoFit/>
          </a:bodyPr>
          <a:lstStyle/>
          <a:p>
            <a:pPr>
              <a:buNone/>
            </a:pPr>
            <a:r>
              <a:rPr lang="en-US" sz="1600" dirty="0" smtClean="0">
                <a:solidFill>
                  <a:schemeClr val="accent2"/>
                </a:solidFill>
              </a:rPr>
              <a:t>Glossary: A number or code assigned to uniquely identify a group of records or materials acquired by a repository and used to link the materials to associated records.</a:t>
            </a:r>
            <a:endParaRPr lang="en-US" sz="1600" dirty="0">
              <a:solidFill>
                <a:schemeClr val="accent2"/>
              </a:solidFill>
            </a:endParaRPr>
          </a:p>
        </p:txBody>
      </p:sp>
      <p:pic>
        <p:nvPicPr>
          <p:cNvPr id="10" name="Picture 5" descr="C:\Documents and Settings\Owner\My Documents\My Pictures\hieroglyphicrocks.jpg"/>
          <p:cNvPicPr>
            <a:picLocks noChangeAspect="1" noChangeArrowheads="1"/>
          </p:cNvPicPr>
          <p:nvPr/>
        </p:nvPicPr>
        <p:blipFill>
          <a:blip r:embed="rId3" cstate="print"/>
          <a:srcRect/>
          <a:stretch>
            <a:fillRect/>
          </a:stretch>
        </p:blipFill>
        <p:spPr bwMode="auto">
          <a:xfrm>
            <a:off x="4433122" y="3276600"/>
            <a:ext cx="4710878" cy="2560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2"/>
          <p:cNvSpPr>
            <a:spLocks noGrp="1" noChangeArrowheads="1"/>
          </p:cNvSpPr>
          <p:nvPr>
            <p:ph type="title"/>
          </p:nvPr>
        </p:nvSpPr>
        <p:spPr/>
        <p:txBody>
          <a:bodyPr/>
          <a:lstStyle/>
          <a:p>
            <a:pPr eaLnBrk="1" hangingPunct="1"/>
            <a:r>
              <a:rPr lang="en-US" smtClean="0"/>
              <a:t>Data value standards</a:t>
            </a:r>
          </a:p>
        </p:txBody>
      </p:sp>
      <p:pic>
        <p:nvPicPr>
          <p:cNvPr id="76807" name="Picture 6" descr="C:\Documents and Settings\Owner\My Documents\My Pictures\chocolate.gif"/>
          <p:cNvPicPr>
            <a:picLocks noGrp="1" noChangeAspect="1" noChangeArrowheads="1"/>
          </p:cNvPicPr>
          <p:nvPr>
            <p:ph type="clipArt" sz="half" idx="1"/>
          </p:nvPr>
        </p:nvPicPr>
        <p:blipFill>
          <a:blip r:embed="rId3" cstate="print"/>
          <a:srcRect/>
          <a:stretch>
            <a:fillRect/>
          </a:stretch>
        </p:blipFill>
        <p:spPr>
          <a:xfrm>
            <a:off x="685800" y="1905000"/>
            <a:ext cx="2757488" cy="4114800"/>
          </a:xfrm>
          <a:noFill/>
        </p:spPr>
      </p:pic>
      <p:sp>
        <p:nvSpPr>
          <p:cNvPr id="76806" name="Rectangle 3"/>
          <p:cNvSpPr>
            <a:spLocks noGrp="1" noChangeArrowheads="1"/>
          </p:cNvSpPr>
          <p:nvPr>
            <p:ph type="body" sz="half" idx="2"/>
          </p:nvPr>
        </p:nvSpPr>
        <p:spPr>
          <a:xfrm>
            <a:off x="3810000" y="1981200"/>
            <a:ext cx="4648200" cy="4114800"/>
          </a:xfrm>
        </p:spPr>
        <p:txBody>
          <a:bodyPr/>
          <a:lstStyle/>
          <a:p>
            <a:pPr eaLnBrk="1" hangingPunct="1">
              <a:buNone/>
            </a:pPr>
            <a:r>
              <a:rPr lang="en-US" sz="1800" dirty="0" smtClean="0">
                <a:solidFill>
                  <a:schemeClr val="accent2"/>
                </a:solidFill>
              </a:rPr>
              <a:t>Glossary: An established list of normalized terms used as data elements to ensure consistency.</a:t>
            </a:r>
          </a:p>
          <a:p>
            <a:pPr eaLnBrk="1" hangingPunct="1">
              <a:buNone/>
            </a:pPr>
            <a:endParaRPr lang="en-US" sz="1800" dirty="0" smtClean="0"/>
          </a:p>
          <a:p>
            <a:pPr eaLnBrk="1" hangingPunct="1">
              <a:buNone/>
            </a:pPr>
            <a:r>
              <a:rPr lang="en-US" sz="1800" dirty="0" smtClean="0"/>
              <a:t>Access point: </a:t>
            </a:r>
            <a:r>
              <a:rPr lang="en-US" sz="1800" dirty="0" smtClean="0">
                <a:solidFill>
                  <a:schemeClr val="accent2"/>
                </a:solidFill>
              </a:rPr>
              <a:t>A category of headings in a catalog that serve a similar function.</a:t>
            </a:r>
          </a:p>
          <a:p>
            <a:pPr eaLnBrk="1" hangingPunct="1">
              <a:buNone/>
            </a:pPr>
            <a:r>
              <a:rPr lang="en-US" sz="1800" dirty="0" smtClean="0"/>
              <a:t>Controlled vocabulary: </a:t>
            </a:r>
            <a:r>
              <a:rPr lang="en-US" sz="1800" dirty="0" smtClean="0">
                <a:solidFill>
                  <a:schemeClr val="accent2"/>
                </a:solidFill>
              </a:rPr>
              <a:t>A limited set of terms and phrases used as headings in indexes and as access points in catalogs.</a:t>
            </a:r>
          </a:p>
          <a:p>
            <a:pPr eaLnBrk="1" hangingPunct="1">
              <a:buNone/>
            </a:pPr>
            <a:r>
              <a:rPr lang="en-US" sz="1800" dirty="0" smtClean="0"/>
              <a:t>Authority record: </a:t>
            </a:r>
            <a:r>
              <a:rPr lang="en-US" sz="1800" dirty="0" smtClean="0">
                <a:solidFill>
                  <a:schemeClr val="accent2"/>
                </a:solidFill>
              </a:rPr>
              <a:t>An entry in an authority file that contains information about the preferred form of a name or subject heading.</a:t>
            </a:r>
          </a:p>
        </p:txBody>
      </p:sp>
      <p:sp>
        <p:nvSpPr>
          <p:cNvPr id="76802" name="Date Placeholder 4"/>
          <p:cNvSpPr>
            <a:spLocks noGrp="1"/>
          </p:cNvSpPr>
          <p:nvPr>
            <p:ph type="dt" sz="half" idx="10"/>
          </p:nvPr>
        </p:nvSpPr>
        <p:spPr>
          <a:noFill/>
        </p:spPr>
        <p:txBody>
          <a:bodyPr/>
          <a:lstStyle/>
          <a:p>
            <a:r>
              <a:rPr lang="en-US" smtClean="0"/>
              <a:t>Fall 2010</a:t>
            </a:r>
          </a:p>
        </p:txBody>
      </p:sp>
      <p:sp>
        <p:nvSpPr>
          <p:cNvPr id="76803" name="Footer Placeholder 5"/>
          <p:cNvSpPr>
            <a:spLocks noGrp="1"/>
          </p:cNvSpPr>
          <p:nvPr>
            <p:ph type="ftr" sz="quarter" idx="11"/>
          </p:nvPr>
        </p:nvSpPr>
        <p:spPr>
          <a:noFill/>
        </p:spPr>
        <p:txBody>
          <a:bodyPr/>
          <a:lstStyle/>
          <a:p>
            <a:r>
              <a:rPr lang="en-US" smtClean="0"/>
              <a:t>Society of American Archivists</a:t>
            </a:r>
          </a:p>
        </p:txBody>
      </p:sp>
      <p:sp>
        <p:nvSpPr>
          <p:cNvPr id="76804" name="Slide Number Placeholder 6"/>
          <p:cNvSpPr>
            <a:spLocks noGrp="1"/>
          </p:cNvSpPr>
          <p:nvPr>
            <p:ph type="sldNum" sz="quarter" idx="12"/>
          </p:nvPr>
        </p:nvSpPr>
        <p:spPr>
          <a:noFill/>
        </p:spPr>
        <p:txBody>
          <a:bodyPr/>
          <a:lstStyle/>
          <a:p>
            <a:fld id="{E27FA75D-93C8-40B1-9E0E-BC2BF20759EB}" type="slidenum">
              <a:rPr lang="en-US" smtClean="0"/>
              <a:pPr/>
              <a:t>60</a:t>
            </a:fld>
            <a:endParaRPr 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smtClean="0"/>
              <a:t>Keywords and tagging</a:t>
            </a:r>
          </a:p>
        </p:txBody>
      </p:sp>
      <p:sp>
        <p:nvSpPr>
          <p:cNvPr id="77827" name="Date Placeholder 3"/>
          <p:cNvSpPr>
            <a:spLocks noGrp="1"/>
          </p:cNvSpPr>
          <p:nvPr>
            <p:ph type="dt" sz="half" idx="10"/>
          </p:nvPr>
        </p:nvSpPr>
        <p:spPr>
          <a:noFill/>
        </p:spPr>
        <p:txBody>
          <a:bodyPr/>
          <a:lstStyle/>
          <a:p>
            <a:r>
              <a:rPr lang="en-US" smtClean="0"/>
              <a:t>Fall 2010</a:t>
            </a:r>
          </a:p>
        </p:txBody>
      </p:sp>
      <p:sp>
        <p:nvSpPr>
          <p:cNvPr id="77828" name="Footer Placeholder 4"/>
          <p:cNvSpPr>
            <a:spLocks noGrp="1"/>
          </p:cNvSpPr>
          <p:nvPr>
            <p:ph type="ftr" sz="quarter" idx="11"/>
          </p:nvPr>
        </p:nvSpPr>
        <p:spPr>
          <a:noFill/>
        </p:spPr>
        <p:txBody>
          <a:bodyPr/>
          <a:lstStyle/>
          <a:p>
            <a:r>
              <a:rPr lang="en-US" smtClean="0"/>
              <a:t>Society of American Archivists</a:t>
            </a:r>
          </a:p>
        </p:txBody>
      </p:sp>
      <p:sp>
        <p:nvSpPr>
          <p:cNvPr id="77829" name="Slide Number Placeholder 5"/>
          <p:cNvSpPr>
            <a:spLocks noGrp="1"/>
          </p:cNvSpPr>
          <p:nvPr>
            <p:ph type="sldNum" sz="quarter" idx="12"/>
          </p:nvPr>
        </p:nvSpPr>
        <p:spPr>
          <a:noFill/>
        </p:spPr>
        <p:txBody>
          <a:bodyPr/>
          <a:lstStyle/>
          <a:p>
            <a:fld id="{421BE051-01BE-454F-AC2F-49CED1195EAD}" type="slidenum">
              <a:rPr lang="en-US" smtClean="0"/>
              <a:pPr/>
              <a:t>61</a:t>
            </a:fld>
            <a:endParaRPr lang="en-US" smtClean="0"/>
          </a:p>
        </p:txBody>
      </p:sp>
      <p:pic>
        <p:nvPicPr>
          <p:cNvPr id="1027" name="Picture 3"/>
          <p:cNvPicPr>
            <a:picLocks noGrp="1" noChangeAspect="1" noChangeArrowheads="1"/>
          </p:cNvPicPr>
          <p:nvPr>
            <p:ph idx="1"/>
          </p:nvPr>
        </p:nvPicPr>
        <p:blipFill>
          <a:blip r:embed="rId3" cstate="print"/>
          <a:srcRect l="7500" t="22222" r="5000" b="15556"/>
          <a:stretch>
            <a:fillRect/>
          </a:stretch>
        </p:blipFill>
        <p:spPr bwMode="auto">
          <a:xfrm>
            <a:off x="838200" y="1981200"/>
            <a:ext cx="7544170" cy="4023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2"/>
          <p:cNvSpPr>
            <a:spLocks noGrp="1" noChangeArrowheads="1"/>
          </p:cNvSpPr>
          <p:nvPr>
            <p:ph type="title"/>
          </p:nvPr>
        </p:nvSpPr>
        <p:spPr/>
        <p:txBody>
          <a:bodyPr/>
          <a:lstStyle/>
          <a:p>
            <a:pPr eaLnBrk="1" hangingPunct="1"/>
            <a:r>
              <a:rPr lang="en-US" smtClean="0"/>
              <a:t>Topical access points</a:t>
            </a:r>
          </a:p>
        </p:txBody>
      </p:sp>
      <p:sp>
        <p:nvSpPr>
          <p:cNvPr id="78854" name="Rectangle 3"/>
          <p:cNvSpPr>
            <a:spLocks noGrp="1" noChangeArrowheads="1"/>
          </p:cNvSpPr>
          <p:nvPr>
            <p:ph type="body" sz="half" idx="1"/>
          </p:nvPr>
        </p:nvSpPr>
        <p:spPr/>
        <p:txBody>
          <a:bodyPr/>
          <a:lstStyle/>
          <a:p>
            <a:pPr eaLnBrk="1" hangingPunct="1">
              <a:buFontTx/>
              <a:buNone/>
            </a:pPr>
            <a:r>
              <a:rPr lang="en-US" sz="2800" dirty="0" smtClean="0"/>
              <a:t> </a:t>
            </a:r>
          </a:p>
          <a:p>
            <a:pPr eaLnBrk="1" hangingPunct="1">
              <a:buFontTx/>
              <a:buNone/>
            </a:pPr>
            <a:endParaRPr lang="en-US" sz="2800" dirty="0" smtClean="0"/>
          </a:p>
          <a:p>
            <a:pPr eaLnBrk="1" hangingPunct="1"/>
            <a:r>
              <a:rPr lang="en-US" sz="2800" dirty="0" smtClean="0"/>
              <a:t>LCSH</a:t>
            </a:r>
          </a:p>
          <a:p>
            <a:pPr eaLnBrk="1" hangingPunct="1"/>
            <a:r>
              <a:rPr lang="en-US" sz="2800" dirty="0" smtClean="0"/>
              <a:t>LCTGM</a:t>
            </a:r>
          </a:p>
          <a:p>
            <a:pPr eaLnBrk="1" hangingPunct="1"/>
            <a:r>
              <a:rPr lang="en-US" sz="2800" dirty="0" smtClean="0"/>
              <a:t>AAT</a:t>
            </a:r>
          </a:p>
          <a:p>
            <a:pPr eaLnBrk="1" hangingPunct="1">
              <a:buFontTx/>
              <a:buNone/>
            </a:pPr>
            <a:endParaRPr lang="en-US" sz="2800" dirty="0" smtClean="0"/>
          </a:p>
          <a:p>
            <a:pPr eaLnBrk="1" hangingPunct="1">
              <a:buFontTx/>
              <a:buNone/>
            </a:pPr>
            <a:endParaRPr lang="en-US" sz="2800" dirty="0" smtClean="0"/>
          </a:p>
        </p:txBody>
      </p:sp>
      <p:pic>
        <p:nvPicPr>
          <p:cNvPr id="78855" name="Picture 7" descr="C:\Documents and Settings\Owner\My Documents\My Pictures\bonfils.jpg"/>
          <p:cNvPicPr>
            <a:picLocks noGrp="1" noChangeAspect="1" noChangeArrowheads="1"/>
          </p:cNvPicPr>
          <p:nvPr>
            <p:ph type="clipArt" sz="half" idx="2"/>
          </p:nvPr>
        </p:nvPicPr>
        <p:blipFill>
          <a:blip r:embed="rId3" cstate="print"/>
          <a:stretch>
            <a:fillRect/>
          </a:stretch>
        </p:blipFill>
        <p:spPr>
          <a:xfrm>
            <a:off x="4419600" y="2133600"/>
            <a:ext cx="4339284" cy="3383280"/>
          </a:xfrm>
          <a:noFill/>
        </p:spPr>
      </p:pic>
      <p:sp>
        <p:nvSpPr>
          <p:cNvPr id="78850" name="Date Placeholder 4"/>
          <p:cNvSpPr>
            <a:spLocks noGrp="1"/>
          </p:cNvSpPr>
          <p:nvPr>
            <p:ph type="dt" sz="half" idx="10"/>
          </p:nvPr>
        </p:nvSpPr>
        <p:spPr>
          <a:noFill/>
        </p:spPr>
        <p:txBody>
          <a:bodyPr/>
          <a:lstStyle/>
          <a:p>
            <a:r>
              <a:rPr lang="en-US" smtClean="0"/>
              <a:t>Fall 2010</a:t>
            </a:r>
          </a:p>
        </p:txBody>
      </p:sp>
      <p:sp>
        <p:nvSpPr>
          <p:cNvPr id="78851" name="Footer Placeholder 5"/>
          <p:cNvSpPr>
            <a:spLocks noGrp="1"/>
          </p:cNvSpPr>
          <p:nvPr>
            <p:ph type="ftr" sz="quarter" idx="11"/>
          </p:nvPr>
        </p:nvSpPr>
        <p:spPr>
          <a:noFill/>
        </p:spPr>
        <p:txBody>
          <a:bodyPr/>
          <a:lstStyle/>
          <a:p>
            <a:r>
              <a:rPr lang="en-US" smtClean="0"/>
              <a:t>Society of American Archivists</a:t>
            </a:r>
          </a:p>
        </p:txBody>
      </p:sp>
      <p:sp>
        <p:nvSpPr>
          <p:cNvPr id="78852" name="Slide Number Placeholder 6"/>
          <p:cNvSpPr>
            <a:spLocks noGrp="1"/>
          </p:cNvSpPr>
          <p:nvPr>
            <p:ph type="sldNum" sz="quarter" idx="12"/>
          </p:nvPr>
        </p:nvSpPr>
        <p:spPr>
          <a:noFill/>
        </p:spPr>
        <p:txBody>
          <a:bodyPr/>
          <a:lstStyle/>
          <a:p>
            <a:fld id="{156E35E1-4370-43B5-BECC-DAC47D2D1A2B}" type="slidenum">
              <a:rPr lang="en-US" smtClean="0"/>
              <a:pPr/>
              <a:t>62</a:t>
            </a:fld>
            <a:endParaRPr lang="en-US"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7" name="Rectangle 2"/>
          <p:cNvSpPr>
            <a:spLocks noGrp="1" noChangeArrowheads="1"/>
          </p:cNvSpPr>
          <p:nvPr>
            <p:ph type="title"/>
          </p:nvPr>
        </p:nvSpPr>
        <p:spPr/>
        <p:txBody>
          <a:bodyPr/>
          <a:lstStyle/>
          <a:p>
            <a:pPr eaLnBrk="1" hangingPunct="1"/>
            <a:r>
              <a:rPr lang="en-US" smtClean="0"/>
              <a:t>Library of Congress Subject Headings</a:t>
            </a:r>
          </a:p>
        </p:txBody>
      </p:sp>
      <p:sp>
        <p:nvSpPr>
          <p:cNvPr id="79878" name="Rectangle 3"/>
          <p:cNvSpPr>
            <a:spLocks noGrp="1" noChangeArrowheads="1"/>
          </p:cNvSpPr>
          <p:nvPr>
            <p:ph idx="1"/>
          </p:nvPr>
        </p:nvSpPr>
        <p:spPr/>
        <p:txBody>
          <a:bodyPr/>
          <a:lstStyle/>
          <a:p>
            <a:pPr eaLnBrk="1" hangingPunct="1"/>
            <a:endParaRPr lang="en-US" dirty="0" smtClean="0"/>
          </a:p>
          <a:p>
            <a:pPr eaLnBrk="1" hangingPunct="1"/>
            <a:r>
              <a:rPr lang="en-US" dirty="0" smtClean="0"/>
              <a:t>LCSH</a:t>
            </a:r>
          </a:p>
          <a:p>
            <a:pPr eaLnBrk="1" hangingPunct="1"/>
            <a:r>
              <a:rPr lang="en-US" dirty="0" smtClean="0"/>
              <a:t>265,000 subject authority records, standard set of topical words and phrases</a:t>
            </a:r>
          </a:p>
          <a:p>
            <a:pPr eaLnBrk="1" hangingPunct="1"/>
            <a:r>
              <a:rPr lang="en-US" dirty="0" smtClean="0">
                <a:hlinkClick r:id="rId3"/>
              </a:rPr>
              <a:t>http://authorities.loc.gov/</a:t>
            </a:r>
            <a:endParaRPr lang="en-US" dirty="0" smtClean="0"/>
          </a:p>
          <a:p>
            <a:pPr eaLnBrk="1" hangingPunct="1">
              <a:buFontTx/>
              <a:buNone/>
            </a:pPr>
            <a:endParaRPr lang="en-US" dirty="0" smtClean="0"/>
          </a:p>
        </p:txBody>
      </p:sp>
      <p:sp>
        <p:nvSpPr>
          <p:cNvPr id="79874" name="Date Placeholder 3"/>
          <p:cNvSpPr>
            <a:spLocks noGrp="1"/>
          </p:cNvSpPr>
          <p:nvPr>
            <p:ph type="dt" sz="half" idx="10"/>
          </p:nvPr>
        </p:nvSpPr>
        <p:spPr>
          <a:noFill/>
        </p:spPr>
        <p:txBody>
          <a:bodyPr/>
          <a:lstStyle/>
          <a:p>
            <a:r>
              <a:rPr lang="en-US" smtClean="0"/>
              <a:t>Fall 2010</a:t>
            </a:r>
          </a:p>
        </p:txBody>
      </p:sp>
      <p:sp>
        <p:nvSpPr>
          <p:cNvPr id="79875" name="Footer Placeholder 4"/>
          <p:cNvSpPr>
            <a:spLocks noGrp="1"/>
          </p:cNvSpPr>
          <p:nvPr>
            <p:ph type="ftr" sz="quarter" idx="11"/>
          </p:nvPr>
        </p:nvSpPr>
        <p:spPr>
          <a:noFill/>
        </p:spPr>
        <p:txBody>
          <a:bodyPr/>
          <a:lstStyle/>
          <a:p>
            <a:r>
              <a:rPr lang="en-US" smtClean="0"/>
              <a:t>Society of American Archivists</a:t>
            </a:r>
          </a:p>
        </p:txBody>
      </p:sp>
      <p:sp>
        <p:nvSpPr>
          <p:cNvPr id="79876" name="Slide Number Placeholder 5"/>
          <p:cNvSpPr>
            <a:spLocks noGrp="1"/>
          </p:cNvSpPr>
          <p:nvPr>
            <p:ph type="sldNum" sz="quarter" idx="12"/>
          </p:nvPr>
        </p:nvSpPr>
        <p:spPr>
          <a:noFill/>
        </p:spPr>
        <p:txBody>
          <a:bodyPr/>
          <a:lstStyle/>
          <a:p>
            <a:fld id="{5B8C7BEE-F0EF-42F3-8FFB-69C708CAEBDC}" type="slidenum">
              <a:rPr lang="en-US" smtClean="0"/>
              <a:pPr/>
              <a:t>63</a:t>
            </a:fld>
            <a:endParaRPr lang="en-US"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Rectangle 2"/>
          <p:cNvSpPr>
            <a:spLocks noGrp="1" noChangeArrowheads="1"/>
          </p:cNvSpPr>
          <p:nvPr>
            <p:ph type="title"/>
          </p:nvPr>
        </p:nvSpPr>
        <p:spPr/>
        <p:txBody>
          <a:bodyPr/>
          <a:lstStyle/>
          <a:p>
            <a:pPr eaLnBrk="1" hangingPunct="1"/>
            <a:r>
              <a:rPr lang="en-US" smtClean="0"/>
              <a:t>Thesaurus for Graphic Materials</a:t>
            </a:r>
          </a:p>
        </p:txBody>
      </p:sp>
      <p:sp>
        <p:nvSpPr>
          <p:cNvPr id="80902" name="Rectangle 3"/>
          <p:cNvSpPr>
            <a:spLocks noGrp="1" noChangeArrowheads="1"/>
          </p:cNvSpPr>
          <p:nvPr>
            <p:ph idx="1"/>
          </p:nvPr>
        </p:nvSpPr>
        <p:spPr/>
        <p:txBody>
          <a:bodyPr/>
          <a:lstStyle/>
          <a:p>
            <a:pPr eaLnBrk="1" hangingPunct="1"/>
            <a:r>
              <a:rPr lang="en-US" dirty="0" smtClean="0"/>
              <a:t>LCTGM</a:t>
            </a:r>
          </a:p>
          <a:p>
            <a:pPr eaLnBrk="1" hangingPunct="1"/>
            <a:r>
              <a:rPr lang="en-US" dirty="0" smtClean="0"/>
              <a:t>A thesaurus of over 7,000 terms for indexing visual materials, as well as numerous cross references. New terms are added regularly. </a:t>
            </a:r>
          </a:p>
          <a:p>
            <a:pPr eaLnBrk="1" hangingPunct="1"/>
            <a:r>
              <a:rPr lang="en-US" dirty="0" smtClean="0">
                <a:hlinkClick r:id="rId3"/>
              </a:rPr>
              <a:t>http://www.loc.gov/rr/print/tgm1/</a:t>
            </a:r>
            <a:endParaRPr lang="en-US" dirty="0" smtClean="0">
              <a:solidFill>
                <a:srgbClr val="CC0000"/>
              </a:solidFill>
            </a:endParaRPr>
          </a:p>
        </p:txBody>
      </p:sp>
      <p:sp>
        <p:nvSpPr>
          <p:cNvPr id="80898" name="Date Placeholder 3"/>
          <p:cNvSpPr>
            <a:spLocks noGrp="1"/>
          </p:cNvSpPr>
          <p:nvPr>
            <p:ph type="dt" sz="half" idx="10"/>
          </p:nvPr>
        </p:nvSpPr>
        <p:spPr>
          <a:noFill/>
        </p:spPr>
        <p:txBody>
          <a:bodyPr/>
          <a:lstStyle/>
          <a:p>
            <a:r>
              <a:rPr lang="en-US" smtClean="0"/>
              <a:t>Fall 2010</a:t>
            </a:r>
          </a:p>
        </p:txBody>
      </p:sp>
      <p:sp>
        <p:nvSpPr>
          <p:cNvPr id="80899" name="Footer Placeholder 4"/>
          <p:cNvSpPr>
            <a:spLocks noGrp="1"/>
          </p:cNvSpPr>
          <p:nvPr>
            <p:ph type="ftr" sz="quarter" idx="11"/>
          </p:nvPr>
        </p:nvSpPr>
        <p:spPr>
          <a:noFill/>
        </p:spPr>
        <p:txBody>
          <a:bodyPr/>
          <a:lstStyle/>
          <a:p>
            <a:r>
              <a:rPr lang="en-US" smtClean="0"/>
              <a:t>Society of American Archivists</a:t>
            </a:r>
          </a:p>
        </p:txBody>
      </p:sp>
      <p:sp>
        <p:nvSpPr>
          <p:cNvPr id="80900" name="Slide Number Placeholder 5"/>
          <p:cNvSpPr>
            <a:spLocks noGrp="1"/>
          </p:cNvSpPr>
          <p:nvPr>
            <p:ph type="sldNum" sz="quarter" idx="12"/>
          </p:nvPr>
        </p:nvSpPr>
        <p:spPr>
          <a:noFill/>
        </p:spPr>
        <p:txBody>
          <a:bodyPr/>
          <a:lstStyle/>
          <a:p>
            <a:fld id="{DB7E1016-B0F1-40D3-A594-E29876263B52}" type="slidenum">
              <a:rPr lang="en-US" smtClean="0"/>
              <a:pPr/>
              <a:t>64</a:t>
            </a:fld>
            <a:endParaRPr lang="en-US"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2"/>
          <p:cNvSpPr>
            <a:spLocks noGrp="1" noChangeArrowheads="1"/>
          </p:cNvSpPr>
          <p:nvPr>
            <p:ph type="title"/>
          </p:nvPr>
        </p:nvSpPr>
        <p:spPr/>
        <p:txBody>
          <a:bodyPr/>
          <a:lstStyle/>
          <a:p>
            <a:pPr eaLnBrk="1" hangingPunct="1"/>
            <a:r>
              <a:rPr lang="en-US" smtClean="0"/>
              <a:t>Art &amp; Architecture Thesaurus</a:t>
            </a:r>
          </a:p>
        </p:txBody>
      </p:sp>
      <p:sp>
        <p:nvSpPr>
          <p:cNvPr id="81926" name="Rectangle 3"/>
          <p:cNvSpPr>
            <a:spLocks noGrp="1" noChangeArrowheads="1"/>
          </p:cNvSpPr>
          <p:nvPr>
            <p:ph idx="1"/>
          </p:nvPr>
        </p:nvSpPr>
        <p:spPr/>
        <p:txBody>
          <a:bodyPr/>
          <a:lstStyle/>
          <a:p>
            <a:pPr eaLnBrk="1" hangingPunct="1"/>
            <a:r>
              <a:rPr lang="en-US" dirty="0" smtClean="0"/>
              <a:t>AAT</a:t>
            </a:r>
          </a:p>
          <a:p>
            <a:pPr eaLnBrk="1" hangingPunct="1"/>
            <a:r>
              <a:rPr lang="en-US" dirty="0" smtClean="0"/>
              <a:t>Structured vocabulary containing around 131,000 terms and other information about concepts.</a:t>
            </a:r>
          </a:p>
          <a:p>
            <a:pPr eaLnBrk="1" hangingPunct="1"/>
            <a:r>
              <a:rPr lang="en-US" dirty="0" smtClean="0">
                <a:hlinkClick r:id="rId3"/>
              </a:rPr>
              <a:t>http://www.getty.edu/research/conducting_research/vocabularies/aat/</a:t>
            </a:r>
            <a:endParaRPr lang="en-US" dirty="0" smtClean="0"/>
          </a:p>
          <a:p>
            <a:pPr eaLnBrk="1" hangingPunct="1">
              <a:buFontTx/>
              <a:buNone/>
            </a:pPr>
            <a:endParaRPr lang="en-US" dirty="0" smtClean="0"/>
          </a:p>
        </p:txBody>
      </p:sp>
      <p:sp>
        <p:nvSpPr>
          <p:cNvPr id="81922" name="Date Placeholder 3"/>
          <p:cNvSpPr>
            <a:spLocks noGrp="1"/>
          </p:cNvSpPr>
          <p:nvPr>
            <p:ph type="dt" sz="half" idx="10"/>
          </p:nvPr>
        </p:nvSpPr>
        <p:spPr>
          <a:noFill/>
        </p:spPr>
        <p:txBody>
          <a:bodyPr/>
          <a:lstStyle/>
          <a:p>
            <a:r>
              <a:rPr lang="en-US" smtClean="0"/>
              <a:t>Fall 2010</a:t>
            </a:r>
          </a:p>
        </p:txBody>
      </p:sp>
      <p:sp>
        <p:nvSpPr>
          <p:cNvPr id="81923" name="Footer Placeholder 4"/>
          <p:cNvSpPr>
            <a:spLocks noGrp="1"/>
          </p:cNvSpPr>
          <p:nvPr>
            <p:ph type="ftr" sz="quarter" idx="11"/>
          </p:nvPr>
        </p:nvSpPr>
        <p:spPr>
          <a:noFill/>
        </p:spPr>
        <p:txBody>
          <a:bodyPr/>
          <a:lstStyle/>
          <a:p>
            <a:r>
              <a:rPr lang="en-US" smtClean="0"/>
              <a:t>Society of American Archivists</a:t>
            </a:r>
          </a:p>
        </p:txBody>
      </p:sp>
      <p:sp>
        <p:nvSpPr>
          <p:cNvPr id="81924" name="Slide Number Placeholder 5"/>
          <p:cNvSpPr>
            <a:spLocks noGrp="1"/>
          </p:cNvSpPr>
          <p:nvPr>
            <p:ph type="sldNum" sz="quarter" idx="12"/>
          </p:nvPr>
        </p:nvSpPr>
        <p:spPr>
          <a:noFill/>
        </p:spPr>
        <p:txBody>
          <a:bodyPr/>
          <a:lstStyle/>
          <a:p>
            <a:fld id="{10ADCB12-C44F-4BC8-9DB6-7DA06C6F7F17}" type="slidenum">
              <a:rPr lang="en-US" smtClean="0"/>
              <a:pPr/>
              <a:t>65</a:t>
            </a:fld>
            <a:endParaRPr lang="en-US"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2"/>
          <p:cNvSpPr>
            <a:spLocks noGrp="1" noChangeArrowheads="1"/>
          </p:cNvSpPr>
          <p:nvPr>
            <p:ph type="title"/>
          </p:nvPr>
        </p:nvSpPr>
        <p:spPr/>
        <p:txBody>
          <a:bodyPr/>
          <a:lstStyle/>
          <a:p>
            <a:pPr eaLnBrk="1" hangingPunct="1"/>
            <a:r>
              <a:rPr lang="en-US" dirty="0" smtClean="0"/>
              <a:t>Name authority files</a:t>
            </a:r>
          </a:p>
        </p:txBody>
      </p:sp>
      <p:pic>
        <p:nvPicPr>
          <p:cNvPr id="82951" name="Picture 15" descr="C:\Documents and Settings\Owner\My Documents\My Pictures\whjwyoming.gif"/>
          <p:cNvPicPr>
            <a:picLocks noGrp="1" noChangeAspect="1" noChangeArrowheads="1"/>
          </p:cNvPicPr>
          <p:nvPr>
            <p:ph type="clipArt" sz="half" idx="1"/>
          </p:nvPr>
        </p:nvPicPr>
        <p:blipFill>
          <a:blip r:embed="rId3" cstate="print"/>
          <a:stretch>
            <a:fillRect/>
          </a:stretch>
        </p:blipFill>
        <p:spPr>
          <a:xfrm>
            <a:off x="1006602" y="1981200"/>
            <a:ext cx="3168396" cy="4114800"/>
          </a:xfrm>
          <a:noFill/>
        </p:spPr>
      </p:pic>
      <p:sp>
        <p:nvSpPr>
          <p:cNvPr id="82950" name="Rectangle 3"/>
          <p:cNvSpPr>
            <a:spLocks noGrp="1" noChangeArrowheads="1"/>
          </p:cNvSpPr>
          <p:nvPr>
            <p:ph type="body" sz="half" idx="2"/>
          </p:nvPr>
        </p:nvSpPr>
        <p:spPr>
          <a:xfrm>
            <a:off x="4648200" y="1828800"/>
            <a:ext cx="3810000" cy="4267200"/>
          </a:xfrm>
        </p:spPr>
        <p:txBody>
          <a:bodyPr/>
          <a:lstStyle/>
          <a:p>
            <a:pPr eaLnBrk="1" hangingPunct="1">
              <a:buNone/>
            </a:pPr>
            <a:r>
              <a:rPr lang="en-US" sz="1800" dirty="0" smtClean="0">
                <a:solidFill>
                  <a:schemeClr val="accent2"/>
                </a:solidFill>
              </a:rPr>
              <a:t>Glossary: A compilation of authority records that describe the preferred forms of names used as headings in a catalog, along with cross-references from variant forms of the name.</a:t>
            </a:r>
          </a:p>
          <a:p>
            <a:pPr eaLnBrk="1" hangingPunct="1"/>
            <a:r>
              <a:rPr lang="en-US" sz="2000" dirty="0" smtClean="0"/>
              <a:t>Personal names</a:t>
            </a:r>
          </a:p>
          <a:p>
            <a:pPr eaLnBrk="1" hangingPunct="1"/>
            <a:r>
              <a:rPr lang="en-US" sz="2000" dirty="0" smtClean="0"/>
              <a:t>Family names</a:t>
            </a:r>
          </a:p>
          <a:p>
            <a:pPr eaLnBrk="1" hangingPunct="1"/>
            <a:r>
              <a:rPr lang="en-US" sz="2000" dirty="0" smtClean="0"/>
              <a:t>Corporate names</a:t>
            </a:r>
          </a:p>
          <a:p>
            <a:pPr eaLnBrk="1" hangingPunct="1"/>
            <a:r>
              <a:rPr lang="en-US" sz="2000" dirty="0" smtClean="0"/>
              <a:t>Organization names</a:t>
            </a:r>
          </a:p>
          <a:p>
            <a:pPr eaLnBrk="1" hangingPunct="1"/>
            <a:r>
              <a:rPr lang="en-US" sz="2000" dirty="0" smtClean="0"/>
              <a:t>Event names</a:t>
            </a:r>
          </a:p>
          <a:p>
            <a:pPr eaLnBrk="1" hangingPunct="1"/>
            <a:r>
              <a:rPr lang="en-US" sz="2000" dirty="0" smtClean="0"/>
              <a:t>Geographic names</a:t>
            </a:r>
          </a:p>
          <a:p>
            <a:pPr eaLnBrk="1" hangingPunct="1"/>
            <a:r>
              <a:rPr lang="en-US" sz="2000" dirty="0" smtClean="0"/>
              <a:t>ISAAR (CPF)</a:t>
            </a:r>
          </a:p>
          <a:p>
            <a:pPr eaLnBrk="1" hangingPunct="1"/>
            <a:endParaRPr lang="en-US" sz="2800" dirty="0" smtClean="0"/>
          </a:p>
          <a:p>
            <a:pPr eaLnBrk="1" hangingPunct="1">
              <a:buFontTx/>
              <a:buNone/>
            </a:pPr>
            <a:endParaRPr lang="en-US" sz="2800" dirty="0" smtClean="0"/>
          </a:p>
        </p:txBody>
      </p:sp>
      <p:sp>
        <p:nvSpPr>
          <p:cNvPr id="82946" name="Date Placeholder 4"/>
          <p:cNvSpPr>
            <a:spLocks noGrp="1"/>
          </p:cNvSpPr>
          <p:nvPr>
            <p:ph type="dt" sz="half" idx="10"/>
          </p:nvPr>
        </p:nvSpPr>
        <p:spPr>
          <a:noFill/>
        </p:spPr>
        <p:txBody>
          <a:bodyPr/>
          <a:lstStyle/>
          <a:p>
            <a:r>
              <a:rPr lang="en-US" smtClean="0"/>
              <a:t>Fall 2010</a:t>
            </a:r>
          </a:p>
        </p:txBody>
      </p:sp>
      <p:sp>
        <p:nvSpPr>
          <p:cNvPr id="82947" name="Footer Placeholder 5"/>
          <p:cNvSpPr>
            <a:spLocks noGrp="1"/>
          </p:cNvSpPr>
          <p:nvPr>
            <p:ph type="ftr" sz="quarter" idx="11"/>
          </p:nvPr>
        </p:nvSpPr>
        <p:spPr>
          <a:noFill/>
        </p:spPr>
        <p:txBody>
          <a:bodyPr/>
          <a:lstStyle/>
          <a:p>
            <a:r>
              <a:rPr lang="en-US" smtClean="0"/>
              <a:t>Society of American Archivists</a:t>
            </a:r>
          </a:p>
        </p:txBody>
      </p:sp>
      <p:sp>
        <p:nvSpPr>
          <p:cNvPr id="82948" name="Slide Number Placeholder 6"/>
          <p:cNvSpPr>
            <a:spLocks noGrp="1"/>
          </p:cNvSpPr>
          <p:nvPr>
            <p:ph type="sldNum" sz="quarter" idx="12"/>
          </p:nvPr>
        </p:nvSpPr>
        <p:spPr>
          <a:noFill/>
        </p:spPr>
        <p:txBody>
          <a:bodyPr/>
          <a:lstStyle/>
          <a:p>
            <a:fld id="{5BA53367-D602-47FE-B694-E07EB988FEEF}" type="slidenum">
              <a:rPr lang="en-US" smtClean="0"/>
              <a:pPr/>
              <a:t>66</a:t>
            </a:fld>
            <a:endParaRPr lang="en-US"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Rectangle 1026"/>
          <p:cNvSpPr>
            <a:spLocks noGrp="1" noChangeArrowheads="1"/>
          </p:cNvSpPr>
          <p:nvPr>
            <p:ph type="title"/>
          </p:nvPr>
        </p:nvSpPr>
        <p:spPr/>
        <p:txBody>
          <a:bodyPr/>
          <a:lstStyle/>
          <a:p>
            <a:pPr eaLnBrk="1" hangingPunct="1"/>
            <a:r>
              <a:rPr lang="en-US" smtClean="0"/>
              <a:t>Metadata</a:t>
            </a:r>
          </a:p>
        </p:txBody>
      </p:sp>
      <p:sp>
        <p:nvSpPr>
          <p:cNvPr id="87046" name="Rectangle 1027"/>
          <p:cNvSpPr>
            <a:spLocks noGrp="1" noChangeArrowheads="1"/>
          </p:cNvSpPr>
          <p:nvPr>
            <p:ph type="body" sz="half" idx="1"/>
          </p:nvPr>
        </p:nvSpPr>
        <p:spPr>
          <a:xfrm>
            <a:off x="685800" y="1828800"/>
            <a:ext cx="3810000" cy="4267200"/>
          </a:xfrm>
        </p:spPr>
        <p:txBody>
          <a:bodyPr/>
          <a:lstStyle/>
          <a:p>
            <a:pPr eaLnBrk="1" hangingPunct="1">
              <a:buNone/>
            </a:pPr>
            <a:r>
              <a:rPr lang="en-US" sz="2000" dirty="0" smtClean="0">
                <a:solidFill>
                  <a:schemeClr val="accent2"/>
                </a:solidFill>
              </a:rPr>
              <a:t>Glossary: A characterization or description documenting the identification, management, nature, use, or location of information resources (data).</a:t>
            </a:r>
          </a:p>
          <a:p>
            <a:pPr eaLnBrk="1" hangingPunct="1"/>
            <a:r>
              <a:rPr lang="en-US" sz="2400" dirty="0" smtClean="0"/>
              <a:t>Descriptive</a:t>
            </a:r>
          </a:p>
          <a:p>
            <a:pPr eaLnBrk="1" hangingPunct="1"/>
            <a:r>
              <a:rPr lang="en-US" sz="2400" dirty="0" smtClean="0"/>
              <a:t>Structural</a:t>
            </a:r>
          </a:p>
          <a:p>
            <a:pPr eaLnBrk="1" hangingPunct="1"/>
            <a:r>
              <a:rPr lang="en-US" sz="2400" dirty="0" smtClean="0"/>
              <a:t>Administrative</a:t>
            </a:r>
          </a:p>
          <a:p>
            <a:pPr lvl="1" eaLnBrk="1" hangingPunct="1"/>
            <a:r>
              <a:rPr lang="en-US" sz="2400" dirty="0" smtClean="0"/>
              <a:t>Technical</a:t>
            </a:r>
          </a:p>
          <a:p>
            <a:pPr lvl="1" eaLnBrk="1" hangingPunct="1"/>
            <a:r>
              <a:rPr lang="en-US" sz="2400" dirty="0" smtClean="0"/>
              <a:t>Rights</a:t>
            </a:r>
          </a:p>
          <a:p>
            <a:pPr lvl="1" eaLnBrk="1" hangingPunct="1"/>
            <a:r>
              <a:rPr lang="en-US" sz="2400" dirty="0" smtClean="0"/>
              <a:t>Preservation</a:t>
            </a:r>
          </a:p>
        </p:txBody>
      </p:sp>
      <p:pic>
        <p:nvPicPr>
          <p:cNvPr id="87047" name="Picture 1030" descr="C:\Documents and Settings\Owner\My Documents\My Pictures\meta.jpg"/>
          <p:cNvPicPr>
            <a:picLocks noGrp="1" noChangeAspect="1" noChangeArrowheads="1"/>
          </p:cNvPicPr>
          <p:nvPr>
            <p:ph type="clipArt" sz="half" idx="2"/>
          </p:nvPr>
        </p:nvPicPr>
        <p:blipFill>
          <a:blip r:embed="rId3" cstate="print"/>
          <a:stretch>
            <a:fillRect/>
          </a:stretch>
        </p:blipFill>
        <p:spPr>
          <a:xfrm>
            <a:off x="4572000" y="2362200"/>
            <a:ext cx="4065703" cy="3017520"/>
          </a:xfrm>
          <a:noFill/>
        </p:spPr>
      </p:pic>
      <p:sp>
        <p:nvSpPr>
          <p:cNvPr id="87042" name="Date Placeholder 4"/>
          <p:cNvSpPr>
            <a:spLocks noGrp="1"/>
          </p:cNvSpPr>
          <p:nvPr>
            <p:ph type="dt" sz="half" idx="10"/>
          </p:nvPr>
        </p:nvSpPr>
        <p:spPr>
          <a:noFill/>
        </p:spPr>
        <p:txBody>
          <a:bodyPr/>
          <a:lstStyle/>
          <a:p>
            <a:r>
              <a:rPr lang="en-US" smtClean="0"/>
              <a:t>Fall 2010</a:t>
            </a:r>
          </a:p>
        </p:txBody>
      </p:sp>
      <p:sp>
        <p:nvSpPr>
          <p:cNvPr id="87043" name="Footer Placeholder 5"/>
          <p:cNvSpPr>
            <a:spLocks noGrp="1"/>
          </p:cNvSpPr>
          <p:nvPr>
            <p:ph type="ftr" sz="quarter" idx="11"/>
          </p:nvPr>
        </p:nvSpPr>
        <p:spPr>
          <a:noFill/>
        </p:spPr>
        <p:txBody>
          <a:bodyPr/>
          <a:lstStyle/>
          <a:p>
            <a:r>
              <a:rPr lang="en-US" smtClean="0"/>
              <a:t>Society of American Archivists</a:t>
            </a:r>
          </a:p>
        </p:txBody>
      </p:sp>
      <p:sp>
        <p:nvSpPr>
          <p:cNvPr id="87044" name="Slide Number Placeholder 6"/>
          <p:cNvSpPr>
            <a:spLocks noGrp="1"/>
          </p:cNvSpPr>
          <p:nvPr>
            <p:ph type="sldNum" sz="quarter" idx="12"/>
          </p:nvPr>
        </p:nvSpPr>
        <p:spPr>
          <a:noFill/>
        </p:spPr>
        <p:txBody>
          <a:bodyPr/>
          <a:lstStyle/>
          <a:p>
            <a:fld id="{F730B7E9-08AB-48C3-A6E3-5E830487E77F}" type="slidenum">
              <a:rPr lang="en-US" smtClean="0"/>
              <a:pPr/>
              <a:t>67</a:t>
            </a:fld>
            <a:endParaRPr lang="en-US"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9" name="Rectangle 2"/>
          <p:cNvSpPr>
            <a:spLocks noGrp="1" noChangeArrowheads="1"/>
          </p:cNvSpPr>
          <p:nvPr>
            <p:ph type="title"/>
          </p:nvPr>
        </p:nvSpPr>
        <p:spPr/>
        <p:txBody>
          <a:bodyPr/>
          <a:lstStyle/>
          <a:p>
            <a:pPr eaLnBrk="1" hangingPunct="1"/>
            <a:r>
              <a:rPr lang="en-US" smtClean="0"/>
              <a:t>Describing digital photos</a:t>
            </a:r>
          </a:p>
        </p:txBody>
      </p:sp>
      <p:sp>
        <p:nvSpPr>
          <p:cNvPr id="88070" name="Rectangle 3"/>
          <p:cNvSpPr>
            <a:spLocks noGrp="1" noChangeArrowheads="1"/>
          </p:cNvSpPr>
          <p:nvPr>
            <p:ph idx="1"/>
          </p:nvPr>
        </p:nvSpPr>
        <p:spPr/>
        <p:txBody>
          <a:bodyPr/>
          <a:lstStyle/>
          <a:p>
            <a:pPr eaLnBrk="1" hangingPunct="1"/>
            <a:r>
              <a:rPr lang="en-US" dirty="0" smtClean="0"/>
              <a:t>Use the word ‘photographs’</a:t>
            </a:r>
          </a:p>
          <a:p>
            <a:pPr eaLnBrk="1" hangingPunct="1"/>
            <a:r>
              <a:rPr lang="en-US" dirty="0" smtClean="0"/>
              <a:t>Use sustainable electronic addresses</a:t>
            </a:r>
          </a:p>
          <a:p>
            <a:pPr eaLnBrk="1" hangingPunct="1"/>
            <a:r>
              <a:rPr lang="en-US" dirty="0" smtClean="0"/>
              <a:t>Reference the digital aspect</a:t>
            </a:r>
          </a:p>
          <a:p>
            <a:pPr eaLnBrk="1" hangingPunct="1"/>
            <a:r>
              <a:rPr lang="en-US" dirty="0" smtClean="0"/>
              <a:t>Name the specific file type</a:t>
            </a:r>
          </a:p>
          <a:p>
            <a:pPr eaLnBrk="1" hangingPunct="1"/>
            <a:r>
              <a:rPr lang="en-US" dirty="0" smtClean="0"/>
              <a:t>Check file header for information</a:t>
            </a:r>
          </a:p>
          <a:p>
            <a:pPr eaLnBrk="1" hangingPunct="1">
              <a:buFontTx/>
              <a:buNone/>
            </a:pPr>
            <a:endParaRPr lang="en-US" dirty="0" smtClean="0"/>
          </a:p>
          <a:p>
            <a:pPr eaLnBrk="1" hangingPunct="1">
              <a:buFontTx/>
              <a:buNone/>
            </a:pPr>
            <a:r>
              <a:rPr lang="en-US" sz="2800" dirty="0" smtClean="0"/>
              <a:t>EX: 69 photographs (digital) </a:t>
            </a:r>
            <a:r>
              <a:rPr lang="en-US" sz="2800" smtClean="0"/>
              <a:t>: TIFF</a:t>
            </a:r>
            <a:endParaRPr lang="en-US" sz="2800" dirty="0" smtClean="0"/>
          </a:p>
        </p:txBody>
      </p:sp>
      <p:sp>
        <p:nvSpPr>
          <p:cNvPr id="88066" name="Date Placeholder 3"/>
          <p:cNvSpPr>
            <a:spLocks noGrp="1"/>
          </p:cNvSpPr>
          <p:nvPr>
            <p:ph type="dt" sz="half" idx="10"/>
          </p:nvPr>
        </p:nvSpPr>
        <p:spPr>
          <a:noFill/>
        </p:spPr>
        <p:txBody>
          <a:bodyPr/>
          <a:lstStyle/>
          <a:p>
            <a:r>
              <a:rPr lang="en-US" smtClean="0"/>
              <a:t>Fall 2010</a:t>
            </a:r>
          </a:p>
        </p:txBody>
      </p:sp>
      <p:sp>
        <p:nvSpPr>
          <p:cNvPr id="88067" name="Footer Placeholder 4"/>
          <p:cNvSpPr>
            <a:spLocks noGrp="1"/>
          </p:cNvSpPr>
          <p:nvPr>
            <p:ph type="ftr" sz="quarter" idx="11"/>
          </p:nvPr>
        </p:nvSpPr>
        <p:spPr>
          <a:noFill/>
        </p:spPr>
        <p:txBody>
          <a:bodyPr/>
          <a:lstStyle/>
          <a:p>
            <a:r>
              <a:rPr lang="en-US" smtClean="0"/>
              <a:t>Society of American Archivists</a:t>
            </a:r>
          </a:p>
        </p:txBody>
      </p:sp>
      <p:sp>
        <p:nvSpPr>
          <p:cNvPr id="88068" name="Slide Number Placeholder 5"/>
          <p:cNvSpPr>
            <a:spLocks noGrp="1"/>
          </p:cNvSpPr>
          <p:nvPr>
            <p:ph type="sldNum" sz="quarter" idx="12"/>
          </p:nvPr>
        </p:nvSpPr>
        <p:spPr>
          <a:noFill/>
        </p:spPr>
        <p:txBody>
          <a:bodyPr/>
          <a:lstStyle/>
          <a:p>
            <a:fld id="{A0B2355A-CF18-454A-A406-58CA994EE238}" type="slidenum">
              <a:rPr lang="en-US" smtClean="0"/>
              <a:pPr/>
              <a:t>68</a:t>
            </a:fld>
            <a:endParaRPr lang="en-US"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Rectangle 2"/>
          <p:cNvSpPr>
            <a:spLocks noGrp="1" noChangeArrowheads="1"/>
          </p:cNvSpPr>
          <p:nvPr>
            <p:ph type="title"/>
          </p:nvPr>
        </p:nvSpPr>
        <p:spPr/>
        <p:txBody>
          <a:bodyPr/>
          <a:lstStyle/>
          <a:p>
            <a:pPr eaLnBrk="1" hangingPunct="1"/>
            <a:r>
              <a:rPr lang="en-US" smtClean="0"/>
              <a:t>When resources are limited</a:t>
            </a:r>
          </a:p>
        </p:txBody>
      </p:sp>
      <p:pic>
        <p:nvPicPr>
          <p:cNvPr id="89095" name="Picture 6" descr="C:\Documents and Settings\Owner\My Documents\My Pictures\stairway.jpg"/>
          <p:cNvPicPr>
            <a:picLocks noGrp="1" noChangeAspect="1" noChangeArrowheads="1"/>
          </p:cNvPicPr>
          <p:nvPr>
            <p:ph type="clipArt" sz="half" idx="1"/>
          </p:nvPr>
        </p:nvPicPr>
        <p:blipFill>
          <a:blip r:embed="rId3" cstate="print"/>
          <a:stretch>
            <a:fillRect/>
          </a:stretch>
        </p:blipFill>
        <p:spPr>
          <a:xfrm>
            <a:off x="944880" y="1981200"/>
            <a:ext cx="3291840" cy="4114800"/>
          </a:xfrm>
          <a:noFill/>
        </p:spPr>
      </p:pic>
      <p:sp>
        <p:nvSpPr>
          <p:cNvPr id="89094" name="Rectangle 5"/>
          <p:cNvSpPr>
            <a:spLocks noGrp="1" noChangeArrowheads="1"/>
          </p:cNvSpPr>
          <p:nvPr>
            <p:ph type="body" sz="half" idx="2"/>
          </p:nvPr>
        </p:nvSpPr>
        <p:spPr/>
        <p:txBody>
          <a:bodyPr/>
          <a:lstStyle/>
          <a:p>
            <a:pPr eaLnBrk="1" hangingPunct="1"/>
            <a:endParaRPr lang="en-US" sz="2800" smtClean="0"/>
          </a:p>
          <a:p>
            <a:pPr eaLnBrk="1" hangingPunct="1"/>
            <a:r>
              <a:rPr lang="en-US" sz="2800" smtClean="0"/>
              <a:t>Begin with the basics</a:t>
            </a:r>
          </a:p>
          <a:p>
            <a:pPr eaLnBrk="1" hangingPunct="1"/>
            <a:r>
              <a:rPr lang="en-US" sz="2800" smtClean="0"/>
              <a:t>Build upon description step by step!</a:t>
            </a:r>
          </a:p>
          <a:p>
            <a:pPr eaLnBrk="1" hangingPunct="1">
              <a:buFontTx/>
              <a:buNone/>
            </a:pPr>
            <a:endParaRPr lang="en-US" sz="2800" smtClean="0"/>
          </a:p>
        </p:txBody>
      </p:sp>
      <p:sp>
        <p:nvSpPr>
          <p:cNvPr id="89090" name="Date Placeholder 4"/>
          <p:cNvSpPr>
            <a:spLocks noGrp="1"/>
          </p:cNvSpPr>
          <p:nvPr>
            <p:ph type="dt" sz="half" idx="10"/>
          </p:nvPr>
        </p:nvSpPr>
        <p:spPr>
          <a:noFill/>
        </p:spPr>
        <p:txBody>
          <a:bodyPr/>
          <a:lstStyle/>
          <a:p>
            <a:r>
              <a:rPr lang="en-US" smtClean="0"/>
              <a:t>Fall 2010</a:t>
            </a:r>
          </a:p>
        </p:txBody>
      </p:sp>
      <p:sp>
        <p:nvSpPr>
          <p:cNvPr id="89091" name="Footer Placeholder 5"/>
          <p:cNvSpPr>
            <a:spLocks noGrp="1"/>
          </p:cNvSpPr>
          <p:nvPr>
            <p:ph type="ftr" sz="quarter" idx="11"/>
          </p:nvPr>
        </p:nvSpPr>
        <p:spPr>
          <a:noFill/>
        </p:spPr>
        <p:txBody>
          <a:bodyPr/>
          <a:lstStyle/>
          <a:p>
            <a:r>
              <a:rPr lang="en-US" smtClean="0"/>
              <a:t>Society of American Archivists</a:t>
            </a:r>
          </a:p>
        </p:txBody>
      </p:sp>
      <p:sp>
        <p:nvSpPr>
          <p:cNvPr id="89092" name="Slide Number Placeholder 6"/>
          <p:cNvSpPr>
            <a:spLocks noGrp="1"/>
          </p:cNvSpPr>
          <p:nvPr>
            <p:ph type="sldNum" sz="quarter" idx="12"/>
          </p:nvPr>
        </p:nvSpPr>
        <p:spPr>
          <a:noFill/>
        </p:spPr>
        <p:txBody>
          <a:bodyPr/>
          <a:lstStyle/>
          <a:p>
            <a:fld id="{204EC950-78E1-4D59-94E3-EF35694677B8}" type="slidenum">
              <a:rPr lang="en-US" smtClean="0"/>
              <a:pPr/>
              <a:t>69</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Numbering examples</a:t>
            </a:r>
          </a:p>
        </p:txBody>
      </p:sp>
      <p:sp>
        <p:nvSpPr>
          <p:cNvPr id="9219" name="Rectangle 3"/>
          <p:cNvSpPr>
            <a:spLocks noGrp="1" noChangeArrowheads="1"/>
          </p:cNvSpPr>
          <p:nvPr>
            <p:ph sz="half" idx="1"/>
          </p:nvPr>
        </p:nvSpPr>
        <p:spPr/>
        <p:txBody>
          <a:bodyPr/>
          <a:lstStyle/>
          <a:p>
            <a:pPr eaLnBrk="1" hangingPunct="1">
              <a:buFontTx/>
              <a:buNone/>
            </a:pPr>
            <a:r>
              <a:rPr lang="en-US" smtClean="0"/>
              <a:t>Groups</a:t>
            </a:r>
          </a:p>
          <a:p>
            <a:pPr eaLnBrk="1" hangingPunct="1"/>
            <a:endParaRPr lang="en-US" smtClean="0"/>
          </a:p>
          <a:p>
            <a:pPr eaLnBrk="1" hangingPunct="1"/>
            <a:r>
              <a:rPr lang="en-US" smtClean="0"/>
              <a:t>RG260</a:t>
            </a:r>
          </a:p>
          <a:p>
            <a:pPr eaLnBrk="1" hangingPunct="1"/>
            <a:r>
              <a:rPr lang="en-US" smtClean="0"/>
              <a:t>XYZ Coll 1998-135</a:t>
            </a:r>
          </a:p>
          <a:p>
            <a:pPr eaLnBrk="1" hangingPunct="1"/>
            <a:r>
              <a:rPr lang="en-US" smtClean="0"/>
              <a:t>1978:0163</a:t>
            </a:r>
          </a:p>
          <a:p>
            <a:pPr eaLnBrk="1" hangingPunct="1"/>
            <a:r>
              <a:rPr lang="en-US" smtClean="0"/>
              <a:t>ZHS:42</a:t>
            </a:r>
          </a:p>
          <a:p>
            <a:pPr eaLnBrk="1" hangingPunct="1">
              <a:buFontTx/>
              <a:buNone/>
            </a:pPr>
            <a:endParaRPr lang="en-US" smtClean="0"/>
          </a:p>
        </p:txBody>
      </p:sp>
      <p:sp>
        <p:nvSpPr>
          <p:cNvPr id="9220" name="Content Placeholder 6"/>
          <p:cNvSpPr>
            <a:spLocks noGrp="1"/>
          </p:cNvSpPr>
          <p:nvPr>
            <p:ph sz="half" idx="2"/>
          </p:nvPr>
        </p:nvSpPr>
        <p:spPr/>
        <p:txBody>
          <a:bodyPr/>
          <a:lstStyle/>
          <a:p>
            <a:pPr eaLnBrk="1" hangingPunct="1">
              <a:buFontTx/>
              <a:buNone/>
            </a:pPr>
            <a:r>
              <a:rPr lang="en-US" smtClean="0"/>
              <a:t>Items</a:t>
            </a:r>
          </a:p>
          <a:p>
            <a:pPr eaLnBrk="1" hangingPunct="1">
              <a:buFontTx/>
              <a:buNone/>
            </a:pPr>
            <a:endParaRPr lang="en-US" smtClean="0"/>
          </a:p>
          <a:p>
            <a:pPr eaLnBrk="1" hangingPunct="1"/>
            <a:r>
              <a:rPr lang="en-US" smtClean="0"/>
              <a:t>RG7951.PH-1784</a:t>
            </a:r>
          </a:p>
          <a:p>
            <a:pPr eaLnBrk="1" hangingPunct="1"/>
            <a:r>
              <a:rPr lang="en-US" smtClean="0"/>
              <a:t>DLC/PP-2004:001.1</a:t>
            </a:r>
          </a:p>
          <a:p>
            <a:pPr eaLnBrk="1" hangingPunct="1"/>
            <a:r>
              <a:rPr lang="en-US" smtClean="0"/>
              <a:t>Ph 7 (21):1</a:t>
            </a:r>
          </a:p>
          <a:p>
            <a:pPr eaLnBrk="1" hangingPunct="1"/>
            <a:r>
              <a:rPr lang="en-US" smtClean="0"/>
              <a:t>81:15/G</a:t>
            </a:r>
          </a:p>
          <a:p>
            <a:pPr eaLnBrk="1" hangingPunct="1"/>
            <a:endParaRPr lang="en-US" smtClean="0"/>
          </a:p>
          <a:p>
            <a:pPr eaLnBrk="1" hangingPunct="1"/>
            <a:endParaRPr lang="en-US" smtClean="0"/>
          </a:p>
          <a:p>
            <a:pPr eaLnBrk="1" hangingPunct="1">
              <a:buFontTx/>
              <a:buNone/>
            </a:pPr>
            <a:endParaRPr lang="en-US" smtClean="0"/>
          </a:p>
        </p:txBody>
      </p:sp>
      <p:sp>
        <p:nvSpPr>
          <p:cNvPr id="9221" name="Date Placeholder 3"/>
          <p:cNvSpPr>
            <a:spLocks noGrp="1"/>
          </p:cNvSpPr>
          <p:nvPr>
            <p:ph type="dt" sz="half" idx="10"/>
          </p:nvPr>
        </p:nvSpPr>
        <p:spPr>
          <a:noFill/>
        </p:spPr>
        <p:txBody>
          <a:bodyPr/>
          <a:lstStyle/>
          <a:p>
            <a:r>
              <a:rPr lang="en-US" smtClean="0"/>
              <a:t>Fall 2010</a:t>
            </a:r>
          </a:p>
        </p:txBody>
      </p:sp>
      <p:sp>
        <p:nvSpPr>
          <p:cNvPr id="9222" name="Footer Placeholder 4"/>
          <p:cNvSpPr>
            <a:spLocks noGrp="1"/>
          </p:cNvSpPr>
          <p:nvPr>
            <p:ph type="ftr" sz="quarter" idx="11"/>
          </p:nvPr>
        </p:nvSpPr>
        <p:spPr>
          <a:noFill/>
        </p:spPr>
        <p:txBody>
          <a:bodyPr/>
          <a:lstStyle/>
          <a:p>
            <a:r>
              <a:rPr lang="en-US" smtClean="0"/>
              <a:t>Society of American Archivists</a:t>
            </a:r>
          </a:p>
        </p:txBody>
      </p:sp>
      <p:sp>
        <p:nvSpPr>
          <p:cNvPr id="9223" name="Slide Number Placeholder 5"/>
          <p:cNvSpPr>
            <a:spLocks noGrp="1"/>
          </p:cNvSpPr>
          <p:nvPr>
            <p:ph type="sldNum" sz="quarter" idx="12"/>
          </p:nvPr>
        </p:nvSpPr>
        <p:spPr>
          <a:noFill/>
        </p:spPr>
        <p:txBody>
          <a:bodyPr/>
          <a:lstStyle/>
          <a:p>
            <a:fld id="{771D1C0A-A547-429E-8AFF-79765E2AB7E9}" type="slidenum">
              <a:rPr lang="en-US" smtClean="0"/>
              <a:pPr/>
              <a:t>7</a:t>
            </a:fld>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txBox="1">
            <a:spLocks/>
          </p:cNvSpPr>
          <p:nvPr/>
        </p:nvSpPr>
        <p:spPr bwMode="auto">
          <a:xfrm>
            <a:off x="6553200" y="6248400"/>
            <a:ext cx="1905000" cy="457200"/>
          </a:xfrm>
          <a:prstGeom prst="rect">
            <a:avLst/>
          </a:prstGeom>
          <a:noFill/>
          <a:ln w="9525">
            <a:noFill/>
            <a:miter lim="800000"/>
            <a:headEnd/>
            <a:tailEnd/>
          </a:ln>
          <a:effectLst/>
        </p:spPr>
        <p:txBody>
          <a:bodyPr/>
          <a:lstStyle/>
          <a:p>
            <a:pPr algn="r">
              <a:buNone/>
            </a:pPr>
            <a:fld id="{80C78280-B6B3-45A3-B65E-905AA23099E6}" type="slidenum">
              <a:rPr lang="en-GB" sz="1400"/>
              <a:pPr algn="r">
                <a:buNone/>
              </a:pPr>
              <a:t>70</a:t>
            </a:fld>
            <a:endParaRPr lang="en-GB" sz="1400" dirty="0"/>
          </a:p>
        </p:txBody>
      </p:sp>
      <p:sp>
        <p:nvSpPr>
          <p:cNvPr id="9" name="Rectangle 1"/>
          <p:cNvSpPr txBox="1">
            <a:spLocks noChangeArrowheads="1"/>
          </p:cNvSpPr>
          <p:nvPr/>
        </p:nvSpPr>
        <p:spPr bwMode="auto">
          <a:xfrm>
            <a:off x="685800" y="609600"/>
            <a:ext cx="7770813" cy="1146175"/>
          </a:xfrm>
          <a:prstGeom prst="rect">
            <a:avLst/>
          </a:prstGeom>
          <a:noFill/>
          <a:ln w="9525">
            <a:noFill/>
            <a:miter lim="800000"/>
            <a:headEnd/>
            <a:tailEnd/>
          </a:ln>
        </p:spPr>
        <p:txBody>
          <a:bodyPr lIns="81639" tIns="42452" rIns="81639" bIns="42452" anchor="ctr"/>
          <a:lstStyle/>
          <a:p>
            <a:pPr algn="ctr" eaLnBrk="0">
              <a:buNone/>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4400" dirty="0">
                <a:solidFill>
                  <a:schemeClr val="tx2"/>
                </a:solidFill>
                <a:latin typeface="+mj-lt"/>
              </a:rPr>
              <a:t>Module 7: Copying &amp; Digitization</a:t>
            </a:r>
          </a:p>
        </p:txBody>
      </p:sp>
      <p:sp>
        <p:nvSpPr>
          <p:cNvPr id="189449" name="AutoShape 2"/>
          <p:cNvSpPr>
            <a:spLocks noChangeArrowheads="1"/>
          </p:cNvSpPr>
          <p:nvPr/>
        </p:nvSpPr>
        <p:spPr bwMode="auto">
          <a:xfrm>
            <a:off x="4648200" y="2438400"/>
            <a:ext cx="3581400" cy="3201988"/>
          </a:xfrm>
          <a:prstGeom prst="triangle">
            <a:avLst>
              <a:gd name="adj" fmla="val 50000"/>
            </a:avLst>
          </a:prstGeom>
          <a:noFill/>
          <a:ln w="9525">
            <a:noFill/>
            <a:round/>
            <a:headEnd/>
            <a:tailEnd/>
          </a:ln>
        </p:spPr>
        <p:txBody>
          <a:bodyPr wrap="none" lIns="82945" tIns="41473" rIns="82945" bIns="41473" anchor="ctr"/>
          <a:lstStyle/>
          <a:p>
            <a:endParaRPr lang="en-US"/>
          </a:p>
        </p:txBody>
      </p:sp>
      <p:sp>
        <p:nvSpPr>
          <p:cNvPr id="189450" name="AutoShape 3"/>
          <p:cNvSpPr>
            <a:spLocks noChangeArrowheads="1"/>
          </p:cNvSpPr>
          <p:nvPr/>
        </p:nvSpPr>
        <p:spPr bwMode="auto">
          <a:xfrm>
            <a:off x="3886200" y="2209800"/>
            <a:ext cx="4724400" cy="3581400"/>
          </a:xfrm>
          <a:prstGeom prst="flowChartExtract">
            <a:avLst/>
          </a:prstGeom>
          <a:noFill/>
          <a:ln w="9525">
            <a:noFill/>
            <a:round/>
            <a:headEnd/>
            <a:tailEnd/>
          </a:ln>
        </p:spPr>
        <p:txBody>
          <a:bodyPr wrap="none" lIns="82945" tIns="41473" rIns="82945" bIns="41473" anchor="ctr"/>
          <a:lstStyle/>
          <a:p>
            <a:endParaRPr lang="en-US"/>
          </a:p>
        </p:txBody>
      </p:sp>
      <p:grpSp>
        <p:nvGrpSpPr>
          <p:cNvPr id="2" name="Group 4"/>
          <p:cNvGrpSpPr>
            <a:grpSpLocks/>
          </p:cNvGrpSpPr>
          <p:nvPr/>
        </p:nvGrpSpPr>
        <p:grpSpPr bwMode="auto">
          <a:xfrm>
            <a:off x="1828800" y="2055813"/>
            <a:ext cx="5573713" cy="3790950"/>
            <a:chOff x="1270" y="1428"/>
            <a:chExt cx="3871" cy="2632"/>
          </a:xfrm>
        </p:grpSpPr>
        <p:sp>
          <p:nvSpPr>
            <p:cNvPr id="189455" name="AutoShape 5"/>
            <p:cNvSpPr>
              <a:spLocks noChangeArrowheads="1"/>
            </p:cNvSpPr>
            <p:nvPr/>
          </p:nvSpPr>
          <p:spPr bwMode="auto">
            <a:xfrm>
              <a:off x="2201" y="1967"/>
              <a:ext cx="1996" cy="1614"/>
            </a:xfrm>
            <a:prstGeom prst="triangle">
              <a:avLst>
                <a:gd name="adj" fmla="val 50000"/>
              </a:avLst>
            </a:prstGeom>
            <a:solidFill>
              <a:srgbClr val="CCCCFF"/>
            </a:solidFill>
            <a:ln w="9360">
              <a:solidFill>
                <a:srgbClr val="000000"/>
              </a:solidFill>
              <a:miter lim="800000"/>
              <a:headEnd/>
              <a:tailEnd/>
            </a:ln>
          </p:spPr>
          <p:txBody>
            <a:bodyPr wrap="none" anchor="ctr"/>
            <a:lstStyle/>
            <a:p>
              <a:endParaRPr lang="en-US"/>
            </a:p>
          </p:txBody>
        </p:sp>
        <p:sp>
          <p:nvSpPr>
            <p:cNvPr id="189456" name="Oval 6"/>
            <p:cNvSpPr>
              <a:spLocks noChangeArrowheads="1"/>
            </p:cNvSpPr>
            <p:nvPr/>
          </p:nvSpPr>
          <p:spPr bwMode="auto">
            <a:xfrm>
              <a:off x="1270" y="3523"/>
              <a:ext cx="1147" cy="538"/>
            </a:xfrm>
            <a:prstGeom prst="ellipse">
              <a:avLst/>
            </a:prstGeom>
            <a:solidFill>
              <a:srgbClr val="FFFFCC"/>
            </a:solidFill>
            <a:ln w="9360">
              <a:solidFill>
                <a:srgbClr val="000000"/>
              </a:solidFill>
              <a:miter lim="800000"/>
              <a:headEnd/>
              <a:tailEnd/>
            </a:ln>
          </p:spPr>
          <p:txBody>
            <a:bodyPr wrap="none" anchor="ctr"/>
            <a:lstStyle/>
            <a:p>
              <a:endParaRPr lang="en-US"/>
            </a:p>
          </p:txBody>
        </p:sp>
        <p:sp>
          <p:nvSpPr>
            <p:cNvPr id="189457" name="Oval 7"/>
            <p:cNvSpPr>
              <a:spLocks noChangeArrowheads="1"/>
            </p:cNvSpPr>
            <p:nvPr/>
          </p:nvSpPr>
          <p:spPr bwMode="auto">
            <a:xfrm>
              <a:off x="2632" y="1428"/>
              <a:ext cx="1147" cy="538"/>
            </a:xfrm>
            <a:prstGeom prst="ellipse">
              <a:avLst/>
            </a:prstGeom>
            <a:solidFill>
              <a:srgbClr val="FFBE7D"/>
            </a:solidFill>
            <a:ln w="9360">
              <a:solidFill>
                <a:srgbClr val="000000"/>
              </a:solidFill>
              <a:miter lim="800000"/>
              <a:headEnd/>
              <a:tailEnd/>
            </a:ln>
          </p:spPr>
          <p:txBody>
            <a:bodyPr wrap="none" anchor="ctr"/>
            <a:lstStyle/>
            <a:p>
              <a:endParaRPr lang="en-US"/>
            </a:p>
          </p:txBody>
        </p:sp>
        <p:sp>
          <p:nvSpPr>
            <p:cNvPr id="189458" name="Oval 8"/>
            <p:cNvSpPr>
              <a:spLocks noChangeArrowheads="1"/>
            </p:cNvSpPr>
            <p:nvPr/>
          </p:nvSpPr>
          <p:spPr bwMode="auto">
            <a:xfrm>
              <a:off x="3995" y="3523"/>
              <a:ext cx="1147" cy="538"/>
            </a:xfrm>
            <a:prstGeom prst="ellipse">
              <a:avLst/>
            </a:prstGeom>
            <a:solidFill>
              <a:srgbClr val="D8EBB3"/>
            </a:solidFill>
            <a:ln w="9360">
              <a:solidFill>
                <a:srgbClr val="000000"/>
              </a:solidFill>
              <a:miter lim="800000"/>
              <a:headEnd/>
              <a:tailEnd/>
            </a:ln>
          </p:spPr>
          <p:txBody>
            <a:bodyPr wrap="none" anchor="ctr"/>
            <a:lstStyle/>
            <a:p>
              <a:endParaRPr lang="en-US"/>
            </a:p>
          </p:txBody>
        </p:sp>
      </p:grpSp>
      <p:sp>
        <p:nvSpPr>
          <p:cNvPr id="189452" name="Text Box 9"/>
          <p:cNvSpPr txBox="1">
            <a:spLocks noChangeArrowheads="1"/>
          </p:cNvSpPr>
          <p:nvPr/>
        </p:nvSpPr>
        <p:spPr bwMode="auto">
          <a:xfrm>
            <a:off x="1905000" y="5257800"/>
            <a:ext cx="1524000" cy="390525"/>
          </a:xfrm>
          <a:prstGeom prst="rect">
            <a:avLst/>
          </a:prstGeom>
          <a:noFill/>
          <a:ln w="9525">
            <a:noFill/>
            <a:round/>
            <a:headEnd/>
            <a:tailEnd/>
          </a:ln>
        </p:spPr>
        <p:txBody>
          <a:bodyPr wrap="square" lIns="81639" tIns="42452" rIns="81639" bIns="42452">
            <a:spAutoFit/>
          </a:bodyPr>
          <a:lstStyle/>
          <a:p>
            <a:pPr>
              <a:spcBef>
                <a:spcPts val="1025"/>
              </a:spcBef>
              <a:buSzPct val="100000"/>
              <a:buNone/>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000" dirty="0">
                <a:solidFill>
                  <a:srgbClr val="000000"/>
                </a:solidFill>
                <a:latin typeface="+mn-lt"/>
              </a:rPr>
              <a:t>duplication</a:t>
            </a:r>
          </a:p>
        </p:txBody>
      </p:sp>
      <p:sp>
        <p:nvSpPr>
          <p:cNvPr id="189453" name="Rectangle 10"/>
          <p:cNvSpPr>
            <a:spLocks noChangeArrowheads="1"/>
          </p:cNvSpPr>
          <p:nvPr/>
        </p:nvSpPr>
        <p:spPr bwMode="auto">
          <a:xfrm>
            <a:off x="5791200" y="5257800"/>
            <a:ext cx="1752600" cy="390525"/>
          </a:xfrm>
          <a:prstGeom prst="rect">
            <a:avLst/>
          </a:prstGeom>
          <a:noFill/>
          <a:ln w="9525">
            <a:noFill/>
            <a:round/>
            <a:headEnd/>
            <a:tailEnd/>
          </a:ln>
        </p:spPr>
        <p:txBody>
          <a:bodyPr wrap="square" lIns="81639" tIns="42452" rIns="81639" bIns="42452">
            <a:spAutoFit/>
          </a:bodyPr>
          <a:lstStyle/>
          <a:p>
            <a:pPr>
              <a:spcBef>
                <a:spcPts val="1025"/>
              </a:spcBef>
              <a:buSzPct val="100000"/>
              <a:buNone/>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000" dirty="0">
                <a:solidFill>
                  <a:srgbClr val="000000"/>
                </a:solidFill>
                <a:latin typeface="+mn-lt"/>
              </a:rPr>
              <a:t>reformatting</a:t>
            </a:r>
          </a:p>
        </p:txBody>
      </p:sp>
      <p:sp>
        <p:nvSpPr>
          <p:cNvPr id="189454" name="Rectangle 11"/>
          <p:cNvSpPr>
            <a:spLocks noChangeArrowheads="1"/>
          </p:cNvSpPr>
          <p:nvPr/>
        </p:nvSpPr>
        <p:spPr bwMode="auto">
          <a:xfrm>
            <a:off x="4038600" y="2133600"/>
            <a:ext cx="1143000" cy="390525"/>
          </a:xfrm>
          <a:prstGeom prst="rect">
            <a:avLst/>
          </a:prstGeom>
          <a:noFill/>
          <a:ln w="9525">
            <a:noFill/>
            <a:round/>
            <a:headEnd/>
            <a:tailEnd/>
          </a:ln>
        </p:spPr>
        <p:txBody>
          <a:bodyPr wrap="square" lIns="81639" tIns="42452" rIns="81639" bIns="42452">
            <a:spAutoFit/>
          </a:bodyPr>
          <a:lstStyle/>
          <a:p>
            <a:pPr>
              <a:spcBef>
                <a:spcPts val="1025"/>
              </a:spcBef>
              <a:buSzPct val="100000"/>
              <a:buNone/>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2000" dirty="0">
                <a:solidFill>
                  <a:srgbClr val="000000"/>
                </a:solidFill>
                <a:latin typeface="+mn-lt"/>
              </a:rPr>
              <a:t>copying</a:t>
            </a:r>
          </a:p>
        </p:txBody>
      </p:sp>
      <p:sp>
        <p:nvSpPr>
          <p:cNvPr id="14" name="Date Placeholder 13"/>
          <p:cNvSpPr>
            <a:spLocks noGrp="1"/>
          </p:cNvSpPr>
          <p:nvPr>
            <p:ph type="dt" sz="half" idx="10"/>
          </p:nvPr>
        </p:nvSpPr>
        <p:spPr/>
        <p:txBody>
          <a:bodyPr/>
          <a:lstStyle/>
          <a:p>
            <a:pPr>
              <a:defRPr/>
            </a:pPr>
            <a:r>
              <a:rPr lang="en-US" smtClean="0"/>
              <a:t>Fall 2010</a:t>
            </a:r>
            <a:endParaRPr lang="en-US"/>
          </a:p>
        </p:txBody>
      </p:sp>
      <p:sp>
        <p:nvSpPr>
          <p:cNvPr id="16" name="Footer Placeholder 15"/>
          <p:cNvSpPr>
            <a:spLocks noGrp="1"/>
          </p:cNvSpPr>
          <p:nvPr>
            <p:ph type="ftr" sz="quarter" idx="11"/>
          </p:nvPr>
        </p:nvSpPr>
        <p:spPr/>
        <p:txBody>
          <a:bodyPr/>
          <a:lstStyle/>
          <a:p>
            <a:pPr>
              <a:defRPr/>
            </a:pPr>
            <a:r>
              <a:rPr lang="en-US" smtClean="0"/>
              <a:t>Society of American Archivists</a:t>
            </a:r>
            <a:endParaRPr lang="en-US"/>
          </a:p>
        </p:txBody>
      </p:sp>
      <p:sp>
        <p:nvSpPr>
          <p:cNvPr id="17" name="Slide Number Placeholder 16"/>
          <p:cNvSpPr>
            <a:spLocks noGrp="1"/>
          </p:cNvSpPr>
          <p:nvPr>
            <p:ph type="sldNum" sz="quarter" idx="12"/>
          </p:nvPr>
        </p:nvSpPr>
        <p:spPr/>
        <p:txBody>
          <a:bodyPr/>
          <a:lstStyle/>
          <a:p>
            <a:pPr>
              <a:defRPr/>
            </a:pPr>
            <a:fld id="{351D8AF1-1BB6-4106-AB1D-B658951D99D4}" type="slidenum">
              <a:rPr lang="en-US" smtClean="0"/>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p:cNvSpPr>
          <p:nvPr/>
        </p:nvSpPr>
        <p:spPr bwMode="auto">
          <a:xfrm>
            <a:off x="6553200" y="6248400"/>
            <a:ext cx="1905000" cy="457200"/>
          </a:xfrm>
          <a:prstGeom prst="rect">
            <a:avLst/>
          </a:prstGeom>
          <a:noFill/>
          <a:ln w="9525">
            <a:noFill/>
            <a:miter lim="800000"/>
            <a:headEnd/>
            <a:tailEnd/>
          </a:ln>
          <a:effectLst/>
        </p:spPr>
        <p:txBody>
          <a:bodyPr/>
          <a:lstStyle/>
          <a:p>
            <a:pPr algn="r">
              <a:buNone/>
            </a:pPr>
            <a:fld id="{100A8EE0-EB50-4224-BBA3-4323A9BAF0B9}" type="slidenum">
              <a:rPr lang="en-GB" sz="1400"/>
              <a:pPr algn="r">
                <a:buNone/>
              </a:pPr>
              <a:t>71</a:t>
            </a:fld>
            <a:endParaRPr lang="en-GB" sz="1400" dirty="0"/>
          </a:p>
        </p:txBody>
      </p:sp>
      <p:sp>
        <p:nvSpPr>
          <p:cNvPr id="10" name="Rectangle 1"/>
          <p:cNvSpPr txBox="1">
            <a:spLocks noChangeArrowheads="1"/>
          </p:cNvSpPr>
          <p:nvPr/>
        </p:nvSpPr>
        <p:spPr bwMode="auto">
          <a:xfrm>
            <a:off x="685800" y="609600"/>
            <a:ext cx="7770813" cy="1146175"/>
          </a:xfrm>
          <a:prstGeom prst="rect">
            <a:avLst/>
          </a:prstGeom>
          <a:noFill/>
          <a:ln w="9525">
            <a:noFill/>
            <a:miter lim="800000"/>
            <a:headEnd/>
            <a:tailEnd/>
          </a:ln>
        </p:spPr>
        <p:txBody>
          <a:bodyPr lIns="81639" tIns="42452" rIns="81639" bIns="42452" anchor="ctr"/>
          <a:lstStyle/>
          <a:p>
            <a:pPr algn="ctr" eaLnBrk="0">
              <a:buNone/>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4400" dirty="0">
                <a:solidFill>
                  <a:schemeClr val="tx2"/>
                </a:solidFill>
                <a:latin typeface="+mj-lt"/>
              </a:rPr>
              <a:t>Copying Options</a:t>
            </a:r>
          </a:p>
        </p:txBody>
      </p:sp>
      <p:sp>
        <p:nvSpPr>
          <p:cNvPr id="11" name="Rectangle 2"/>
          <p:cNvSpPr txBox="1">
            <a:spLocks noChangeArrowheads="1"/>
          </p:cNvSpPr>
          <p:nvPr/>
        </p:nvSpPr>
        <p:spPr bwMode="auto">
          <a:xfrm>
            <a:off x="685800" y="1981200"/>
            <a:ext cx="7770813" cy="4116388"/>
          </a:xfrm>
          <a:prstGeom prst="rect">
            <a:avLst/>
          </a:prstGeom>
          <a:noFill/>
          <a:ln w="9525">
            <a:noFill/>
            <a:miter lim="800000"/>
            <a:headEnd/>
            <a:tailEnd/>
          </a:ln>
        </p:spPr>
        <p:txBody>
          <a:bodyPr lIns="81639" tIns="42452" rIns="81639" bIns="42452"/>
          <a:lstStyle/>
          <a:p>
            <a:pPr marL="298450" indent="-298450" algn="l" eaLnBrk="0">
              <a:spcBef>
                <a:spcPts val="725"/>
              </a:spcBef>
              <a:buFontTx/>
              <a:buChar char="•"/>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r>
              <a:rPr lang="en-GB" dirty="0">
                <a:latin typeface="+mn-lt"/>
              </a:rPr>
              <a:t>Preservation masters</a:t>
            </a:r>
          </a:p>
          <a:p>
            <a:pPr marL="298450" indent="-298450" algn="l" eaLnBrk="0">
              <a:spcBef>
                <a:spcPts val="725"/>
              </a:spcBef>
              <a:buFontTx/>
              <a:buChar char="•"/>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r>
              <a:rPr lang="en-GB" dirty="0">
                <a:latin typeface="+mn-lt"/>
              </a:rPr>
              <a:t>Viewing copies</a:t>
            </a:r>
          </a:p>
          <a:p>
            <a:pPr marL="298450" indent="-298450" algn="l" eaLnBrk="0">
              <a:spcBef>
                <a:spcPts val="725"/>
              </a:spcBef>
              <a:buFontTx/>
              <a:buChar char="•"/>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r>
              <a:rPr lang="en-GB" dirty="0">
                <a:latin typeface="+mn-lt"/>
              </a:rPr>
              <a:t>Copy photographs</a:t>
            </a:r>
          </a:p>
          <a:p>
            <a:pPr marL="298450" indent="-298450" algn="l" eaLnBrk="0">
              <a:spcBef>
                <a:spcPts val="725"/>
              </a:spcBef>
              <a:buFontTx/>
              <a:buChar char="•"/>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r>
              <a:rPr lang="en-GB" dirty="0">
                <a:latin typeface="+mn-lt"/>
              </a:rPr>
              <a:t>Photocopies</a:t>
            </a:r>
          </a:p>
          <a:p>
            <a:pPr marL="298450" indent="-298450" algn="l" eaLnBrk="0">
              <a:spcBef>
                <a:spcPts val="725"/>
              </a:spcBef>
              <a:buFontTx/>
              <a:buChar char="•"/>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r>
              <a:rPr lang="en-GB" dirty="0">
                <a:latin typeface="+mn-lt"/>
              </a:rPr>
              <a:t>Digital images</a:t>
            </a:r>
          </a:p>
        </p:txBody>
      </p:sp>
      <p:sp>
        <p:nvSpPr>
          <p:cNvPr id="5" name="Date Placeholder 4"/>
          <p:cNvSpPr>
            <a:spLocks noGrp="1"/>
          </p:cNvSpPr>
          <p:nvPr>
            <p:ph type="dt" sz="half" idx="10"/>
          </p:nvPr>
        </p:nvSpPr>
        <p:spPr/>
        <p:txBody>
          <a:bodyPr/>
          <a:lstStyle/>
          <a:p>
            <a:pPr>
              <a:defRPr/>
            </a:pPr>
            <a:r>
              <a:rPr lang="en-US" smtClean="0"/>
              <a:t>Fall 2010</a:t>
            </a:r>
            <a:endParaRPr lang="en-US"/>
          </a:p>
        </p:txBody>
      </p:sp>
      <p:sp>
        <p:nvSpPr>
          <p:cNvPr id="7" name="Footer Placeholder 6"/>
          <p:cNvSpPr>
            <a:spLocks noGrp="1"/>
          </p:cNvSpPr>
          <p:nvPr>
            <p:ph type="ftr" sz="quarter" idx="11"/>
          </p:nvPr>
        </p:nvSpPr>
        <p:spPr/>
        <p:txBody>
          <a:bodyPr/>
          <a:lstStyle/>
          <a:p>
            <a:pPr>
              <a:defRPr/>
            </a:pPr>
            <a:r>
              <a:rPr lang="en-US" smtClean="0"/>
              <a:t>Society of American Archivists</a:t>
            </a:r>
            <a:endParaRPr lang="en-US"/>
          </a:p>
        </p:txBody>
      </p:sp>
      <p:sp>
        <p:nvSpPr>
          <p:cNvPr id="8" name="Slide Number Placeholder 7"/>
          <p:cNvSpPr>
            <a:spLocks noGrp="1"/>
          </p:cNvSpPr>
          <p:nvPr>
            <p:ph type="sldNum" sz="quarter" idx="12"/>
          </p:nvPr>
        </p:nvSpPr>
        <p:spPr/>
        <p:txBody>
          <a:bodyPr/>
          <a:lstStyle/>
          <a:p>
            <a:pPr>
              <a:defRPr/>
            </a:pPr>
            <a:fld id="{351D8AF1-1BB6-4106-AB1D-B658951D99D4}" type="slidenum">
              <a:rPr lang="en-US" smtClean="0"/>
              <a:pPr>
                <a:defRPr/>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p:cNvSpPr>
          <p:nvPr/>
        </p:nvSpPr>
        <p:spPr bwMode="auto">
          <a:xfrm>
            <a:off x="6553200" y="6248400"/>
            <a:ext cx="1905000" cy="457200"/>
          </a:xfrm>
          <a:prstGeom prst="rect">
            <a:avLst/>
          </a:prstGeom>
          <a:noFill/>
          <a:ln w="9525">
            <a:noFill/>
            <a:miter lim="800000"/>
            <a:headEnd/>
            <a:tailEnd/>
          </a:ln>
          <a:effectLst/>
        </p:spPr>
        <p:txBody>
          <a:bodyPr/>
          <a:lstStyle/>
          <a:p>
            <a:pPr algn="r">
              <a:buNone/>
            </a:pPr>
            <a:fld id="{47C5A2A1-17AD-41E2-A3D3-B0A5A3C75BBC}" type="slidenum">
              <a:rPr lang="en-GB" sz="1400"/>
              <a:pPr algn="r">
                <a:buNone/>
              </a:pPr>
              <a:t>72</a:t>
            </a:fld>
            <a:endParaRPr lang="en-GB" sz="1400" dirty="0"/>
          </a:p>
        </p:txBody>
      </p:sp>
      <p:sp>
        <p:nvSpPr>
          <p:cNvPr id="10" name="Rectangle 1"/>
          <p:cNvSpPr txBox="1">
            <a:spLocks noChangeArrowheads="1"/>
          </p:cNvSpPr>
          <p:nvPr/>
        </p:nvSpPr>
        <p:spPr bwMode="auto">
          <a:xfrm>
            <a:off x="685800" y="609600"/>
            <a:ext cx="7770813" cy="1146175"/>
          </a:xfrm>
          <a:prstGeom prst="rect">
            <a:avLst/>
          </a:prstGeom>
          <a:noFill/>
          <a:ln w="9525">
            <a:noFill/>
            <a:miter lim="800000"/>
            <a:headEnd/>
            <a:tailEnd/>
          </a:ln>
        </p:spPr>
        <p:txBody>
          <a:bodyPr lIns="81639" tIns="42452" rIns="81639" bIns="42452" anchor="ctr"/>
          <a:lstStyle/>
          <a:p>
            <a:pPr algn="ctr" eaLnBrk="0">
              <a:buNone/>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4400" dirty="0">
                <a:solidFill>
                  <a:schemeClr val="tx2"/>
                </a:solidFill>
                <a:latin typeface="+mj-lt"/>
              </a:rPr>
              <a:t>Who makes copies?</a:t>
            </a:r>
          </a:p>
        </p:txBody>
      </p:sp>
      <p:sp>
        <p:nvSpPr>
          <p:cNvPr id="11" name="Rectangle 2"/>
          <p:cNvSpPr txBox="1">
            <a:spLocks noChangeArrowheads="1"/>
          </p:cNvSpPr>
          <p:nvPr/>
        </p:nvSpPr>
        <p:spPr bwMode="auto">
          <a:xfrm>
            <a:off x="685800" y="1905000"/>
            <a:ext cx="7770813" cy="4192588"/>
          </a:xfrm>
          <a:prstGeom prst="rect">
            <a:avLst/>
          </a:prstGeom>
          <a:noFill/>
          <a:ln w="9525">
            <a:noFill/>
            <a:miter lim="800000"/>
            <a:headEnd/>
            <a:tailEnd/>
          </a:ln>
        </p:spPr>
        <p:txBody>
          <a:bodyPr lIns="81639" tIns="42452" rIns="81639" bIns="42452"/>
          <a:lstStyle/>
          <a:p>
            <a:pPr marL="298450" indent="-298450" eaLnBrk="0">
              <a:spcBef>
                <a:spcPts val="725"/>
              </a:spcBef>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endParaRPr lang="en-GB" dirty="0"/>
          </a:p>
        </p:txBody>
      </p:sp>
      <p:sp>
        <p:nvSpPr>
          <p:cNvPr id="13" name="Text Placeholder 12"/>
          <p:cNvSpPr>
            <a:spLocks noGrp="1"/>
          </p:cNvSpPr>
          <p:nvPr>
            <p:ph type="body" sz="half" idx="1"/>
          </p:nvPr>
        </p:nvSpPr>
        <p:spPr/>
        <p:txBody>
          <a:bodyPr/>
          <a:lstStyle/>
          <a:p>
            <a:pPr marL="298450" indent="-298450">
              <a:spcBef>
                <a:spcPts val="725"/>
              </a:spcBef>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r>
              <a:rPr lang="en-GB" kern="1200" dirty="0" smtClean="0"/>
              <a:t>Researchers</a:t>
            </a:r>
          </a:p>
          <a:p>
            <a:pPr marL="298450" indent="-298450">
              <a:spcBef>
                <a:spcPts val="725"/>
              </a:spcBef>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r>
              <a:rPr lang="en-GB" kern="1200" dirty="0" smtClean="0"/>
              <a:t>Staff</a:t>
            </a:r>
          </a:p>
          <a:p>
            <a:pPr marL="298450" indent="-298450">
              <a:spcBef>
                <a:spcPts val="725"/>
              </a:spcBef>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r>
              <a:rPr lang="en-GB" kern="1200" dirty="0" smtClean="0"/>
              <a:t>Contract staff </a:t>
            </a:r>
            <a:br>
              <a:rPr lang="en-GB" kern="1200" dirty="0" smtClean="0"/>
            </a:br>
            <a:r>
              <a:rPr lang="en-GB" kern="1200" dirty="0" smtClean="0"/>
              <a:t>(in and out of house)</a:t>
            </a:r>
          </a:p>
          <a:p>
            <a:pPr marL="298450" indent="-298450">
              <a:spcBef>
                <a:spcPts val="725"/>
              </a:spcBef>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r>
              <a:rPr lang="en-GB" kern="1200" dirty="0" smtClean="0"/>
              <a:t>Commercial labs</a:t>
            </a:r>
            <a:br>
              <a:rPr lang="en-GB" kern="1200" dirty="0" smtClean="0"/>
            </a:br>
            <a:r>
              <a:rPr lang="en-GB" kern="1200" dirty="0" smtClean="0"/>
              <a:t> (out of house)</a:t>
            </a:r>
          </a:p>
          <a:p>
            <a:endParaRPr lang="en-US" dirty="0"/>
          </a:p>
        </p:txBody>
      </p:sp>
      <p:pic>
        <p:nvPicPr>
          <p:cNvPr id="15" name="Picture 12" descr="100_3800.jpg"/>
          <p:cNvPicPr>
            <a:picLocks noGrp="1" noChangeAspect="1"/>
          </p:cNvPicPr>
          <p:nvPr>
            <p:ph type="clipArt" sz="half" idx="2"/>
          </p:nvPr>
        </p:nvPicPr>
        <p:blipFill>
          <a:blip r:embed="rId3" cstate="print"/>
          <a:stretch>
            <a:fillRect/>
          </a:stretch>
        </p:blipFill>
        <p:spPr bwMode="auto">
          <a:xfrm>
            <a:off x="5210694" y="2247207"/>
            <a:ext cx="2685011" cy="3582785"/>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Fall 2010</a:t>
            </a:r>
            <a:endParaRPr lang="en-US"/>
          </a:p>
        </p:txBody>
      </p:sp>
      <p:sp>
        <p:nvSpPr>
          <p:cNvPr id="8" name="Footer Placeholder 7"/>
          <p:cNvSpPr>
            <a:spLocks noGrp="1"/>
          </p:cNvSpPr>
          <p:nvPr>
            <p:ph type="ftr" sz="quarter" idx="11"/>
          </p:nvPr>
        </p:nvSpPr>
        <p:spPr/>
        <p:txBody>
          <a:bodyPr/>
          <a:lstStyle/>
          <a:p>
            <a:pPr>
              <a:defRPr/>
            </a:pPr>
            <a:r>
              <a:rPr lang="en-US" smtClean="0"/>
              <a:t>Society of American Archivists</a:t>
            </a:r>
            <a:endParaRPr lang="en-US"/>
          </a:p>
        </p:txBody>
      </p:sp>
      <p:sp>
        <p:nvSpPr>
          <p:cNvPr id="12" name="Slide Number Placeholder 11"/>
          <p:cNvSpPr>
            <a:spLocks noGrp="1"/>
          </p:cNvSpPr>
          <p:nvPr>
            <p:ph type="sldNum" sz="quarter" idx="12"/>
          </p:nvPr>
        </p:nvSpPr>
        <p:spPr/>
        <p:txBody>
          <a:bodyPr/>
          <a:lstStyle/>
          <a:p>
            <a:pPr>
              <a:defRPr/>
            </a:pPr>
            <a:fld id="{1E078B60-FEAD-4F0C-8506-3F96465E03D9}" type="slidenum">
              <a:rPr lang="en-US" smtClean="0"/>
              <a:pPr>
                <a:defRPr/>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p:cNvSpPr>
          <p:nvPr/>
        </p:nvSpPr>
        <p:spPr bwMode="auto">
          <a:xfrm>
            <a:off x="6553200" y="6248400"/>
            <a:ext cx="1905000" cy="457200"/>
          </a:xfrm>
          <a:prstGeom prst="rect">
            <a:avLst/>
          </a:prstGeom>
          <a:noFill/>
          <a:ln w="9525">
            <a:noFill/>
            <a:miter lim="800000"/>
            <a:headEnd/>
            <a:tailEnd/>
          </a:ln>
          <a:effectLst/>
        </p:spPr>
        <p:txBody>
          <a:bodyPr/>
          <a:lstStyle/>
          <a:p>
            <a:pPr algn="r">
              <a:buNone/>
            </a:pPr>
            <a:fld id="{7410AF3B-EA0F-4D52-893F-B6B994DF022A}" type="slidenum">
              <a:rPr lang="en-GB" sz="1400"/>
              <a:pPr algn="r">
                <a:buNone/>
              </a:pPr>
              <a:t>73</a:t>
            </a:fld>
            <a:endParaRPr lang="en-GB" sz="1400" dirty="0"/>
          </a:p>
        </p:txBody>
      </p:sp>
      <p:sp>
        <p:nvSpPr>
          <p:cNvPr id="11" name="Rectangle 2"/>
          <p:cNvSpPr txBox="1">
            <a:spLocks noChangeArrowheads="1"/>
          </p:cNvSpPr>
          <p:nvPr/>
        </p:nvSpPr>
        <p:spPr bwMode="auto">
          <a:xfrm>
            <a:off x="685800" y="1981200"/>
            <a:ext cx="7770813" cy="4116388"/>
          </a:xfrm>
          <a:prstGeom prst="rect">
            <a:avLst/>
          </a:prstGeom>
          <a:noFill/>
          <a:ln w="9525">
            <a:noFill/>
            <a:miter lim="800000"/>
            <a:headEnd/>
            <a:tailEnd/>
          </a:ln>
        </p:spPr>
        <p:txBody>
          <a:bodyPr lIns="81639" tIns="42452" rIns="81639" bIns="42452"/>
          <a:lstStyle/>
          <a:p>
            <a:pPr marL="298450" indent="-298450" algn="l" eaLnBrk="0">
              <a:spcBef>
                <a:spcPts val="725"/>
              </a:spcBef>
              <a:buFontTx/>
              <a:buChar char="•"/>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r>
              <a:rPr lang="en-GB" dirty="0">
                <a:latin typeface="+mn-lt"/>
              </a:rPr>
              <a:t>Legal issues</a:t>
            </a:r>
          </a:p>
          <a:p>
            <a:pPr marL="298450" indent="-298450" algn="l" eaLnBrk="0">
              <a:spcBef>
                <a:spcPts val="725"/>
              </a:spcBef>
              <a:buFontTx/>
              <a:buChar char="•"/>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r>
              <a:rPr lang="en-GB" dirty="0">
                <a:latin typeface="+mn-lt"/>
              </a:rPr>
              <a:t>Fees and payment plans</a:t>
            </a:r>
          </a:p>
          <a:p>
            <a:pPr marL="298450" indent="-298450" algn="l" eaLnBrk="0">
              <a:spcBef>
                <a:spcPts val="725"/>
              </a:spcBef>
              <a:buFontTx/>
              <a:buChar char="•"/>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r>
              <a:rPr lang="en-GB" dirty="0">
                <a:latin typeface="+mn-lt"/>
              </a:rPr>
              <a:t>Mitigating risks</a:t>
            </a:r>
          </a:p>
          <a:p>
            <a:pPr marL="298450" indent="-298450" algn="l" eaLnBrk="0">
              <a:spcBef>
                <a:spcPts val="725"/>
              </a:spcBef>
              <a:buFontTx/>
              <a:buChar char="•"/>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r>
              <a:rPr lang="en-GB" dirty="0">
                <a:latin typeface="+mn-lt"/>
              </a:rPr>
              <a:t>Self-service copying policies for researchers</a:t>
            </a:r>
          </a:p>
          <a:p>
            <a:pPr marL="298450" indent="-298450" algn="l" eaLnBrk="0">
              <a:spcBef>
                <a:spcPts val="725"/>
              </a:spcBef>
              <a:buFontTx/>
              <a:buChar char="•"/>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r>
              <a:rPr lang="en-GB" dirty="0">
                <a:latin typeface="+mn-lt"/>
              </a:rPr>
              <a:t>Forms needed: Order form, copyright/permission form, fee schedule</a:t>
            </a:r>
          </a:p>
        </p:txBody>
      </p:sp>
      <p:sp>
        <p:nvSpPr>
          <p:cNvPr id="5" name="Date Placeholder 4"/>
          <p:cNvSpPr>
            <a:spLocks noGrp="1"/>
          </p:cNvSpPr>
          <p:nvPr>
            <p:ph type="dt" sz="half" idx="10"/>
          </p:nvPr>
        </p:nvSpPr>
        <p:spPr/>
        <p:txBody>
          <a:bodyPr/>
          <a:lstStyle/>
          <a:p>
            <a:pPr>
              <a:defRPr/>
            </a:pPr>
            <a:r>
              <a:rPr lang="en-US" smtClean="0"/>
              <a:t>Fall 2010</a:t>
            </a:r>
            <a:endParaRPr lang="en-US"/>
          </a:p>
        </p:txBody>
      </p:sp>
      <p:sp>
        <p:nvSpPr>
          <p:cNvPr id="7" name="Footer Placeholder 6"/>
          <p:cNvSpPr>
            <a:spLocks noGrp="1"/>
          </p:cNvSpPr>
          <p:nvPr>
            <p:ph type="ftr" sz="quarter" idx="11"/>
          </p:nvPr>
        </p:nvSpPr>
        <p:spPr/>
        <p:txBody>
          <a:bodyPr/>
          <a:lstStyle/>
          <a:p>
            <a:pPr>
              <a:defRPr/>
            </a:pPr>
            <a:r>
              <a:rPr lang="en-US" smtClean="0"/>
              <a:t>Society of American Archivists</a:t>
            </a:r>
            <a:endParaRPr lang="en-US"/>
          </a:p>
        </p:txBody>
      </p:sp>
      <p:sp>
        <p:nvSpPr>
          <p:cNvPr id="10" name="Slide Number Placeholder 9"/>
          <p:cNvSpPr>
            <a:spLocks noGrp="1"/>
          </p:cNvSpPr>
          <p:nvPr>
            <p:ph type="sldNum" sz="quarter" idx="12"/>
          </p:nvPr>
        </p:nvSpPr>
        <p:spPr/>
        <p:txBody>
          <a:bodyPr/>
          <a:lstStyle/>
          <a:p>
            <a:pPr>
              <a:defRPr/>
            </a:pPr>
            <a:fld id="{351D8AF1-1BB6-4106-AB1D-B658951D99D4}" type="slidenum">
              <a:rPr lang="en-US" smtClean="0"/>
              <a:pPr>
                <a:defRPr/>
              </a:pPr>
              <a:t>73</a:t>
            </a:fld>
            <a:endParaRPr lang="en-US"/>
          </a:p>
        </p:txBody>
      </p:sp>
      <p:sp>
        <p:nvSpPr>
          <p:cNvPr id="8" name="Rectangle 1"/>
          <p:cNvSpPr txBox="1">
            <a:spLocks noChangeArrowheads="1"/>
          </p:cNvSpPr>
          <p:nvPr/>
        </p:nvSpPr>
        <p:spPr bwMode="auto">
          <a:xfrm>
            <a:off x="685800" y="609600"/>
            <a:ext cx="7770813" cy="1146175"/>
          </a:xfrm>
          <a:prstGeom prst="rect">
            <a:avLst/>
          </a:prstGeom>
          <a:noFill/>
          <a:ln w="9525">
            <a:noFill/>
            <a:miter lim="800000"/>
            <a:headEnd/>
            <a:tailEnd/>
          </a:ln>
        </p:spPr>
        <p:txBody>
          <a:bodyPr lIns="81639" tIns="42452" rIns="81639" bIns="42452" anchor="ctr"/>
          <a:lstStyle/>
          <a:p>
            <a:pPr algn="ctr" eaLnBrk="0">
              <a:buNone/>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4400" dirty="0">
                <a:solidFill>
                  <a:schemeClr val="tx2"/>
                </a:solidFill>
                <a:latin typeface="+mj-lt"/>
              </a:rPr>
              <a:t>Copy services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p:cNvSpPr>
          <p:nvPr/>
        </p:nvSpPr>
        <p:spPr bwMode="auto">
          <a:xfrm>
            <a:off x="6553200" y="6248400"/>
            <a:ext cx="1905000" cy="457200"/>
          </a:xfrm>
          <a:prstGeom prst="rect">
            <a:avLst/>
          </a:prstGeom>
          <a:noFill/>
          <a:ln w="9525">
            <a:noFill/>
            <a:miter lim="800000"/>
            <a:headEnd/>
            <a:tailEnd/>
          </a:ln>
          <a:effectLst/>
        </p:spPr>
        <p:txBody>
          <a:bodyPr/>
          <a:lstStyle/>
          <a:p>
            <a:pPr algn="r">
              <a:buNone/>
            </a:pPr>
            <a:fld id="{81EC9FF7-E067-4A77-8229-B1D2B50FCFDE}" type="slidenum">
              <a:rPr lang="en-GB" sz="1400"/>
              <a:pPr algn="r">
                <a:buNone/>
              </a:pPr>
              <a:t>74</a:t>
            </a:fld>
            <a:endParaRPr lang="en-GB" sz="1400" dirty="0"/>
          </a:p>
        </p:txBody>
      </p:sp>
      <p:sp>
        <p:nvSpPr>
          <p:cNvPr id="10" name="Rectangle 1"/>
          <p:cNvSpPr txBox="1">
            <a:spLocks noChangeArrowheads="1"/>
          </p:cNvSpPr>
          <p:nvPr/>
        </p:nvSpPr>
        <p:spPr bwMode="auto">
          <a:xfrm>
            <a:off x="685800" y="609600"/>
            <a:ext cx="7770813" cy="1146175"/>
          </a:xfrm>
          <a:prstGeom prst="rect">
            <a:avLst/>
          </a:prstGeom>
          <a:noFill/>
          <a:ln w="9525">
            <a:noFill/>
            <a:miter lim="800000"/>
            <a:headEnd/>
            <a:tailEnd/>
          </a:ln>
        </p:spPr>
        <p:txBody>
          <a:bodyPr lIns="81639" tIns="42452" rIns="81639" bIns="42452" anchor="ctr"/>
          <a:lstStyle/>
          <a:p>
            <a:pPr algn="ctr" eaLnBrk="0">
              <a:buNone/>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4400" dirty="0">
                <a:solidFill>
                  <a:schemeClr val="tx2"/>
                </a:solidFill>
                <a:latin typeface="+mj-lt"/>
              </a:rPr>
              <a:t>Use and reproduction policies</a:t>
            </a:r>
          </a:p>
        </p:txBody>
      </p:sp>
      <p:sp>
        <p:nvSpPr>
          <p:cNvPr id="11" name="Rectangle 2"/>
          <p:cNvSpPr txBox="1">
            <a:spLocks noChangeArrowheads="1"/>
          </p:cNvSpPr>
          <p:nvPr/>
        </p:nvSpPr>
        <p:spPr bwMode="auto">
          <a:xfrm>
            <a:off x="685800" y="1905000"/>
            <a:ext cx="7770813" cy="4192588"/>
          </a:xfrm>
          <a:prstGeom prst="rect">
            <a:avLst/>
          </a:prstGeom>
          <a:noFill/>
          <a:ln w="9525">
            <a:noFill/>
            <a:miter lim="800000"/>
            <a:headEnd/>
            <a:tailEnd/>
          </a:ln>
        </p:spPr>
        <p:txBody>
          <a:bodyPr lIns="81639" tIns="42452" rIns="81639" bIns="42452"/>
          <a:lstStyle/>
          <a:p>
            <a:pPr marL="298450" indent="-298450" eaLnBrk="0">
              <a:spcBef>
                <a:spcPts val="725"/>
              </a:spcBef>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endParaRPr lang="en-GB" dirty="0"/>
          </a:p>
        </p:txBody>
      </p:sp>
      <p:pic>
        <p:nvPicPr>
          <p:cNvPr id="197643" name="Picture 11" descr="copyright1"/>
          <p:cNvPicPr>
            <a:picLocks noChangeAspect="1" noChangeArrowheads="1"/>
          </p:cNvPicPr>
          <p:nvPr/>
        </p:nvPicPr>
        <p:blipFill>
          <a:blip r:embed="rId3" cstate="print"/>
          <a:srcRect/>
          <a:stretch>
            <a:fillRect/>
          </a:stretch>
        </p:blipFill>
        <p:spPr bwMode="auto">
          <a:xfrm>
            <a:off x="3276600" y="3048000"/>
            <a:ext cx="5562600" cy="1905000"/>
          </a:xfrm>
          <a:prstGeom prst="rect">
            <a:avLst/>
          </a:prstGeom>
          <a:noFill/>
          <a:ln w="9525">
            <a:solidFill>
              <a:srgbClr val="000000"/>
            </a:solidFill>
            <a:miter lim="800000"/>
            <a:headEnd/>
            <a:tailEnd/>
          </a:ln>
        </p:spPr>
      </p:pic>
      <p:pic>
        <p:nvPicPr>
          <p:cNvPr id="197644" name="Picture 12" descr="copyright2"/>
          <p:cNvPicPr>
            <a:picLocks noChangeAspect="1" noChangeArrowheads="1"/>
          </p:cNvPicPr>
          <p:nvPr/>
        </p:nvPicPr>
        <p:blipFill>
          <a:blip r:embed="rId4" cstate="print"/>
          <a:srcRect/>
          <a:stretch>
            <a:fillRect/>
          </a:stretch>
        </p:blipFill>
        <p:spPr bwMode="auto">
          <a:xfrm>
            <a:off x="3276600" y="2438400"/>
            <a:ext cx="5562600" cy="640080"/>
          </a:xfrm>
          <a:prstGeom prst="rect">
            <a:avLst/>
          </a:prstGeom>
          <a:noFill/>
        </p:spPr>
      </p:pic>
      <p:sp>
        <p:nvSpPr>
          <p:cNvPr id="7" name="Date Placeholder 6"/>
          <p:cNvSpPr>
            <a:spLocks noGrp="1"/>
          </p:cNvSpPr>
          <p:nvPr>
            <p:ph type="dt" sz="half" idx="10"/>
          </p:nvPr>
        </p:nvSpPr>
        <p:spPr/>
        <p:txBody>
          <a:bodyPr/>
          <a:lstStyle/>
          <a:p>
            <a:pPr>
              <a:defRPr/>
            </a:pPr>
            <a:r>
              <a:rPr lang="en-US" smtClean="0"/>
              <a:t>Fall 2010</a:t>
            </a:r>
            <a:endParaRPr lang="en-US"/>
          </a:p>
        </p:txBody>
      </p:sp>
      <p:sp>
        <p:nvSpPr>
          <p:cNvPr id="12" name="Footer Placeholder 11"/>
          <p:cNvSpPr>
            <a:spLocks noGrp="1"/>
          </p:cNvSpPr>
          <p:nvPr>
            <p:ph type="ftr" sz="quarter" idx="11"/>
          </p:nvPr>
        </p:nvSpPr>
        <p:spPr/>
        <p:txBody>
          <a:bodyPr/>
          <a:lstStyle/>
          <a:p>
            <a:pPr>
              <a:defRPr/>
            </a:pPr>
            <a:r>
              <a:rPr lang="en-US" smtClean="0"/>
              <a:t>Society of American Archivists</a:t>
            </a:r>
            <a:endParaRPr lang="en-US"/>
          </a:p>
        </p:txBody>
      </p:sp>
      <p:sp>
        <p:nvSpPr>
          <p:cNvPr id="13" name="Slide Number Placeholder 12"/>
          <p:cNvSpPr>
            <a:spLocks noGrp="1"/>
          </p:cNvSpPr>
          <p:nvPr>
            <p:ph type="sldNum" sz="quarter" idx="12"/>
          </p:nvPr>
        </p:nvSpPr>
        <p:spPr/>
        <p:txBody>
          <a:bodyPr/>
          <a:lstStyle/>
          <a:p>
            <a:pPr>
              <a:defRPr/>
            </a:pPr>
            <a:fld id="{351D8AF1-1BB6-4106-AB1D-B658951D99D4}" type="slidenum">
              <a:rPr lang="en-US" smtClean="0"/>
              <a:pPr>
                <a:defRPr/>
              </a:pPr>
              <a:t>74</a:t>
            </a:fld>
            <a:endParaRPr lang="en-US"/>
          </a:p>
        </p:txBody>
      </p:sp>
      <p:sp>
        <p:nvSpPr>
          <p:cNvPr id="20" name="Rectangle 19"/>
          <p:cNvSpPr/>
          <p:nvPr/>
        </p:nvSpPr>
        <p:spPr>
          <a:xfrm>
            <a:off x="533400" y="2057400"/>
            <a:ext cx="4191000" cy="3988271"/>
          </a:xfrm>
          <a:prstGeom prst="rect">
            <a:avLst/>
          </a:prstGeom>
        </p:spPr>
        <p:txBody>
          <a:bodyPr wrap="square">
            <a:spAutoFit/>
          </a:bodyPr>
          <a:lstStyle/>
          <a:p>
            <a:pPr marL="298450" indent="-298450" algn="l" eaLnBrk="0">
              <a:spcBef>
                <a:spcPts val="725"/>
              </a:spcBef>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r>
              <a:rPr lang="en-GB" dirty="0" smtClean="0"/>
              <a:t>Copyright</a:t>
            </a:r>
          </a:p>
          <a:p>
            <a:pPr marL="298450" indent="-298450" algn="l" eaLnBrk="0">
              <a:spcBef>
                <a:spcPts val="725"/>
              </a:spcBef>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endParaRPr lang="en-GB" dirty="0" smtClean="0"/>
          </a:p>
          <a:p>
            <a:pPr marL="298450" indent="-298450" algn="l" eaLnBrk="0">
              <a:spcBef>
                <a:spcPts val="725"/>
              </a:spcBef>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endParaRPr lang="en-GB" dirty="0" smtClean="0"/>
          </a:p>
          <a:p>
            <a:pPr marL="298450" indent="-298450" algn="l" eaLnBrk="0">
              <a:spcBef>
                <a:spcPts val="725"/>
              </a:spcBef>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r>
              <a:rPr lang="en-GB" dirty="0" smtClean="0"/>
              <a:t>Restrictions</a:t>
            </a:r>
          </a:p>
          <a:p>
            <a:pPr marL="298450" indent="-298450" algn="l" eaLnBrk="0">
              <a:spcBef>
                <a:spcPts val="725"/>
              </a:spcBef>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endParaRPr lang="en-GB" dirty="0" smtClean="0"/>
          </a:p>
          <a:p>
            <a:pPr marL="298450" indent="-298450" algn="l" eaLnBrk="0">
              <a:spcBef>
                <a:spcPts val="725"/>
              </a:spcBef>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r>
              <a:rPr lang="en-GB" dirty="0" smtClean="0"/>
              <a:t>Sensitive photographs</a:t>
            </a:r>
            <a:endParaRPr lang="en-GB"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p:cNvSpPr>
          <p:nvPr/>
        </p:nvSpPr>
        <p:spPr bwMode="auto">
          <a:xfrm>
            <a:off x="6553200" y="6248400"/>
            <a:ext cx="1905000" cy="457200"/>
          </a:xfrm>
          <a:prstGeom prst="rect">
            <a:avLst/>
          </a:prstGeom>
          <a:noFill/>
          <a:ln w="9525">
            <a:noFill/>
            <a:miter lim="800000"/>
            <a:headEnd/>
            <a:tailEnd/>
          </a:ln>
          <a:effectLst/>
        </p:spPr>
        <p:txBody>
          <a:bodyPr/>
          <a:lstStyle/>
          <a:p>
            <a:pPr algn="r">
              <a:buNone/>
            </a:pPr>
            <a:fld id="{4F8EDF05-0127-4836-A471-B76513AB6036}" type="slidenum">
              <a:rPr lang="en-GB" sz="1400"/>
              <a:pPr algn="r">
                <a:buNone/>
              </a:pPr>
              <a:t>75</a:t>
            </a:fld>
            <a:endParaRPr lang="en-GB" sz="1400" dirty="0"/>
          </a:p>
        </p:txBody>
      </p:sp>
      <p:sp>
        <p:nvSpPr>
          <p:cNvPr id="10" name="Rectangle 1"/>
          <p:cNvSpPr txBox="1">
            <a:spLocks noChangeArrowheads="1"/>
          </p:cNvSpPr>
          <p:nvPr/>
        </p:nvSpPr>
        <p:spPr bwMode="auto">
          <a:xfrm>
            <a:off x="685800" y="609600"/>
            <a:ext cx="7770813" cy="1146175"/>
          </a:xfrm>
          <a:prstGeom prst="rect">
            <a:avLst/>
          </a:prstGeom>
          <a:noFill/>
          <a:ln w="9525">
            <a:noFill/>
            <a:miter lim="800000"/>
            <a:headEnd/>
            <a:tailEnd/>
          </a:ln>
        </p:spPr>
        <p:txBody>
          <a:bodyPr lIns="81639" tIns="42452" rIns="81639" bIns="42452" anchor="ctr"/>
          <a:lstStyle/>
          <a:p>
            <a:pPr algn="ctr" eaLnBrk="0">
              <a:buNone/>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4400" dirty="0">
                <a:solidFill>
                  <a:schemeClr val="tx2"/>
                </a:solidFill>
                <a:latin typeface="+mj-lt"/>
              </a:rPr>
              <a:t>Photocopying</a:t>
            </a:r>
          </a:p>
        </p:txBody>
      </p:sp>
      <p:sp>
        <p:nvSpPr>
          <p:cNvPr id="11" name="Rectangle 2"/>
          <p:cNvSpPr txBox="1">
            <a:spLocks noChangeArrowheads="1"/>
          </p:cNvSpPr>
          <p:nvPr/>
        </p:nvSpPr>
        <p:spPr bwMode="auto">
          <a:xfrm>
            <a:off x="685800" y="1524000"/>
            <a:ext cx="7770813" cy="4573588"/>
          </a:xfrm>
          <a:prstGeom prst="rect">
            <a:avLst/>
          </a:prstGeom>
          <a:noFill/>
          <a:ln w="9525">
            <a:noFill/>
            <a:miter lim="800000"/>
            <a:headEnd/>
            <a:tailEnd/>
          </a:ln>
        </p:spPr>
        <p:txBody>
          <a:bodyPr lIns="81639" tIns="42452" rIns="81639" bIns="42452"/>
          <a:lstStyle/>
          <a:p>
            <a:pPr marL="298450" indent="-298450" eaLnBrk="0">
              <a:spcBef>
                <a:spcPts val="725"/>
              </a:spcBef>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endParaRPr lang="en-GB" dirty="0"/>
          </a:p>
        </p:txBody>
      </p:sp>
      <p:pic>
        <p:nvPicPr>
          <p:cNvPr id="15" name="Picture 11" descr="100_3793.jpg"/>
          <p:cNvPicPr>
            <a:picLocks noGrp="1" noChangeAspect="1"/>
          </p:cNvPicPr>
          <p:nvPr>
            <p:ph type="clipArt" sz="half" idx="1"/>
          </p:nvPr>
        </p:nvPicPr>
        <p:blipFill>
          <a:blip r:embed="rId3" cstate="print"/>
          <a:stretch>
            <a:fillRect/>
          </a:stretch>
        </p:blipFill>
        <p:spPr bwMode="auto">
          <a:xfrm>
            <a:off x="724592" y="2637905"/>
            <a:ext cx="3732415" cy="2801389"/>
          </a:xfrm>
          <a:prstGeom prst="rect">
            <a:avLst/>
          </a:prstGeom>
          <a:noFill/>
          <a:ln w="9525">
            <a:noFill/>
            <a:miter lim="800000"/>
            <a:headEnd/>
            <a:tailEnd/>
          </a:ln>
        </p:spPr>
      </p:pic>
      <p:sp>
        <p:nvSpPr>
          <p:cNvPr id="14" name="Text Placeholder 13"/>
          <p:cNvSpPr>
            <a:spLocks noGrp="1"/>
          </p:cNvSpPr>
          <p:nvPr>
            <p:ph type="body" sz="half" idx="2"/>
          </p:nvPr>
        </p:nvSpPr>
        <p:spPr/>
        <p:txBody>
          <a:bodyPr/>
          <a:lstStyle/>
          <a:p>
            <a:pPr marL="298450" indent="-298450">
              <a:spcBef>
                <a:spcPts val="725"/>
              </a:spcBef>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r>
              <a:rPr lang="en-GB" kern="1200" dirty="0" smtClean="0"/>
              <a:t>Typically used in photo research </a:t>
            </a:r>
          </a:p>
          <a:p>
            <a:pPr marL="298450" indent="-298450">
              <a:spcBef>
                <a:spcPts val="725"/>
              </a:spcBef>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r>
              <a:rPr lang="en-GB" kern="1200" dirty="0" smtClean="0"/>
              <a:t>Preservation-quality photocopies</a:t>
            </a:r>
          </a:p>
          <a:p>
            <a:pPr marL="298450" indent="-298450">
              <a:spcBef>
                <a:spcPts val="725"/>
              </a:spcBef>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r>
              <a:rPr lang="en-GB" kern="1200" dirty="0" smtClean="0"/>
              <a:t>Handling procedures</a:t>
            </a:r>
            <a:endParaRPr lang="en-US" dirty="0"/>
          </a:p>
        </p:txBody>
      </p:sp>
      <p:sp>
        <p:nvSpPr>
          <p:cNvPr id="6" name="Date Placeholder 5"/>
          <p:cNvSpPr>
            <a:spLocks noGrp="1"/>
          </p:cNvSpPr>
          <p:nvPr>
            <p:ph type="dt" sz="half" idx="10"/>
          </p:nvPr>
        </p:nvSpPr>
        <p:spPr/>
        <p:txBody>
          <a:bodyPr/>
          <a:lstStyle/>
          <a:p>
            <a:pPr>
              <a:defRPr/>
            </a:pPr>
            <a:r>
              <a:rPr lang="en-US" smtClean="0"/>
              <a:t>Fall 2010</a:t>
            </a:r>
            <a:endParaRPr lang="en-US"/>
          </a:p>
        </p:txBody>
      </p:sp>
      <p:sp>
        <p:nvSpPr>
          <p:cNvPr id="8" name="Footer Placeholder 7"/>
          <p:cNvSpPr>
            <a:spLocks noGrp="1"/>
          </p:cNvSpPr>
          <p:nvPr>
            <p:ph type="ftr" sz="quarter" idx="11"/>
          </p:nvPr>
        </p:nvSpPr>
        <p:spPr/>
        <p:txBody>
          <a:bodyPr/>
          <a:lstStyle/>
          <a:p>
            <a:pPr>
              <a:defRPr/>
            </a:pPr>
            <a:r>
              <a:rPr lang="en-US" smtClean="0"/>
              <a:t>Society of American Archivists</a:t>
            </a:r>
            <a:endParaRPr lang="en-US"/>
          </a:p>
        </p:txBody>
      </p:sp>
      <p:sp>
        <p:nvSpPr>
          <p:cNvPr id="12" name="Slide Number Placeholder 11"/>
          <p:cNvSpPr>
            <a:spLocks noGrp="1"/>
          </p:cNvSpPr>
          <p:nvPr>
            <p:ph type="sldNum" sz="quarter" idx="12"/>
          </p:nvPr>
        </p:nvSpPr>
        <p:spPr/>
        <p:txBody>
          <a:bodyPr/>
          <a:lstStyle/>
          <a:p>
            <a:pPr>
              <a:defRPr/>
            </a:pPr>
            <a:fld id="{E908F5AC-E6DB-485F-986E-2E4DBDECA809}" type="slidenum">
              <a:rPr lang="en-US" smtClean="0"/>
              <a:pPr>
                <a:defRPr/>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p:cNvSpPr>
          <p:nvPr/>
        </p:nvSpPr>
        <p:spPr bwMode="auto">
          <a:xfrm>
            <a:off x="6553200" y="6248400"/>
            <a:ext cx="1905000" cy="457200"/>
          </a:xfrm>
          <a:prstGeom prst="rect">
            <a:avLst/>
          </a:prstGeom>
          <a:noFill/>
          <a:ln w="9525">
            <a:noFill/>
            <a:miter lim="800000"/>
            <a:headEnd/>
            <a:tailEnd/>
          </a:ln>
          <a:effectLst/>
        </p:spPr>
        <p:txBody>
          <a:bodyPr/>
          <a:lstStyle/>
          <a:p>
            <a:pPr algn="r">
              <a:buNone/>
            </a:pPr>
            <a:fld id="{2A589B34-D0D9-4174-903B-7C160C70D87E}" type="slidenum">
              <a:rPr lang="en-GB" sz="1400"/>
              <a:pPr algn="r">
                <a:buNone/>
              </a:pPr>
              <a:t>76</a:t>
            </a:fld>
            <a:endParaRPr lang="en-GB" sz="1400" dirty="0"/>
          </a:p>
        </p:txBody>
      </p:sp>
      <p:sp>
        <p:nvSpPr>
          <p:cNvPr id="10" name="Rectangle 1"/>
          <p:cNvSpPr txBox="1">
            <a:spLocks noChangeArrowheads="1"/>
          </p:cNvSpPr>
          <p:nvPr/>
        </p:nvSpPr>
        <p:spPr bwMode="auto">
          <a:xfrm>
            <a:off x="685800" y="609600"/>
            <a:ext cx="7770813" cy="1146175"/>
          </a:xfrm>
          <a:prstGeom prst="rect">
            <a:avLst/>
          </a:prstGeom>
          <a:noFill/>
          <a:ln w="9525">
            <a:noFill/>
            <a:miter lim="800000"/>
            <a:headEnd/>
            <a:tailEnd/>
          </a:ln>
        </p:spPr>
        <p:txBody>
          <a:bodyPr lIns="81639" tIns="42452" rIns="81639" bIns="42452" anchor="ctr"/>
          <a:lstStyle/>
          <a:p>
            <a:pPr algn="ctr" eaLnBrk="0">
              <a:buNone/>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4400" dirty="0">
                <a:solidFill>
                  <a:schemeClr val="tx2"/>
                </a:solidFill>
                <a:latin typeface="+mn-lt"/>
              </a:rPr>
              <a:t>Self-service copying</a:t>
            </a:r>
          </a:p>
        </p:txBody>
      </p:sp>
      <p:sp>
        <p:nvSpPr>
          <p:cNvPr id="11" name="Rectangle 2"/>
          <p:cNvSpPr txBox="1">
            <a:spLocks noChangeArrowheads="1"/>
          </p:cNvSpPr>
          <p:nvPr/>
        </p:nvSpPr>
        <p:spPr bwMode="auto">
          <a:xfrm>
            <a:off x="685800" y="2133600"/>
            <a:ext cx="7770813" cy="3963988"/>
          </a:xfrm>
          <a:prstGeom prst="rect">
            <a:avLst/>
          </a:prstGeom>
          <a:noFill/>
          <a:ln w="9525">
            <a:noFill/>
            <a:miter lim="800000"/>
            <a:headEnd/>
            <a:tailEnd/>
          </a:ln>
        </p:spPr>
        <p:txBody>
          <a:bodyPr lIns="81639" tIns="42452" rIns="81639" bIns="42452"/>
          <a:lstStyle/>
          <a:p>
            <a:pPr marL="298450" indent="-298450" algn="l" eaLnBrk="0">
              <a:lnSpc>
                <a:spcPct val="90000"/>
              </a:lnSpc>
              <a:spcBef>
                <a:spcPts val="725"/>
              </a:spcBef>
              <a:buFontTx/>
              <a:buChar char="•"/>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r>
              <a:rPr lang="en-GB" sz="2400" dirty="0">
                <a:latin typeface="+mn-lt"/>
              </a:rPr>
              <a:t>Equipment requirements</a:t>
            </a:r>
          </a:p>
          <a:p>
            <a:pPr marL="298450" indent="-298450" algn="l" eaLnBrk="0">
              <a:lnSpc>
                <a:spcPct val="90000"/>
              </a:lnSpc>
              <a:spcBef>
                <a:spcPts val="725"/>
              </a:spcBef>
              <a:buFontTx/>
              <a:buChar char="•"/>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r>
              <a:rPr lang="en-GB" sz="2400" dirty="0">
                <a:latin typeface="+mn-lt"/>
              </a:rPr>
              <a:t>Need for staff to monitor activity</a:t>
            </a:r>
          </a:p>
          <a:p>
            <a:pPr marL="298450" indent="-298450" algn="l" eaLnBrk="0">
              <a:lnSpc>
                <a:spcPct val="90000"/>
              </a:lnSpc>
              <a:spcBef>
                <a:spcPts val="725"/>
              </a:spcBef>
              <a:buFontTx/>
              <a:buChar char="•"/>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r>
              <a:rPr lang="en-GB" sz="2400" dirty="0">
                <a:latin typeface="+mn-lt"/>
              </a:rPr>
              <a:t>Importance of posting rules</a:t>
            </a:r>
          </a:p>
        </p:txBody>
      </p:sp>
      <p:pic>
        <p:nvPicPr>
          <p:cNvPr id="203787" name="Picture 13" descr="ReadingRoom-3.jpg"/>
          <p:cNvPicPr>
            <a:picLocks noChangeAspect="1"/>
          </p:cNvPicPr>
          <p:nvPr/>
        </p:nvPicPr>
        <p:blipFill>
          <a:blip r:embed="rId3" cstate="print"/>
          <a:srcRect/>
          <a:stretch>
            <a:fillRect/>
          </a:stretch>
        </p:blipFill>
        <p:spPr bwMode="auto">
          <a:xfrm>
            <a:off x="5943600" y="2133600"/>
            <a:ext cx="2547938" cy="2743200"/>
          </a:xfrm>
          <a:prstGeom prst="rect">
            <a:avLst/>
          </a:prstGeom>
          <a:noFill/>
          <a:ln w="9525">
            <a:noFill/>
            <a:miter lim="800000"/>
            <a:headEnd/>
            <a:tailEnd/>
          </a:ln>
        </p:spPr>
      </p:pic>
      <p:pic>
        <p:nvPicPr>
          <p:cNvPr id="203789" name="Picture 13" descr="scan0002c"/>
          <p:cNvPicPr>
            <a:picLocks noChangeAspect="1" noChangeArrowheads="1"/>
          </p:cNvPicPr>
          <p:nvPr/>
        </p:nvPicPr>
        <p:blipFill>
          <a:blip r:embed="rId4" cstate="print"/>
          <a:srcRect/>
          <a:stretch>
            <a:fillRect/>
          </a:stretch>
        </p:blipFill>
        <p:spPr bwMode="auto">
          <a:xfrm>
            <a:off x="1066800" y="3886200"/>
            <a:ext cx="4514850" cy="1881188"/>
          </a:xfrm>
          <a:prstGeom prst="rect">
            <a:avLst/>
          </a:prstGeom>
          <a:noFill/>
          <a:ln w="19050">
            <a:solidFill>
              <a:srgbClr val="000000"/>
            </a:solidFill>
            <a:miter lim="800000"/>
            <a:headEnd/>
            <a:tailEnd/>
          </a:ln>
        </p:spPr>
      </p:pic>
      <p:sp>
        <p:nvSpPr>
          <p:cNvPr id="7" name="Date Placeholder 6"/>
          <p:cNvSpPr>
            <a:spLocks noGrp="1"/>
          </p:cNvSpPr>
          <p:nvPr>
            <p:ph type="dt" sz="half" idx="10"/>
          </p:nvPr>
        </p:nvSpPr>
        <p:spPr/>
        <p:txBody>
          <a:bodyPr/>
          <a:lstStyle/>
          <a:p>
            <a:pPr>
              <a:defRPr/>
            </a:pPr>
            <a:r>
              <a:rPr lang="en-US" smtClean="0"/>
              <a:t>Fall 2010</a:t>
            </a:r>
            <a:endParaRPr lang="en-US"/>
          </a:p>
        </p:txBody>
      </p:sp>
      <p:sp>
        <p:nvSpPr>
          <p:cNvPr id="12" name="Footer Placeholder 11"/>
          <p:cNvSpPr>
            <a:spLocks noGrp="1"/>
          </p:cNvSpPr>
          <p:nvPr>
            <p:ph type="ftr" sz="quarter" idx="11"/>
          </p:nvPr>
        </p:nvSpPr>
        <p:spPr/>
        <p:txBody>
          <a:bodyPr/>
          <a:lstStyle/>
          <a:p>
            <a:pPr>
              <a:defRPr/>
            </a:pPr>
            <a:r>
              <a:rPr lang="en-US" smtClean="0"/>
              <a:t>Society of American Archivists</a:t>
            </a:r>
            <a:endParaRPr lang="en-US"/>
          </a:p>
        </p:txBody>
      </p:sp>
      <p:sp>
        <p:nvSpPr>
          <p:cNvPr id="13" name="Slide Number Placeholder 12"/>
          <p:cNvSpPr>
            <a:spLocks noGrp="1"/>
          </p:cNvSpPr>
          <p:nvPr>
            <p:ph type="sldNum" sz="quarter" idx="12"/>
          </p:nvPr>
        </p:nvSpPr>
        <p:spPr/>
        <p:txBody>
          <a:bodyPr/>
          <a:lstStyle/>
          <a:p>
            <a:pPr>
              <a:defRPr/>
            </a:pPr>
            <a:fld id="{351D8AF1-1BB6-4106-AB1D-B658951D99D4}" type="slidenum">
              <a:rPr lang="en-US" smtClean="0"/>
              <a:pPr>
                <a:defRPr/>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p:cNvSpPr>
          <p:nvPr/>
        </p:nvSpPr>
        <p:spPr bwMode="auto">
          <a:xfrm>
            <a:off x="6553200" y="6248400"/>
            <a:ext cx="1905000" cy="457200"/>
          </a:xfrm>
          <a:prstGeom prst="rect">
            <a:avLst/>
          </a:prstGeom>
          <a:noFill/>
          <a:ln w="9525">
            <a:noFill/>
            <a:miter lim="800000"/>
            <a:headEnd/>
            <a:tailEnd/>
          </a:ln>
          <a:effectLst/>
        </p:spPr>
        <p:txBody>
          <a:bodyPr/>
          <a:lstStyle/>
          <a:p>
            <a:pPr algn="r">
              <a:buNone/>
            </a:pPr>
            <a:fld id="{02B541F0-EC83-4112-B153-F3C4BBFFA48B}" type="slidenum">
              <a:rPr lang="en-GB" sz="1400"/>
              <a:pPr algn="r">
                <a:buNone/>
              </a:pPr>
              <a:t>77</a:t>
            </a:fld>
            <a:endParaRPr lang="en-GB" sz="1400" dirty="0"/>
          </a:p>
        </p:txBody>
      </p:sp>
      <p:sp>
        <p:nvSpPr>
          <p:cNvPr id="10" name="Rectangle 1"/>
          <p:cNvSpPr txBox="1">
            <a:spLocks noChangeArrowheads="1"/>
          </p:cNvSpPr>
          <p:nvPr/>
        </p:nvSpPr>
        <p:spPr bwMode="auto">
          <a:xfrm>
            <a:off x="685800" y="609600"/>
            <a:ext cx="7770813" cy="1146175"/>
          </a:xfrm>
          <a:prstGeom prst="rect">
            <a:avLst/>
          </a:prstGeom>
          <a:noFill/>
          <a:ln w="9525">
            <a:noFill/>
            <a:miter lim="800000"/>
            <a:headEnd/>
            <a:tailEnd/>
          </a:ln>
        </p:spPr>
        <p:txBody>
          <a:bodyPr lIns="81639" tIns="42452" rIns="81639" bIns="42452" anchor="ctr"/>
          <a:lstStyle/>
          <a:p>
            <a:pPr algn="ctr" eaLnBrk="0">
              <a:buNone/>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4400" dirty="0">
                <a:solidFill>
                  <a:schemeClr val="tx2"/>
                </a:solidFill>
                <a:latin typeface="+mj-lt"/>
              </a:rPr>
              <a:t>Use Caution!</a:t>
            </a:r>
          </a:p>
        </p:txBody>
      </p:sp>
      <p:sp>
        <p:nvSpPr>
          <p:cNvPr id="11" name="Rectangle 2"/>
          <p:cNvSpPr txBox="1">
            <a:spLocks noChangeArrowheads="1"/>
          </p:cNvSpPr>
          <p:nvPr/>
        </p:nvSpPr>
        <p:spPr bwMode="auto">
          <a:xfrm>
            <a:off x="685800" y="1981200"/>
            <a:ext cx="7770813" cy="4116388"/>
          </a:xfrm>
          <a:prstGeom prst="rect">
            <a:avLst/>
          </a:prstGeom>
          <a:noFill/>
          <a:ln w="9525">
            <a:noFill/>
            <a:miter lim="800000"/>
            <a:headEnd/>
            <a:tailEnd/>
          </a:ln>
        </p:spPr>
        <p:txBody>
          <a:bodyPr lIns="81639" tIns="42452" rIns="81639" bIns="42452"/>
          <a:lstStyle/>
          <a:p>
            <a:pPr marL="298450" indent="-298450" algn="l" eaLnBrk="0">
              <a:spcBef>
                <a:spcPts val="725"/>
              </a:spcBef>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r>
              <a:rPr lang="en-GB" sz="2800" b="1" dirty="0">
                <a:latin typeface="+mn-lt"/>
              </a:rPr>
              <a:t>Special restrictions on:</a:t>
            </a:r>
          </a:p>
          <a:p>
            <a:pPr marL="298450" indent="-298450" algn="l" eaLnBrk="0">
              <a:spcBef>
                <a:spcPts val="725"/>
              </a:spcBef>
              <a:buFontTx/>
              <a:buChar char="•"/>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r>
              <a:rPr lang="en-GB" sz="2400" dirty="0">
                <a:latin typeface="+mn-lt"/>
              </a:rPr>
              <a:t>Prints on curved mounts</a:t>
            </a:r>
          </a:p>
          <a:p>
            <a:pPr marL="298450" indent="-298450" algn="l" eaLnBrk="0">
              <a:spcBef>
                <a:spcPts val="725"/>
              </a:spcBef>
              <a:buFontTx/>
              <a:buChar char="•"/>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r>
              <a:rPr lang="en-GB" sz="2400" dirty="0">
                <a:latin typeface="+mn-lt"/>
              </a:rPr>
              <a:t>Salted paper prints</a:t>
            </a:r>
          </a:p>
          <a:p>
            <a:pPr marL="298450" indent="-298450" algn="l" eaLnBrk="0">
              <a:spcBef>
                <a:spcPts val="725"/>
              </a:spcBef>
              <a:buFontTx/>
              <a:buChar char="•"/>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r>
              <a:rPr lang="en-GB" sz="2400" dirty="0">
                <a:latin typeface="+mn-lt"/>
              </a:rPr>
              <a:t>Pages in albums or scrapbooks</a:t>
            </a:r>
          </a:p>
          <a:p>
            <a:pPr marL="298450" indent="-298450" algn="l" eaLnBrk="0">
              <a:spcBef>
                <a:spcPts val="725"/>
              </a:spcBef>
              <a:buFontTx/>
              <a:buChar char="•"/>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r>
              <a:rPr lang="en-GB" sz="2400" dirty="0">
                <a:latin typeface="+mn-lt"/>
              </a:rPr>
              <a:t>High value items</a:t>
            </a:r>
          </a:p>
          <a:p>
            <a:pPr marL="298450" indent="-298450" algn="l" eaLnBrk="0">
              <a:spcBef>
                <a:spcPts val="725"/>
              </a:spcBef>
              <a:buFontTx/>
              <a:buChar char="•"/>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r>
              <a:rPr lang="en-GB" sz="2400" dirty="0">
                <a:latin typeface="+mn-lt"/>
              </a:rPr>
              <a:t>Items in poor condition</a:t>
            </a:r>
          </a:p>
          <a:p>
            <a:pPr marL="298450" indent="-298450" eaLnBrk="0">
              <a:spcBef>
                <a:spcPts val="725"/>
              </a:spcBef>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endParaRPr lang="en-GB" dirty="0"/>
          </a:p>
        </p:txBody>
      </p:sp>
      <p:pic>
        <p:nvPicPr>
          <p:cNvPr id="205834" name="Picture 12" descr="5-part-overall.jpg"/>
          <p:cNvPicPr>
            <a:picLocks noChangeAspect="1"/>
          </p:cNvPicPr>
          <p:nvPr/>
        </p:nvPicPr>
        <p:blipFill>
          <a:blip r:embed="rId3" cstate="print"/>
          <a:srcRect/>
          <a:stretch>
            <a:fillRect/>
          </a:stretch>
        </p:blipFill>
        <p:spPr bwMode="auto">
          <a:xfrm>
            <a:off x="1093788" y="4876800"/>
            <a:ext cx="6956425" cy="1117600"/>
          </a:xfrm>
          <a:prstGeom prst="rect">
            <a:avLst/>
          </a:prstGeom>
          <a:noFill/>
          <a:ln w="9525">
            <a:noFill/>
            <a:miter lim="800000"/>
            <a:headEnd/>
            <a:tailEnd/>
          </a:ln>
        </p:spPr>
      </p:pic>
      <p:pic>
        <p:nvPicPr>
          <p:cNvPr id="205836" name="Picture 1036" descr="RolledPanoramab"/>
          <p:cNvPicPr>
            <a:picLocks noChangeAspect="1" noChangeArrowheads="1"/>
          </p:cNvPicPr>
          <p:nvPr/>
        </p:nvPicPr>
        <p:blipFill>
          <a:blip r:embed="rId4" cstate="print"/>
          <a:srcRect/>
          <a:stretch>
            <a:fillRect/>
          </a:stretch>
        </p:blipFill>
        <p:spPr bwMode="auto">
          <a:xfrm>
            <a:off x="5486400" y="2286000"/>
            <a:ext cx="3071813" cy="1984375"/>
          </a:xfrm>
          <a:prstGeom prst="rect">
            <a:avLst/>
          </a:prstGeom>
          <a:noFill/>
        </p:spPr>
      </p:pic>
      <p:sp>
        <p:nvSpPr>
          <p:cNvPr id="7" name="Date Placeholder 6"/>
          <p:cNvSpPr>
            <a:spLocks noGrp="1"/>
          </p:cNvSpPr>
          <p:nvPr>
            <p:ph type="dt" sz="half" idx="10"/>
          </p:nvPr>
        </p:nvSpPr>
        <p:spPr/>
        <p:txBody>
          <a:bodyPr/>
          <a:lstStyle/>
          <a:p>
            <a:pPr>
              <a:defRPr/>
            </a:pPr>
            <a:r>
              <a:rPr lang="en-US" smtClean="0"/>
              <a:t>Fall 2010</a:t>
            </a:r>
            <a:endParaRPr lang="en-US"/>
          </a:p>
        </p:txBody>
      </p:sp>
      <p:sp>
        <p:nvSpPr>
          <p:cNvPr id="12" name="Footer Placeholder 11"/>
          <p:cNvSpPr>
            <a:spLocks noGrp="1"/>
          </p:cNvSpPr>
          <p:nvPr>
            <p:ph type="ftr" sz="quarter" idx="11"/>
          </p:nvPr>
        </p:nvSpPr>
        <p:spPr/>
        <p:txBody>
          <a:bodyPr/>
          <a:lstStyle/>
          <a:p>
            <a:pPr>
              <a:defRPr/>
            </a:pPr>
            <a:r>
              <a:rPr lang="en-US" smtClean="0"/>
              <a:t>Society of American Archivists</a:t>
            </a:r>
            <a:endParaRPr lang="en-US"/>
          </a:p>
        </p:txBody>
      </p:sp>
      <p:sp>
        <p:nvSpPr>
          <p:cNvPr id="13" name="Slide Number Placeholder 12"/>
          <p:cNvSpPr>
            <a:spLocks noGrp="1"/>
          </p:cNvSpPr>
          <p:nvPr>
            <p:ph type="sldNum" sz="quarter" idx="12"/>
          </p:nvPr>
        </p:nvSpPr>
        <p:spPr/>
        <p:txBody>
          <a:bodyPr/>
          <a:lstStyle/>
          <a:p>
            <a:pPr>
              <a:defRPr/>
            </a:pPr>
            <a:fld id="{351D8AF1-1BB6-4106-AB1D-B658951D99D4}" type="slidenum">
              <a:rPr lang="en-US" smtClean="0"/>
              <a:pPr>
                <a:defRPr/>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p:cNvSpPr>
          <p:nvPr/>
        </p:nvSpPr>
        <p:spPr bwMode="auto">
          <a:xfrm>
            <a:off x="6553200" y="6248400"/>
            <a:ext cx="1905000" cy="457200"/>
          </a:xfrm>
          <a:prstGeom prst="rect">
            <a:avLst/>
          </a:prstGeom>
          <a:noFill/>
          <a:ln w="9525">
            <a:noFill/>
            <a:miter lim="800000"/>
            <a:headEnd/>
            <a:tailEnd/>
          </a:ln>
          <a:effectLst/>
        </p:spPr>
        <p:txBody>
          <a:bodyPr/>
          <a:lstStyle/>
          <a:p>
            <a:pPr algn="r">
              <a:buNone/>
            </a:pPr>
            <a:fld id="{875183AF-ADAC-4E0F-99F1-6E0472B3F750}" type="slidenum">
              <a:rPr lang="en-GB" sz="1400"/>
              <a:pPr algn="r">
                <a:buNone/>
              </a:pPr>
              <a:t>78</a:t>
            </a:fld>
            <a:endParaRPr lang="en-GB" sz="1400" dirty="0"/>
          </a:p>
        </p:txBody>
      </p:sp>
      <p:sp>
        <p:nvSpPr>
          <p:cNvPr id="10" name="Rectangle 1"/>
          <p:cNvSpPr txBox="1">
            <a:spLocks noChangeArrowheads="1"/>
          </p:cNvSpPr>
          <p:nvPr/>
        </p:nvSpPr>
        <p:spPr bwMode="auto">
          <a:xfrm>
            <a:off x="685800" y="609600"/>
            <a:ext cx="7770813" cy="1146175"/>
          </a:xfrm>
          <a:prstGeom prst="rect">
            <a:avLst/>
          </a:prstGeom>
          <a:noFill/>
          <a:ln w="9525">
            <a:noFill/>
            <a:miter lim="800000"/>
            <a:headEnd/>
            <a:tailEnd/>
          </a:ln>
        </p:spPr>
        <p:txBody>
          <a:bodyPr lIns="81639" tIns="42452" rIns="81639" bIns="42452" anchor="ctr"/>
          <a:lstStyle/>
          <a:p>
            <a:pPr algn="ctr" eaLnBrk="0">
              <a:buNone/>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4400" dirty="0">
                <a:solidFill>
                  <a:schemeClr val="tx2"/>
                </a:solidFill>
                <a:latin typeface="+mj-lt"/>
              </a:rPr>
              <a:t>Microfilming</a:t>
            </a:r>
          </a:p>
        </p:txBody>
      </p:sp>
      <p:sp>
        <p:nvSpPr>
          <p:cNvPr id="11" name="Rectangle 2"/>
          <p:cNvSpPr txBox="1">
            <a:spLocks noChangeArrowheads="1"/>
          </p:cNvSpPr>
          <p:nvPr/>
        </p:nvSpPr>
        <p:spPr bwMode="auto">
          <a:xfrm>
            <a:off x="685800" y="1981200"/>
            <a:ext cx="7770813" cy="4176713"/>
          </a:xfrm>
          <a:prstGeom prst="rect">
            <a:avLst/>
          </a:prstGeom>
          <a:noFill/>
          <a:ln w="9525">
            <a:noFill/>
            <a:miter lim="800000"/>
            <a:headEnd/>
            <a:tailEnd/>
          </a:ln>
        </p:spPr>
        <p:txBody>
          <a:bodyPr lIns="81639" tIns="42452" rIns="81639" bIns="42452"/>
          <a:lstStyle/>
          <a:p>
            <a:pPr marL="298450" indent="-298450" eaLnBrk="0">
              <a:spcBef>
                <a:spcPts val="725"/>
              </a:spcBef>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endParaRPr lang="en-GB" dirty="0"/>
          </a:p>
          <a:p>
            <a:pPr marL="298450" indent="-298450" algn="l" eaLnBrk="0">
              <a:spcBef>
                <a:spcPts val="725"/>
              </a:spcBef>
              <a:buFontTx/>
              <a:buChar char="•"/>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r>
              <a:rPr lang="en-GB" dirty="0">
                <a:latin typeface="+mn-lt"/>
              </a:rPr>
              <a:t>Preservation microfilming</a:t>
            </a:r>
          </a:p>
          <a:p>
            <a:pPr marL="298450" indent="-298450" algn="l" eaLnBrk="0">
              <a:spcBef>
                <a:spcPts val="725"/>
              </a:spcBef>
              <a:buFontTx/>
              <a:buChar char="•"/>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r>
              <a:rPr lang="en-GB" dirty="0">
                <a:latin typeface="+mn-lt"/>
              </a:rPr>
              <a:t>Drawbacks (time, </a:t>
            </a:r>
            <a:r>
              <a:rPr lang="en-GB" dirty="0" err="1">
                <a:latin typeface="+mn-lt"/>
              </a:rPr>
              <a:t>labor</a:t>
            </a:r>
            <a:r>
              <a:rPr lang="en-GB" dirty="0">
                <a:latin typeface="+mn-lt"/>
              </a:rPr>
              <a:t>, expense)</a:t>
            </a:r>
          </a:p>
          <a:p>
            <a:pPr marL="298450" indent="-298450" algn="l" eaLnBrk="0">
              <a:spcBef>
                <a:spcPts val="725"/>
              </a:spcBef>
              <a:buFontTx/>
              <a:buChar char="•"/>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r>
              <a:rPr lang="en-GB" dirty="0">
                <a:latin typeface="+mn-lt"/>
              </a:rPr>
              <a:t>Problems with non-preservation quality microfilm collections</a:t>
            </a:r>
          </a:p>
          <a:p>
            <a:pPr marL="298450" indent="-298450" eaLnBrk="0">
              <a:spcBef>
                <a:spcPts val="725"/>
              </a:spcBef>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endParaRPr lang="en-GB" dirty="0"/>
          </a:p>
          <a:p>
            <a:pPr marL="298450" indent="-298450" eaLnBrk="0">
              <a:spcBef>
                <a:spcPts val="725"/>
              </a:spcBef>
              <a:buNone/>
              <a:tabLst>
                <a:tab pos="325438" algn="l"/>
                <a:tab pos="739775" algn="l"/>
                <a:tab pos="1154113" algn="l"/>
                <a:tab pos="1568450" algn="l"/>
                <a:tab pos="1982788" algn="l"/>
                <a:tab pos="2398713" algn="l"/>
                <a:tab pos="2813050" algn="l"/>
                <a:tab pos="3227388" algn="l"/>
                <a:tab pos="3641725" algn="l"/>
                <a:tab pos="4057650" algn="l"/>
                <a:tab pos="4471988" algn="l"/>
                <a:tab pos="4886325" algn="l"/>
                <a:tab pos="5300663" algn="l"/>
                <a:tab pos="5716588" algn="l"/>
                <a:tab pos="6130925" algn="l"/>
                <a:tab pos="6545263" algn="l"/>
                <a:tab pos="6959600" algn="l"/>
                <a:tab pos="7375525" algn="l"/>
                <a:tab pos="7789863" algn="l"/>
                <a:tab pos="8204200" algn="l"/>
              </a:tabLst>
            </a:pPr>
            <a:endParaRPr lang="en-GB" dirty="0"/>
          </a:p>
        </p:txBody>
      </p:sp>
      <p:sp>
        <p:nvSpPr>
          <p:cNvPr id="5" name="Date Placeholder 4"/>
          <p:cNvSpPr>
            <a:spLocks noGrp="1"/>
          </p:cNvSpPr>
          <p:nvPr>
            <p:ph type="dt" sz="half" idx="10"/>
          </p:nvPr>
        </p:nvSpPr>
        <p:spPr/>
        <p:txBody>
          <a:bodyPr/>
          <a:lstStyle/>
          <a:p>
            <a:pPr>
              <a:defRPr/>
            </a:pPr>
            <a:r>
              <a:rPr lang="en-US" smtClean="0"/>
              <a:t>Fall 2010</a:t>
            </a:r>
            <a:endParaRPr lang="en-US"/>
          </a:p>
        </p:txBody>
      </p:sp>
      <p:sp>
        <p:nvSpPr>
          <p:cNvPr id="7" name="Footer Placeholder 6"/>
          <p:cNvSpPr>
            <a:spLocks noGrp="1"/>
          </p:cNvSpPr>
          <p:nvPr>
            <p:ph type="ftr" sz="quarter" idx="11"/>
          </p:nvPr>
        </p:nvSpPr>
        <p:spPr/>
        <p:txBody>
          <a:bodyPr/>
          <a:lstStyle/>
          <a:p>
            <a:pPr>
              <a:defRPr/>
            </a:pPr>
            <a:r>
              <a:rPr lang="en-US" smtClean="0"/>
              <a:t>Society of American Archivists</a:t>
            </a:r>
            <a:endParaRPr lang="en-US"/>
          </a:p>
        </p:txBody>
      </p:sp>
      <p:sp>
        <p:nvSpPr>
          <p:cNvPr id="8" name="Slide Number Placeholder 7"/>
          <p:cNvSpPr>
            <a:spLocks noGrp="1"/>
          </p:cNvSpPr>
          <p:nvPr>
            <p:ph type="sldNum" sz="quarter" idx="12"/>
          </p:nvPr>
        </p:nvSpPr>
        <p:spPr/>
        <p:txBody>
          <a:bodyPr/>
          <a:lstStyle/>
          <a:p>
            <a:pPr>
              <a:defRPr/>
            </a:pPr>
            <a:fld id="{351D8AF1-1BB6-4106-AB1D-B658951D99D4}" type="slidenum">
              <a:rPr lang="en-US" smtClean="0"/>
              <a:pPr>
                <a:defRPr/>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p:cNvSpPr>
          <p:nvPr/>
        </p:nvSpPr>
        <p:spPr bwMode="auto">
          <a:xfrm>
            <a:off x="6553200" y="6248400"/>
            <a:ext cx="1905000" cy="457200"/>
          </a:xfrm>
          <a:prstGeom prst="rect">
            <a:avLst/>
          </a:prstGeom>
          <a:noFill/>
          <a:ln w="9525">
            <a:noFill/>
            <a:miter lim="800000"/>
            <a:headEnd/>
            <a:tailEnd/>
          </a:ln>
          <a:effectLst/>
        </p:spPr>
        <p:txBody>
          <a:bodyPr/>
          <a:lstStyle/>
          <a:p>
            <a:pPr algn="r">
              <a:buNone/>
            </a:pPr>
            <a:fld id="{1B9B0FF4-51A9-4E43-8F6C-B7C5ACB27CD4}" type="slidenum">
              <a:rPr lang="en-GB" sz="1400"/>
              <a:pPr algn="r">
                <a:buNone/>
              </a:pPr>
              <a:t>79</a:t>
            </a:fld>
            <a:endParaRPr lang="en-GB" sz="1400" dirty="0"/>
          </a:p>
        </p:txBody>
      </p:sp>
      <p:sp>
        <p:nvSpPr>
          <p:cNvPr id="10" name="Rectangle 1"/>
          <p:cNvSpPr txBox="1">
            <a:spLocks noChangeArrowheads="1"/>
          </p:cNvSpPr>
          <p:nvPr/>
        </p:nvSpPr>
        <p:spPr bwMode="auto">
          <a:xfrm>
            <a:off x="685800" y="609600"/>
            <a:ext cx="7770813" cy="1146175"/>
          </a:xfrm>
          <a:prstGeom prst="rect">
            <a:avLst/>
          </a:prstGeom>
          <a:noFill/>
          <a:ln w="9525">
            <a:noFill/>
            <a:miter lim="800000"/>
            <a:headEnd/>
            <a:tailEnd/>
          </a:ln>
        </p:spPr>
        <p:txBody>
          <a:bodyPr lIns="81639" tIns="42452" rIns="81639" bIns="42452" anchor="ctr"/>
          <a:lstStyle/>
          <a:p>
            <a:pPr algn="ctr" eaLnBrk="0">
              <a:lnSpc>
                <a:spcPct val="87000"/>
              </a:lnSpc>
              <a:buNone/>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4400" dirty="0">
                <a:solidFill>
                  <a:schemeClr val="tx2"/>
                </a:solidFill>
                <a:latin typeface="+mj-lt"/>
              </a:rPr>
              <a:t>Copy Photographs</a:t>
            </a:r>
          </a:p>
        </p:txBody>
      </p:sp>
      <p:sp>
        <p:nvSpPr>
          <p:cNvPr id="11" name="Rectangle 2"/>
          <p:cNvSpPr txBox="1">
            <a:spLocks noChangeArrowheads="1"/>
          </p:cNvSpPr>
          <p:nvPr/>
        </p:nvSpPr>
        <p:spPr bwMode="auto">
          <a:xfrm>
            <a:off x="685800" y="1981200"/>
            <a:ext cx="7770813" cy="4116388"/>
          </a:xfrm>
          <a:prstGeom prst="rect">
            <a:avLst/>
          </a:prstGeom>
          <a:noFill/>
          <a:ln w="9525">
            <a:noFill/>
            <a:miter lim="800000"/>
            <a:headEnd/>
            <a:tailEnd/>
          </a:ln>
        </p:spPr>
        <p:txBody>
          <a:bodyPr lIns="81639" tIns="42452" rIns="81639" bIns="42452"/>
          <a:lstStyle/>
          <a:p>
            <a:pPr algn="l" eaLnBrk="0">
              <a:lnSpc>
                <a:spcPct val="87000"/>
              </a:lnSpc>
              <a:spcBef>
                <a:spcPts val="725"/>
              </a:spcBef>
              <a:buNone/>
              <a:tabLst>
                <a:tab pos="25400" algn="l"/>
                <a:tab pos="439738" algn="l"/>
                <a:tab pos="854075" algn="l"/>
                <a:tab pos="1270000" algn="l"/>
                <a:tab pos="1684338" algn="l"/>
                <a:tab pos="2098675" algn="l"/>
                <a:tab pos="2513013" algn="l"/>
                <a:tab pos="2928938" algn="l"/>
                <a:tab pos="3343275" algn="l"/>
                <a:tab pos="3757613" algn="l"/>
                <a:tab pos="4171950" algn="l"/>
                <a:tab pos="4587875" algn="l"/>
                <a:tab pos="5002213" algn="l"/>
                <a:tab pos="5416550" algn="l"/>
                <a:tab pos="5830888" algn="l"/>
                <a:tab pos="6245225" algn="l"/>
                <a:tab pos="6661150" algn="l"/>
                <a:tab pos="7075488" algn="l"/>
                <a:tab pos="7489825" algn="l"/>
                <a:tab pos="7904163" algn="l"/>
              </a:tabLst>
            </a:pPr>
            <a:r>
              <a:rPr lang="en-GB" dirty="0">
                <a:latin typeface="+mn-lt"/>
              </a:rPr>
              <a:t>Common copy formats:</a:t>
            </a:r>
          </a:p>
          <a:p>
            <a:pPr algn="l" eaLnBrk="0">
              <a:spcBef>
                <a:spcPts val="725"/>
              </a:spcBef>
              <a:buFontTx/>
              <a:buChar char="•"/>
              <a:tabLst>
                <a:tab pos="25400" algn="l"/>
                <a:tab pos="439738" algn="l"/>
                <a:tab pos="854075" algn="l"/>
                <a:tab pos="1270000" algn="l"/>
                <a:tab pos="1684338" algn="l"/>
                <a:tab pos="2098675" algn="l"/>
                <a:tab pos="2513013" algn="l"/>
                <a:tab pos="2928938" algn="l"/>
                <a:tab pos="3343275" algn="l"/>
                <a:tab pos="3757613" algn="l"/>
                <a:tab pos="4171950" algn="l"/>
                <a:tab pos="4587875" algn="l"/>
                <a:tab pos="5002213" algn="l"/>
                <a:tab pos="5416550" algn="l"/>
                <a:tab pos="5830888" algn="l"/>
                <a:tab pos="6245225" algn="l"/>
                <a:tab pos="6661150" algn="l"/>
                <a:tab pos="7075488" algn="l"/>
                <a:tab pos="7489825" algn="l"/>
                <a:tab pos="7904163" algn="l"/>
              </a:tabLst>
            </a:pPr>
            <a:r>
              <a:rPr lang="en-GB" sz="2400" dirty="0">
                <a:latin typeface="+mn-lt"/>
              </a:rPr>
              <a:t>  </a:t>
            </a:r>
            <a:endParaRPr lang="en-GB" sz="2400" dirty="0" smtClean="0">
              <a:latin typeface="+mn-lt"/>
            </a:endParaRPr>
          </a:p>
          <a:p>
            <a:pPr algn="l" eaLnBrk="0">
              <a:spcBef>
                <a:spcPts val="725"/>
              </a:spcBef>
              <a:buFontTx/>
              <a:buChar char="•"/>
              <a:tabLst>
                <a:tab pos="25400" algn="l"/>
                <a:tab pos="439738" algn="l"/>
                <a:tab pos="854075" algn="l"/>
                <a:tab pos="1270000" algn="l"/>
                <a:tab pos="1684338" algn="l"/>
                <a:tab pos="2098675" algn="l"/>
                <a:tab pos="2513013" algn="l"/>
                <a:tab pos="2928938" algn="l"/>
                <a:tab pos="3343275" algn="l"/>
                <a:tab pos="3757613" algn="l"/>
                <a:tab pos="4171950" algn="l"/>
                <a:tab pos="4587875" algn="l"/>
                <a:tab pos="5002213" algn="l"/>
                <a:tab pos="5416550" algn="l"/>
                <a:tab pos="5830888" algn="l"/>
                <a:tab pos="6245225" algn="l"/>
                <a:tab pos="6661150" algn="l"/>
                <a:tab pos="7075488" algn="l"/>
                <a:tab pos="7489825" algn="l"/>
                <a:tab pos="7904163" algn="l"/>
              </a:tabLst>
            </a:pPr>
            <a:r>
              <a:rPr lang="en-GB" sz="2400" dirty="0" smtClean="0">
                <a:latin typeface="+mn-lt"/>
              </a:rPr>
              <a:t>B/W </a:t>
            </a:r>
            <a:r>
              <a:rPr lang="en-GB" sz="2400" dirty="0">
                <a:latin typeface="+mn-lt"/>
              </a:rPr>
              <a:t>and </a:t>
            </a:r>
            <a:r>
              <a:rPr lang="en-GB" sz="2400" dirty="0" err="1">
                <a:latin typeface="+mn-lt"/>
              </a:rPr>
              <a:t>color</a:t>
            </a:r>
            <a:r>
              <a:rPr lang="en-GB" sz="2400" dirty="0">
                <a:latin typeface="+mn-lt"/>
              </a:rPr>
              <a:t> prints</a:t>
            </a:r>
            <a:br>
              <a:rPr lang="en-GB" sz="2400" dirty="0">
                <a:latin typeface="+mn-lt"/>
              </a:rPr>
            </a:br>
            <a:endParaRPr lang="en-GB" sz="2400" dirty="0">
              <a:latin typeface="+mn-lt"/>
            </a:endParaRPr>
          </a:p>
          <a:p>
            <a:pPr algn="l" eaLnBrk="0">
              <a:spcBef>
                <a:spcPts val="725"/>
              </a:spcBef>
              <a:buFontTx/>
              <a:buChar char="•"/>
              <a:tabLst>
                <a:tab pos="25400" algn="l"/>
                <a:tab pos="439738" algn="l"/>
                <a:tab pos="854075" algn="l"/>
                <a:tab pos="1270000" algn="l"/>
                <a:tab pos="1684338" algn="l"/>
                <a:tab pos="2098675" algn="l"/>
                <a:tab pos="2513013" algn="l"/>
                <a:tab pos="2928938" algn="l"/>
                <a:tab pos="3343275" algn="l"/>
                <a:tab pos="3757613" algn="l"/>
                <a:tab pos="4171950" algn="l"/>
                <a:tab pos="4587875" algn="l"/>
                <a:tab pos="5002213" algn="l"/>
                <a:tab pos="5416550" algn="l"/>
                <a:tab pos="5830888" algn="l"/>
                <a:tab pos="6245225" algn="l"/>
                <a:tab pos="6661150" algn="l"/>
                <a:tab pos="7075488" algn="l"/>
                <a:tab pos="7489825" algn="l"/>
                <a:tab pos="7904163" algn="l"/>
              </a:tabLst>
            </a:pPr>
            <a:r>
              <a:rPr lang="en-GB" sz="2400" dirty="0">
                <a:latin typeface="+mn-lt"/>
              </a:rPr>
              <a:t>  Copy negatives</a:t>
            </a:r>
            <a:br>
              <a:rPr lang="en-GB" sz="2400" dirty="0">
                <a:latin typeface="+mn-lt"/>
              </a:rPr>
            </a:br>
            <a:endParaRPr lang="en-GB" sz="2400" dirty="0">
              <a:latin typeface="+mn-lt"/>
            </a:endParaRPr>
          </a:p>
          <a:p>
            <a:pPr algn="l" eaLnBrk="0">
              <a:spcBef>
                <a:spcPts val="725"/>
              </a:spcBef>
              <a:buFontTx/>
              <a:buChar char="•"/>
              <a:tabLst>
                <a:tab pos="25400" algn="l"/>
                <a:tab pos="439738" algn="l"/>
                <a:tab pos="854075" algn="l"/>
                <a:tab pos="1270000" algn="l"/>
                <a:tab pos="1684338" algn="l"/>
                <a:tab pos="2098675" algn="l"/>
                <a:tab pos="2513013" algn="l"/>
                <a:tab pos="2928938" algn="l"/>
                <a:tab pos="3343275" algn="l"/>
                <a:tab pos="3757613" algn="l"/>
                <a:tab pos="4171950" algn="l"/>
                <a:tab pos="4587875" algn="l"/>
                <a:tab pos="5002213" algn="l"/>
                <a:tab pos="5416550" algn="l"/>
                <a:tab pos="5830888" algn="l"/>
                <a:tab pos="6245225" algn="l"/>
                <a:tab pos="6661150" algn="l"/>
                <a:tab pos="7075488" algn="l"/>
                <a:tab pos="7489825" algn="l"/>
                <a:tab pos="7904163" algn="l"/>
              </a:tabLst>
            </a:pPr>
            <a:r>
              <a:rPr lang="en-GB" sz="2400" dirty="0">
                <a:latin typeface="+mn-lt"/>
              </a:rPr>
              <a:t>  Color transparencies</a:t>
            </a:r>
            <a:br>
              <a:rPr lang="en-GB" sz="2400" dirty="0">
                <a:latin typeface="+mn-lt"/>
              </a:rPr>
            </a:br>
            <a:endParaRPr lang="en-GB" sz="2400" dirty="0">
              <a:latin typeface="+mn-lt"/>
            </a:endParaRPr>
          </a:p>
          <a:p>
            <a:pPr algn="l" eaLnBrk="0">
              <a:spcBef>
                <a:spcPts val="725"/>
              </a:spcBef>
              <a:buFontTx/>
              <a:buChar char="•"/>
              <a:tabLst>
                <a:tab pos="25400" algn="l"/>
                <a:tab pos="439738" algn="l"/>
                <a:tab pos="854075" algn="l"/>
                <a:tab pos="1270000" algn="l"/>
                <a:tab pos="1684338" algn="l"/>
                <a:tab pos="2098675" algn="l"/>
                <a:tab pos="2513013" algn="l"/>
                <a:tab pos="2928938" algn="l"/>
                <a:tab pos="3343275" algn="l"/>
                <a:tab pos="3757613" algn="l"/>
                <a:tab pos="4171950" algn="l"/>
                <a:tab pos="4587875" algn="l"/>
                <a:tab pos="5002213" algn="l"/>
                <a:tab pos="5416550" algn="l"/>
                <a:tab pos="5830888" algn="l"/>
                <a:tab pos="6245225" algn="l"/>
                <a:tab pos="6661150" algn="l"/>
                <a:tab pos="7075488" algn="l"/>
                <a:tab pos="7489825" algn="l"/>
                <a:tab pos="7904163" algn="l"/>
              </a:tabLst>
            </a:pPr>
            <a:r>
              <a:rPr lang="en-GB" sz="2400" dirty="0">
                <a:latin typeface="+mn-lt"/>
              </a:rPr>
              <a:t>  </a:t>
            </a:r>
            <a:r>
              <a:rPr lang="en-GB" sz="2400" dirty="0" err="1">
                <a:latin typeface="+mn-lt"/>
              </a:rPr>
              <a:t>Interpositives</a:t>
            </a:r>
            <a:r>
              <a:rPr lang="en-GB" sz="2400" dirty="0">
                <a:latin typeface="+mn-lt"/>
              </a:rPr>
              <a:t>, roll or sheet film</a:t>
            </a:r>
          </a:p>
          <a:p>
            <a:pPr eaLnBrk="0">
              <a:spcBef>
                <a:spcPts val="725"/>
              </a:spcBef>
              <a:tabLst>
                <a:tab pos="25400" algn="l"/>
                <a:tab pos="439738" algn="l"/>
                <a:tab pos="854075" algn="l"/>
                <a:tab pos="1270000" algn="l"/>
                <a:tab pos="1684338" algn="l"/>
                <a:tab pos="2098675" algn="l"/>
                <a:tab pos="2513013" algn="l"/>
                <a:tab pos="2928938" algn="l"/>
                <a:tab pos="3343275" algn="l"/>
                <a:tab pos="3757613" algn="l"/>
                <a:tab pos="4171950" algn="l"/>
                <a:tab pos="4587875" algn="l"/>
                <a:tab pos="5002213" algn="l"/>
                <a:tab pos="5416550" algn="l"/>
                <a:tab pos="5830888" algn="l"/>
                <a:tab pos="6245225" algn="l"/>
                <a:tab pos="6661150" algn="l"/>
                <a:tab pos="7075488" algn="l"/>
                <a:tab pos="7489825" algn="l"/>
                <a:tab pos="7904163" algn="l"/>
              </a:tabLst>
            </a:pPr>
            <a:endParaRPr lang="en-GB" sz="2400" dirty="0"/>
          </a:p>
        </p:txBody>
      </p:sp>
      <p:pic>
        <p:nvPicPr>
          <p:cNvPr id="209930" name="Picture 10" descr="CopyStand-1"/>
          <p:cNvPicPr>
            <a:picLocks noChangeAspect="1" noChangeArrowheads="1"/>
          </p:cNvPicPr>
          <p:nvPr/>
        </p:nvPicPr>
        <p:blipFill>
          <a:blip r:embed="rId3" cstate="print"/>
          <a:srcRect/>
          <a:stretch>
            <a:fillRect/>
          </a:stretch>
        </p:blipFill>
        <p:spPr bwMode="auto">
          <a:xfrm>
            <a:off x="4343400" y="2590800"/>
            <a:ext cx="4038600" cy="2217738"/>
          </a:xfrm>
          <a:prstGeom prst="rect">
            <a:avLst/>
          </a:prstGeom>
          <a:noFill/>
        </p:spPr>
      </p:pic>
      <p:sp>
        <p:nvSpPr>
          <p:cNvPr id="6" name="Date Placeholder 5"/>
          <p:cNvSpPr>
            <a:spLocks noGrp="1"/>
          </p:cNvSpPr>
          <p:nvPr>
            <p:ph type="dt" sz="half" idx="10"/>
          </p:nvPr>
        </p:nvSpPr>
        <p:spPr/>
        <p:txBody>
          <a:bodyPr/>
          <a:lstStyle/>
          <a:p>
            <a:pPr>
              <a:defRPr/>
            </a:pPr>
            <a:r>
              <a:rPr lang="en-US" smtClean="0"/>
              <a:t>Fall 2010</a:t>
            </a:r>
            <a:endParaRPr lang="en-US"/>
          </a:p>
        </p:txBody>
      </p:sp>
      <p:sp>
        <p:nvSpPr>
          <p:cNvPr id="8" name="Footer Placeholder 7"/>
          <p:cNvSpPr>
            <a:spLocks noGrp="1"/>
          </p:cNvSpPr>
          <p:nvPr>
            <p:ph type="ftr" sz="quarter" idx="11"/>
          </p:nvPr>
        </p:nvSpPr>
        <p:spPr/>
        <p:txBody>
          <a:bodyPr/>
          <a:lstStyle/>
          <a:p>
            <a:pPr>
              <a:defRPr/>
            </a:pPr>
            <a:r>
              <a:rPr lang="en-US" smtClean="0"/>
              <a:t>Society of American Archivists</a:t>
            </a:r>
            <a:endParaRPr lang="en-US"/>
          </a:p>
        </p:txBody>
      </p:sp>
      <p:sp>
        <p:nvSpPr>
          <p:cNvPr id="12" name="Slide Number Placeholder 11"/>
          <p:cNvSpPr>
            <a:spLocks noGrp="1"/>
          </p:cNvSpPr>
          <p:nvPr>
            <p:ph type="sldNum" sz="quarter" idx="12"/>
          </p:nvPr>
        </p:nvSpPr>
        <p:spPr/>
        <p:txBody>
          <a:bodyPr/>
          <a:lstStyle/>
          <a:p>
            <a:pPr>
              <a:defRPr/>
            </a:pPr>
            <a:fld id="{351D8AF1-1BB6-4106-AB1D-B658951D99D4}" type="slidenum">
              <a:rPr lang="en-US" smtClean="0"/>
              <a:pPr>
                <a:defRPr/>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1026"/>
          <p:cNvSpPr>
            <a:spLocks noGrp="1" noChangeArrowheads="1"/>
          </p:cNvSpPr>
          <p:nvPr>
            <p:ph type="title"/>
          </p:nvPr>
        </p:nvSpPr>
        <p:spPr/>
        <p:txBody>
          <a:bodyPr/>
          <a:lstStyle/>
          <a:p>
            <a:pPr eaLnBrk="1" hangingPunct="1"/>
            <a:r>
              <a:rPr lang="en-US" smtClean="0"/>
              <a:t>Digital photograph accessions</a:t>
            </a:r>
          </a:p>
        </p:txBody>
      </p:sp>
      <p:sp>
        <p:nvSpPr>
          <p:cNvPr id="10246" name="Rectangle 1027"/>
          <p:cNvSpPr>
            <a:spLocks noGrp="1" noChangeArrowheads="1"/>
          </p:cNvSpPr>
          <p:nvPr>
            <p:ph idx="1"/>
          </p:nvPr>
        </p:nvSpPr>
        <p:spPr/>
        <p:txBody>
          <a:bodyPr/>
          <a:lstStyle/>
          <a:p>
            <a:pPr eaLnBrk="1" hangingPunct="1"/>
            <a:r>
              <a:rPr lang="en-US" sz="2800" dirty="0" smtClean="0"/>
              <a:t>Process immediately</a:t>
            </a:r>
          </a:p>
          <a:p>
            <a:pPr eaLnBrk="1" hangingPunct="1"/>
            <a:r>
              <a:rPr lang="en-US" sz="2800" dirty="0" smtClean="0"/>
              <a:t>Record file format &amp; carrier </a:t>
            </a:r>
          </a:p>
          <a:p>
            <a:pPr eaLnBrk="1" hangingPunct="1"/>
            <a:r>
              <a:rPr lang="en-US" sz="2800" dirty="0" smtClean="0"/>
              <a:t>Note whether born-digital or a scanned photograph</a:t>
            </a:r>
          </a:p>
          <a:p>
            <a:pPr eaLnBrk="1" hangingPunct="1"/>
            <a:r>
              <a:rPr lang="en-US" sz="2800" dirty="0" smtClean="0"/>
              <a:t>Copy digital file to a system that is backed up</a:t>
            </a:r>
          </a:p>
          <a:p>
            <a:pPr eaLnBrk="1" hangingPunct="1">
              <a:buFontTx/>
              <a:buNone/>
            </a:pPr>
            <a:endParaRPr lang="en-US" sz="2400" dirty="0" smtClean="0"/>
          </a:p>
          <a:p>
            <a:pPr eaLnBrk="1" hangingPunct="1">
              <a:buFontTx/>
              <a:buNone/>
            </a:pPr>
            <a:r>
              <a:rPr lang="en-US" sz="2400" dirty="0" smtClean="0"/>
              <a:t>Example: 2 digital photographs (TIFF, 24 megabytes each) received via email, 2/22/02, loaded on server 5/6/06, file names </a:t>
            </a:r>
            <a:r>
              <a:rPr lang="en-US" sz="2400" dirty="0" err="1" smtClean="0"/>
              <a:t>topnp</a:t>
            </a:r>
            <a:r>
              <a:rPr lang="en-US" sz="2400" dirty="0" smtClean="0"/>
              <a:t>/jan2004/001-002.tif</a:t>
            </a:r>
          </a:p>
          <a:p>
            <a:pPr eaLnBrk="1" hangingPunct="1">
              <a:buFontTx/>
              <a:buNone/>
            </a:pPr>
            <a:endParaRPr lang="en-US" sz="2400" dirty="0" smtClean="0"/>
          </a:p>
        </p:txBody>
      </p:sp>
      <p:sp>
        <p:nvSpPr>
          <p:cNvPr id="10242" name="Date Placeholder 3"/>
          <p:cNvSpPr>
            <a:spLocks noGrp="1"/>
          </p:cNvSpPr>
          <p:nvPr>
            <p:ph type="dt" sz="half" idx="10"/>
          </p:nvPr>
        </p:nvSpPr>
        <p:spPr>
          <a:noFill/>
        </p:spPr>
        <p:txBody>
          <a:bodyPr/>
          <a:lstStyle/>
          <a:p>
            <a:r>
              <a:rPr lang="en-US" smtClean="0"/>
              <a:t>Fall 2010</a:t>
            </a:r>
          </a:p>
        </p:txBody>
      </p:sp>
      <p:sp>
        <p:nvSpPr>
          <p:cNvPr id="10243" name="Footer Placeholder 4"/>
          <p:cNvSpPr>
            <a:spLocks noGrp="1"/>
          </p:cNvSpPr>
          <p:nvPr>
            <p:ph type="ftr" sz="quarter" idx="11"/>
          </p:nvPr>
        </p:nvSpPr>
        <p:spPr>
          <a:noFill/>
        </p:spPr>
        <p:txBody>
          <a:bodyPr/>
          <a:lstStyle/>
          <a:p>
            <a:r>
              <a:rPr lang="en-US" smtClean="0"/>
              <a:t>Society of American Archivists</a:t>
            </a:r>
          </a:p>
        </p:txBody>
      </p:sp>
      <p:sp>
        <p:nvSpPr>
          <p:cNvPr id="10244" name="Slide Number Placeholder 5"/>
          <p:cNvSpPr>
            <a:spLocks noGrp="1"/>
          </p:cNvSpPr>
          <p:nvPr>
            <p:ph type="sldNum" sz="quarter" idx="12"/>
          </p:nvPr>
        </p:nvSpPr>
        <p:spPr>
          <a:noFill/>
        </p:spPr>
        <p:txBody>
          <a:bodyPr/>
          <a:lstStyle/>
          <a:p>
            <a:fld id="{9F9B08C8-B5A0-4222-B6FD-9ACF1432AE8F}" type="slidenum">
              <a:rPr lang="en-US" smtClean="0"/>
              <a:pPr/>
              <a:t>8</a:t>
            </a:fld>
            <a:endParaRPr lang="en-US"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p:cNvSpPr>
          <p:nvPr/>
        </p:nvSpPr>
        <p:spPr bwMode="auto">
          <a:xfrm>
            <a:off x="6553200" y="6248400"/>
            <a:ext cx="1905000" cy="457200"/>
          </a:xfrm>
          <a:prstGeom prst="rect">
            <a:avLst/>
          </a:prstGeom>
          <a:noFill/>
          <a:ln w="9525">
            <a:noFill/>
            <a:miter lim="800000"/>
            <a:headEnd/>
            <a:tailEnd/>
          </a:ln>
          <a:effectLst/>
        </p:spPr>
        <p:txBody>
          <a:bodyPr/>
          <a:lstStyle/>
          <a:p>
            <a:pPr algn="r">
              <a:buNone/>
            </a:pPr>
            <a:fld id="{93545941-37AF-4FDF-9B18-C86A9DC3C521}" type="slidenum">
              <a:rPr lang="en-GB" sz="1400"/>
              <a:pPr algn="r">
                <a:buNone/>
              </a:pPr>
              <a:t>80</a:t>
            </a:fld>
            <a:endParaRPr lang="en-GB" sz="1400" dirty="0"/>
          </a:p>
        </p:txBody>
      </p:sp>
      <p:sp>
        <p:nvSpPr>
          <p:cNvPr id="10" name="Rectangle 1"/>
          <p:cNvSpPr txBox="1">
            <a:spLocks noChangeArrowheads="1"/>
          </p:cNvSpPr>
          <p:nvPr/>
        </p:nvSpPr>
        <p:spPr bwMode="auto">
          <a:xfrm>
            <a:off x="685800" y="609600"/>
            <a:ext cx="7770813" cy="1146175"/>
          </a:xfrm>
          <a:prstGeom prst="rect">
            <a:avLst/>
          </a:prstGeom>
          <a:noFill/>
          <a:ln w="9525">
            <a:noFill/>
            <a:miter lim="800000"/>
            <a:headEnd/>
            <a:tailEnd/>
          </a:ln>
        </p:spPr>
        <p:txBody>
          <a:bodyPr lIns="81639" tIns="42452" rIns="81639" bIns="42452" anchor="ctr"/>
          <a:lstStyle/>
          <a:p>
            <a:pPr algn="ctr" eaLnBrk="0">
              <a:buNone/>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4400" dirty="0">
                <a:solidFill>
                  <a:schemeClr val="tx2"/>
                </a:solidFill>
                <a:latin typeface="+mj-lt"/>
              </a:rPr>
              <a:t>Duplicating Negatives</a:t>
            </a:r>
          </a:p>
        </p:txBody>
      </p:sp>
      <p:sp>
        <p:nvSpPr>
          <p:cNvPr id="11" name="Rectangle 2"/>
          <p:cNvSpPr txBox="1">
            <a:spLocks noChangeArrowheads="1"/>
          </p:cNvSpPr>
          <p:nvPr/>
        </p:nvSpPr>
        <p:spPr bwMode="auto">
          <a:xfrm>
            <a:off x="685800" y="1981200"/>
            <a:ext cx="7770813" cy="4116388"/>
          </a:xfrm>
          <a:prstGeom prst="rect">
            <a:avLst/>
          </a:prstGeom>
          <a:noFill/>
          <a:ln w="9525">
            <a:noFill/>
            <a:miter lim="800000"/>
            <a:headEnd/>
            <a:tailEnd/>
          </a:ln>
        </p:spPr>
        <p:txBody>
          <a:bodyPr lIns="81639" tIns="42452" rIns="81639" bIns="42452"/>
          <a:lstStyle/>
          <a:p>
            <a:pPr eaLnBrk="0">
              <a:lnSpc>
                <a:spcPct val="87000"/>
              </a:lnSpc>
              <a:spcBef>
                <a:spcPts val="725"/>
              </a:spcBef>
              <a:buNone/>
              <a:tabLst>
                <a:tab pos="25400" algn="l"/>
                <a:tab pos="439738" algn="l"/>
                <a:tab pos="854075" algn="l"/>
                <a:tab pos="1270000" algn="l"/>
                <a:tab pos="1684338" algn="l"/>
                <a:tab pos="2098675" algn="l"/>
                <a:tab pos="2513013" algn="l"/>
                <a:tab pos="2928938" algn="l"/>
                <a:tab pos="3343275" algn="l"/>
                <a:tab pos="3757613" algn="l"/>
                <a:tab pos="4171950" algn="l"/>
                <a:tab pos="4587875" algn="l"/>
                <a:tab pos="5002213" algn="l"/>
                <a:tab pos="5416550" algn="l"/>
                <a:tab pos="5830888" algn="l"/>
                <a:tab pos="6245225" algn="l"/>
                <a:tab pos="6661150" algn="l"/>
                <a:tab pos="7075488" algn="l"/>
                <a:tab pos="7489825" algn="l"/>
                <a:tab pos="7904163" algn="l"/>
              </a:tabLst>
            </a:pPr>
            <a:r>
              <a:rPr lang="en-GB" i="1" dirty="0">
                <a:latin typeface="+mn-lt"/>
              </a:rPr>
              <a:t>For unstable films and cracked or broken glass</a:t>
            </a:r>
          </a:p>
          <a:p>
            <a:pPr algn="l" eaLnBrk="0">
              <a:spcBef>
                <a:spcPts val="725"/>
              </a:spcBef>
              <a:buFontTx/>
              <a:buChar char="•"/>
              <a:tabLst>
                <a:tab pos="25400" algn="l"/>
                <a:tab pos="439738" algn="l"/>
                <a:tab pos="854075" algn="l"/>
                <a:tab pos="1270000" algn="l"/>
                <a:tab pos="1684338" algn="l"/>
                <a:tab pos="2098675" algn="l"/>
                <a:tab pos="2513013" algn="l"/>
                <a:tab pos="2928938" algn="l"/>
                <a:tab pos="3343275" algn="l"/>
                <a:tab pos="3757613" algn="l"/>
                <a:tab pos="4171950" algn="l"/>
                <a:tab pos="4587875" algn="l"/>
                <a:tab pos="5002213" algn="l"/>
                <a:tab pos="5416550" algn="l"/>
                <a:tab pos="5830888" algn="l"/>
                <a:tab pos="6245225" algn="l"/>
                <a:tab pos="6661150" algn="l"/>
                <a:tab pos="7075488" algn="l"/>
                <a:tab pos="7489825" algn="l"/>
                <a:tab pos="7904163" algn="l"/>
              </a:tabLst>
            </a:pPr>
            <a:r>
              <a:rPr lang="en-GB" dirty="0" err="1">
                <a:latin typeface="+mn-lt"/>
              </a:rPr>
              <a:t>Interpositive</a:t>
            </a:r>
            <a:r>
              <a:rPr lang="en-GB" dirty="0">
                <a:latin typeface="+mn-lt"/>
              </a:rPr>
              <a:t> process</a:t>
            </a:r>
          </a:p>
          <a:p>
            <a:pPr marL="661988" lvl="1" indent="-247650" algn="l" eaLnBrk="0">
              <a:spcBef>
                <a:spcPts val="638"/>
              </a:spcBef>
              <a:buFontTx/>
              <a:buChar char="–"/>
              <a:tabLst>
                <a:tab pos="25400" algn="l"/>
                <a:tab pos="439738" algn="l"/>
                <a:tab pos="854075" algn="l"/>
                <a:tab pos="1270000" algn="l"/>
                <a:tab pos="1684338" algn="l"/>
                <a:tab pos="2098675" algn="l"/>
                <a:tab pos="2513013" algn="l"/>
                <a:tab pos="2928938" algn="l"/>
                <a:tab pos="3343275" algn="l"/>
                <a:tab pos="3757613" algn="l"/>
                <a:tab pos="4171950" algn="l"/>
                <a:tab pos="4587875" algn="l"/>
                <a:tab pos="5002213" algn="l"/>
                <a:tab pos="5416550" algn="l"/>
                <a:tab pos="5830888" algn="l"/>
                <a:tab pos="6245225" algn="l"/>
                <a:tab pos="6661150" algn="l"/>
                <a:tab pos="7075488" algn="l"/>
                <a:tab pos="7489825" algn="l"/>
                <a:tab pos="7904163" algn="l"/>
              </a:tabLst>
            </a:pPr>
            <a:r>
              <a:rPr lang="en-GB" sz="2800" dirty="0">
                <a:latin typeface="+mn-lt"/>
              </a:rPr>
              <a:t>Preservation masters</a:t>
            </a:r>
          </a:p>
          <a:p>
            <a:pPr marL="661988" lvl="1" indent="-247650" algn="l" eaLnBrk="0">
              <a:spcBef>
                <a:spcPts val="638"/>
              </a:spcBef>
              <a:buFontTx/>
              <a:buChar char="–"/>
              <a:tabLst>
                <a:tab pos="25400" algn="l"/>
                <a:tab pos="439738" algn="l"/>
                <a:tab pos="854075" algn="l"/>
                <a:tab pos="1270000" algn="l"/>
                <a:tab pos="1684338" algn="l"/>
                <a:tab pos="2098675" algn="l"/>
                <a:tab pos="2513013" algn="l"/>
                <a:tab pos="2928938" algn="l"/>
                <a:tab pos="3343275" algn="l"/>
                <a:tab pos="3757613" algn="l"/>
                <a:tab pos="4171950" algn="l"/>
                <a:tab pos="4587875" algn="l"/>
                <a:tab pos="5002213" algn="l"/>
                <a:tab pos="5416550" algn="l"/>
                <a:tab pos="5830888" algn="l"/>
                <a:tab pos="6245225" algn="l"/>
                <a:tab pos="6661150" algn="l"/>
                <a:tab pos="7075488" algn="l"/>
                <a:tab pos="7489825" algn="l"/>
                <a:tab pos="7904163" algn="l"/>
              </a:tabLst>
            </a:pPr>
            <a:r>
              <a:rPr lang="en-GB" sz="2800" dirty="0">
                <a:latin typeface="+mn-lt"/>
              </a:rPr>
              <a:t>Duplicate negatives</a:t>
            </a:r>
          </a:p>
          <a:p>
            <a:pPr algn="l" eaLnBrk="0">
              <a:spcBef>
                <a:spcPts val="725"/>
              </a:spcBef>
              <a:buFontTx/>
              <a:buChar char="•"/>
              <a:tabLst>
                <a:tab pos="25400" algn="l"/>
                <a:tab pos="439738" algn="l"/>
                <a:tab pos="854075" algn="l"/>
                <a:tab pos="1270000" algn="l"/>
                <a:tab pos="1684338" algn="l"/>
                <a:tab pos="2098675" algn="l"/>
                <a:tab pos="2513013" algn="l"/>
                <a:tab pos="2928938" algn="l"/>
                <a:tab pos="3343275" algn="l"/>
                <a:tab pos="3757613" algn="l"/>
                <a:tab pos="4171950" algn="l"/>
                <a:tab pos="4587875" algn="l"/>
                <a:tab pos="5002213" algn="l"/>
                <a:tab pos="5416550" algn="l"/>
                <a:tab pos="5830888" algn="l"/>
                <a:tab pos="6245225" algn="l"/>
                <a:tab pos="6661150" algn="l"/>
                <a:tab pos="7075488" algn="l"/>
                <a:tab pos="7489825" algn="l"/>
                <a:tab pos="7904163" algn="l"/>
              </a:tabLst>
            </a:pPr>
            <a:r>
              <a:rPr lang="en-GB" dirty="0">
                <a:latin typeface="+mn-lt"/>
              </a:rPr>
              <a:t>Contact printing</a:t>
            </a:r>
          </a:p>
          <a:p>
            <a:pPr marL="661988" lvl="1" indent="-247650" algn="l" eaLnBrk="0">
              <a:spcBef>
                <a:spcPts val="638"/>
              </a:spcBef>
              <a:buFontTx/>
              <a:buChar char="–"/>
              <a:tabLst>
                <a:tab pos="25400" algn="l"/>
                <a:tab pos="439738" algn="l"/>
                <a:tab pos="854075" algn="l"/>
                <a:tab pos="1270000" algn="l"/>
                <a:tab pos="1684338" algn="l"/>
                <a:tab pos="2098675" algn="l"/>
                <a:tab pos="2513013" algn="l"/>
                <a:tab pos="2928938" algn="l"/>
                <a:tab pos="3343275" algn="l"/>
                <a:tab pos="3757613" algn="l"/>
                <a:tab pos="4171950" algn="l"/>
                <a:tab pos="4587875" algn="l"/>
                <a:tab pos="5002213" algn="l"/>
                <a:tab pos="5416550" algn="l"/>
                <a:tab pos="5830888" algn="l"/>
                <a:tab pos="6245225" algn="l"/>
                <a:tab pos="6661150" algn="l"/>
                <a:tab pos="7075488" algn="l"/>
                <a:tab pos="7489825" algn="l"/>
                <a:tab pos="7904163" algn="l"/>
              </a:tabLst>
            </a:pPr>
            <a:r>
              <a:rPr lang="en-GB" sz="2800" dirty="0">
                <a:latin typeface="+mn-lt"/>
              </a:rPr>
              <a:t>Copy negatives</a:t>
            </a:r>
          </a:p>
        </p:txBody>
      </p:sp>
      <p:pic>
        <p:nvPicPr>
          <p:cNvPr id="211978" name="Picture 11" descr="negative.jpg"/>
          <p:cNvPicPr>
            <a:picLocks noChangeAspect="1"/>
          </p:cNvPicPr>
          <p:nvPr/>
        </p:nvPicPr>
        <p:blipFill>
          <a:blip r:embed="rId3" cstate="print"/>
          <a:srcRect/>
          <a:stretch>
            <a:fillRect/>
          </a:stretch>
        </p:blipFill>
        <p:spPr bwMode="auto">
          <a:xfrm>
            <a:off x="5257800" y="2743200"/>
            <a:ext cx="3328988" cy="2563813"/>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Fall 2010</a:t>
            </a:r>
            <a:endParaRPr lang="en-US"/>
          </a:p>
        </p:txBody>
      </p:sp>
      <p:sp>
        <p:nvSpPr>
          <p:cNvPr id="8" name="Footer Placeholder 7"/>
          <p:cNvSpPr>
            <a:spLocks noGrp="1"/>
          </p:cNvSpPr>
          <p:nvPr>
            <p:ph type="ftr" sz="quarter" idx="11"/>
          </p:nvPr>
        </p:nvSpPr>
        <p:spPr/>
        <p:txBody>
          <a:bodyPr/>
          <a:lstStyle/>
          <a:p>
            <a:pPr>
              <a:defRPr/>
            </a:pPr>
            <a:r>
              <a:rPr lang="en-US" smtClean="0"/>
              <a:t>Society of American Archivists</a:t>
            </a:r>
            <a:endParaRPr lang="en-US"/>
          </a:p>
        </p:txBody>
      </p:sp>
      <p:sp>
        <p:nvSpPr>
          <p:cNvPr id="12" name="Slide Number Placeholder 11"/>
          <p:cNvSpPr>
            <a:spLocks noGrp="1"/>
          </p:cNvSpPr>
          <p:nvPr>
            <p:ph type="sldNum" sz="quarter" idx="12"/>
          </p:nvPr>
        </p:nvSpPr>
        <p:spPr/>
        <p:txBody>
          <a:bodyPr/>
          <a:lstStyle/>
          <a:p>
            <a:pPr>
              <a:defRPr/>
            </a:pPr>
            <a:fld id="{351D8AF1-1BB6-4106-AB1D-B658951D99D4}" type="slidenum">
              <a:rPr lang="en-US" smtClean="0"/>
              <a:pPr>
                <a:defRPr/>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txBox="1">
            <a:spLocks/>
          </p:cNvSpPr>
          <p:nvPr/>
        </p:nvSpPr>
        <p:spPr bwMode="auto">
          <a:xfrm>
            <a:off x="6553200" y="6248400"/>
            <a:ext cx="1905000" cy="457200"/>
          </a:xfrm>
          <a:prstGeom prst="rect">
            <a:avLst/>
          </a:prstGeom>
          <a:noFill/>
          <a:ln w="9525">
            <a:noFill/>
            <a:miter lim="800000"/>
            <a:headEnd/>
            <a:tailEnd/>
          </a:ln>
          <a:effectLst/>
        </p:spPr>
        <p:txBody>
          <a:bodyPr/>
          <a:lstStyle/>
          <a:p>
            <a:pPr algn="r">
              <a:buNone/>
            </a:pPr>
            <a:fld id="{847A7082-94F1-4D35-BEE5-E22F22AB01FB}" type="slidenum">
              <a:rPr lang="en-GB" sz="1400"/>
              <a:pPr algn="r">
                <a:buNone/>
              </a:pPr>
              <a:t>81</a:t>
            </a:fld>
            <a:endParaRPr lang="en-GB" sz="1400" dirty="0"/>
          </a:p>
        </p:txBody>
      </p:sp>
      <p:sp>
        <p:nvSpPr>
          <p:cNvPr id="10" name="Rectangle 1"/>
          <p:cNvSpPr txBox="1">
            <a:spLocks noChangeArrowheads="1"/>
          </p:cNvSpPr>
          <p:nvPr/>
        </p:nvSpPr>
        <p:spPr bwMode="auto">
          <a:xfrm>
            <a:off x="457200" y="273050"/>
            <a:ext cx="8229600" cy="1146175"/>
          </a:xfrm>
          <a:prstGeom prst="rect">
            <a:avLst/>
          </a:prstGeom>
          <a:noFill/>
          <a:ln w="9525">
            <a:noFill/>
            <a:miter lim="800000"/>
            <a:headEnd/>
            <a:tailEnd/>
          </a:ln>
        </p:spPr>
        <p:txBody>
          <a:bodyPr anchor="ctr"/>
          <a:lstStyle/>
          <a:p>
            <a:pPr algn="ctr" eaLnBrk="0" hangingPunct="0">
              <a:lnSpc>
                <a:spcPct val="93000"/>
              </a:lnSpc>
              <a:buNone/>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4400" dirty="0">
                <a:solidFill>
                  <a:schemeClr val="tx2"/>
                </a:solidFill>
                <a:latin typeface="+mj-lt"/>
              </a:rPr>
              <a:t>Digitization: Benefits</a:t>
            </a:r>
          </a:p>
        </p:txBody>
      </p:sp>
      <p:sp>
        <p:nvSpPr>
          <p:cNvPr id="11" name="Rectangle 2"/>
          <p:cNvSpPr txBox="1">
            <a:spLocks noChangeArrowheads="1"/>
          </p:cNvSpPr>
          <p:nvPr/>
        </p:nvSpPr>
        <p:spPr bwMode="auto">
          <a:xfrm>
            <a:off x="457200" y="1905000"/>
            <a:ext cx="8229600" cy="4230688"/>
          </a:xfrm>
          <a:prstGeom prst="rect">
            <a:avLst/>
          </a:prstGeom>
          <a:noFill/>
          <a:ln w="9525">
            <a:noFill/>
            <a:miter lim="800000"/>
            <a:headEnd/>
            <a:tailEnd/>
          </a:ln>
        </p:spPr>
        <p:txBody>
          <a:bodyPr/>
          <a:lstStyle/>
          <a:p>
            <a:pPr marL="342900" indent="-342900" eaLnBrk="0" hangingPunct="0">
              <a:lnSpc>
                <a:spcPct val="93000"/>
              </a:lnSpc>
              <a:spcBef>
                <a:spcPct val="20000"/>
              </a:spcBef>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endParaRPr lang="en-GB" dirty="0"/>
          </a:p>
        </p:txBody>
      </p:sp>
      <p:sp>
        <p:nvSpPr>
          <p:cNvPr id="13" name="Text Placeholder 12"/>
          <p:cNvSpPr>
            <a:spLocks noGrp="1"/>
          </p:cNvSpPr>
          <p:nvPr>
            <p:ph type="body" sz="half" idx="1"/>
          </p:nvPr>
        </p:nvSpPr>
        <p:spPr/>
        <p:txBody>
          <a:bodyPr/>
          <a:lstStyle/>
          <a:p>
            <a:pPr>
              <a:lnSpc>
                <a:spcPct val="93000"/>
              </a:lnSpc>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2400" kern="1200" dirty="0" smtClean="0"/>
              <a:t>Preservation</a:t>
            </a:r>
          </a:p>
          <a:p>
            <a:pPr lvl="1">
              <a:lnSpc>
                <a:spcPct val="93000"/>
              </a:lnSpc>
              <a:spcAft>
                <a:spcPts val="1288"/>
              </a:spcAft>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2400" kern="1200" dirty="0" smtClean="0"/>
              <a:t>But there are also risks!</a:t>
            </a:r>
          </a:p>
          <a:p>
            <a:pPr>
              <a:lnSpc>
                <a:spcPct val="93000"/>
              </a:lnSpc>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2400" kern="1200" dirty="0" smtClean="0"/>
              <a:t>Increase Access</a:t>
            </a:r>
          </a:p>
          <a:p>
            <a:pPr>
              <a:lnSpc>
                <a:spcPct val="93000"/>
              </a:lnSpc>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2400" kern="1200" dirty="0" smtClean="0"/>
              <a:t>Increase Outreach, Fundraising</a:t>
            </a:r>
          </a:p>
          <a:p>
            <a:pPr>
              <a:lnSpc>
                <a:spcPct val="93000"/>
              </a:lnSpc>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2400" kern="1200" dirty="0" smtClean="0"/>
              <a:t>Develop Technical Capabilities </a:t>
            </a:r>
          </a:p>
          <a:p>
            <a:pPr>
              <a:lnSpc>
                <a:spcPct val="93000"/>
              </a:lnSpc>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2400" kern="1200" dirty="0" smtClean="0"/>
              <a:t>Collaborate on Virtual Collections</a:t>
            </a:r>
          </a:p>
          <a:p>
            <a:endParaRPr lang="en-US" dirty="0"/>
          </a:p>
        </p:txBody>
      </p:sp>
      <p:pic>
        <p:nvPicPr>
          <p:cNvPr id="15" name="Picture 11" descr="Dig-1"/>
          <p:cNvPicPr>
            <a:picLocks noGrp="1" noChangeAspect="1" noChangeArrowheads="1"/>
          </p:cNvPicPr>
          <p:nvPr>
            <p:ph type="clipArt" sz="half" idx="2"/>
          </p:nvPr>
        </p:nvPicPr>
        <p:blipFill>
          <a:blip r:embed="rId3" cstate="print"/>
          <a:stretch>
            <a:fillRect/>
          </a:stretch>
        </p:blipFill>
        <p:spPr bwMode="auto">
          <a:xfrm>
            <a:off x="4648200" y="2282502"/>
            <a:ext cx="3810000" cy="3512196"/>
          </a:xfrm>
          <a:prstGeom prst="rect">
            <a:avLst/>
          </a:prstGeom>
          <a:noFill/>
        </p:spPr>
      </p:pic>
      <p:sp>
        <p:nvSpPr>
          <p:cNvPr id="6" name="Date Placeholder 5"/>
          <p:cNvSpPr>
            <a:spLocks noGrp="1"/>
          </p:cNvSpPr>
          <p:nvPr>
            <p:ph type="dt" sz="half" idx="10"/>
          </p:nvPr>
        </p:nvSpPr>
        <p:spPr/>
        <p:txBody>
          <a:bodyPr/>
          <a:lstStyle/>
          <a:p>
            <a:pPr>
              <a:defRPr/>
            </a:pPr>
            <a:r>
              <a:rPr lang="en-US" smtClean="0"/>
              <a:t>Fall 2010</a:t>
            </a:r>
            <a:endParaRPr lang="en-US"/>
          </a:p>
        </p:txBody>
      </p:sp>
      <p:sp>
        <p:nvSpPr>
          <p:cNvPr id="8" name="Footer Placeholder 7"/>
          <p:cNvSpPr>
            <a:spLocks noGrp="1"/>
          </p:cNvSpPr>
          <p:nvPr>
            <p:ph type="ftr" sz="quarter" idx="11"/>
          </p:nvPr>
        </p:nvSpPr>
        <p:spPr/>
        <p:txBody>
          <a:bodyPr/>
          <a:lstStyle/>
          <a:p>
            <a:pPr>
              <a:defRPr/>
            </a:pPr>
            <a:r>
              <a:rPr lang="en-US" smtClean="0"/>
              <a:t>Society of American Archivists</a:t>
            </a:r>
            <a:endParaRPr lang="en-US"/>
          </a:p>
        </p:txBody>
      </p:sp>
      <p:sp>
        <p:nvSpPr>
          <p:cNvPr id="12" name="Slide Number Placeholder 11"/>
          <p:cNvSpPr>
            <a:spLocks noGrp="1"/>
          </p:cNvSpPr>
          <p:nvPr>
            <p:ph type="sldNum" sz="quarter" idx="12"/>
          </p:nvPr>
        </p:nvSpPr>
        <p:spPr/>
        <p:txBody>
          <a:bodyPr/>
          <a:lstStyle/>
          <a:p>
            <a:pPr>
              <a:defRPr/>
            </a:pPr>
            <a:fld id="{1E078B60-FEAD-4F0C-8506-3F96465E03D9}" type="slidenum">
              <a:rPr lang="en-US" smtClean="0"/>
              <a:pPr>
                <a:defRPr/>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bwMode="auto">
          <a:xfrm>
            <a:off x="6553200" y="6248400"/>
            <a:ext cx="1905000" cy="457200"/>
          </a:xfrm>
          <a:prstGeom prst="rect">
            <a:avLst/>
          </a:prstGeom>
          <a:noFill/>
          <a:ln w="9525">
            <a:noFill/>
            <a:miter lim="800000"/>
            <a:headEnd/>
            <a:tailEnd/>
          </a:ln>
          <a:effectLst/>
        </p:spPr>
        <p:txBody>
          <a:bodyPr/>
          <a:lstStyle/>
          <a:p>
            <a:pPr algn="r">
              <a:buNone/>
            </a:pPr>
            <a:fld id="{51271F13-F506-49DD-A84E-AC26E2DE6F1B}" type="slidenum">
              <a:rPr lang="en-GB" sz="1400"/>
              <a:pPr algn="r">
                <a:buNone/>
              </a:pPr>
              <a:t>82</a:t>
            </a:fld>
            <a:endParaRPr lang="en-GB" sz="1400" dirty="0"/>
          </a:p>
        </p:txBody>
      </p:sp>
      <p:sp>
        <p:nvSpPr>
          <p:cNvPr id="8" name="Rectangle 1"/>
          <p:cNvSpPr txBox="1">
            <a:spLocks noChangeArrowheads="1"/>
          </p:cNvSpPr>
          <p:nvPr/>
        </p:nvSpPr>
        <p:spPr bwMode="auto">
          <a:xfrm>
            <a:off x="457200" y="273050"/>
            <a:ext cx="8229600" cy="1146175"/>
          </a:xfrm>
          <a:prstGeom prst="rect">
            <a:avLst/>
          </a:prstGeom>
          <a:noFill/>
          <a:ln w="9525">
            <a:noFill/>
            <a:miter lim="800000"/>
            <a:headEnd/>
            <a:tailEnd/>
          </a:ln>
        </p:spPr>
        <p:txBody>
          <a:bodyPr anchor="ctr"/>
          <a:lstStyle/>
          <a:p>
            <a:pPr algn="ctr" eaLnBrk="0" hangingPunct="0">
              <a:lnSpc>
                <a:spcPct val="93000"/>
              </a:lnSpc>
              <a:buNone/>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4400" dirty="0">
                <a:solidFill>
                  <a:schemeClr val="tx2"/>
                </a:solidFill>
                <a:latin typeface="+mj-lt"/>
              </a:rPr>
              <a:t>Planning for Digitization</a:t>
            </a:r>
          </a:p>
        </p:txBody>
      </p:sp>
      <p:sp>
        <p:nvSpPr>
          <p:cNvPr id="9" name="Rectangle 2"/>
          <p:cNvSpPr txBox="1">
            <a:spLocks noChangeArrowheads="1"/>
          </p:cNvSpPr>
          <p:nvPr/>
        </p:nvSpPr>
        <p:spPr bwMode="auto">
          <a:xfrm>
            <a:off x="457200" y="1524000"/>
            <a:ext cx="8229600" cy="4611688"/>
          </a:xfrm>
          <a:prstGeom prst="rect">
            <a:avLst/>
          </a:prstGeom>
          <a:noFill/>
          <a:ln w="9525">
            <a:noFill/>
            <a:miter lim="800000"/>
            <a:headEnd/>
            <a:tailEnd/>
          </a:ln>
        </p:spPr>
        <p:txBody>
          <a:bodyPr/>
          <a:lstStyle/>
          <a:p>
            <a:pPr marL="342900" indent="-342900"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endParaRPr lang="en-GB" dirty="0"/>
          </a:p>
          <a:p>
            <a:pPr marL="342900" indent="-34290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2800" dirty="0">
                <a:latin typeface="+mn-lt"/>
              </a:rPr>
              <a:t>Institutional Mission and Policy</a:t>
            </a:r>
          </a:p>
          <a:p>
            <a:pPr marL="342900" indent="-34290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2800" dirty="0">
                <a:latin typeface="+mn-lt"/>
              </a:rPr>
              <a:t>Technical Support</a:t>
            </a:r>
          </a:p>
          <a:p>
            <a:pPr marL="342900" indent="-34290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2800" dirty="0">
                <a:latin typeface="+mn-lt"/>
              </a:rPr>
              <a:t>Policies &amp; Procedures</a:t>
            </a:r>
          </a:p>
          <a:p>
            <a:pPr marL="342900" indent="-34290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2800" dirty="0">
                <a:latin typeface="+mn-lt"/>
              </a:rPr>
              <a:t>Selection</a:t>
            </a:r>
          </a:p>
          <a:p>
            <a:pPr marL="342900" indent="-342900" eaLnBrk="0" hangingPunct="0">
              <a:lnSpc>
                <a:spcPct val="93000"/>
              </a:lnSpc>
              <a:spcBef>
                <a:spcPct val="20000"/>
              </a:spcBef>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endParaRPr lang="en-GB" sz="2400" dirty="0"/>
          </a:p>
        </p:txBody>
      </p:sp>
      <p:pic>
        <p:nvPicPr>
          <p:cNvPr id="216074" name="Picture 10" descr="JadeatScreen"/>
          <p:cNvPicPr>
            <a:picLocks noChangeAspect="1" noChangeArrowheads="1"/>
          </p:cNvPicPr>
          <p:nvPr/>
        </p:nvPicPr>
        <p:blipFill>
          <a:blip r:embed="rId3" cstate="print"/>
          <a:srcRect/>
          <a:stretch>
            <a:fillRect/>
          </a:stretch>
        </p:blipFill>
        <p:spPr bwMode="auto">
          <a:xfrm>
            <a:off x="4495800" y="2895600"/>
            <a:ext cx="3671888" cy="2752725"/>
          </a:xfrm>
          <a:prstGeom prst="rect">
            <a:avLst/>
          </a:prstGeom>
          <a:noFill/>
        </p:spPr>
      </p:pic>
      <p:sp>
        <p:nvSpPr>
          <p:cNvPr id="6" name="Date Placeholder 5"/>
          <p:cNvSpPr>
            <a:spLocks noGrp="1"/>
          </p:cNvSpPr>
          <p:nvPr>
            <p:ph type="dt" sz="half" idx="10"/>
          </p:nvPr>
        </p:nvSpPr>
        <p:spPr/>
        <p:txBody>
          <a:bodyPr/>
          <a:lstStyle/>
          <a:p>
            <a:pPr>
              <a:defRPr/>
            </a:pPr>
            <a:r>
              <a:rPr lang="en-US" smtClean="0"/>
              <a:t>Fall 2010</a:t>
            </a:r>
            <a:endParaRPr lang="en-US"/>
          </a:p>
        </p:txBody>
      </p:sp>
      <p:sp>
        <p:nvSpPr>
          <p:cNvPr id="11" name="Footer Placeholder 10"/>
          <p:cNvSpPr>
            <a:spLocks noGrp="1"/>
          </p:cNvSpPr>
          <p:nvPr>
            <p:ph type="ftr" sz="quarter" idx="11"/>
          </p:nvPr>
        </p:nvSpPr>
        <p:spPr/>
        <p:txBody>
          <a:bodyPr/>
          <a:lstStyle/>
          <a:p>
            <a:pPr>
              <a:defRPr/>
            </a:pPr>
            <a:r>
              <a:rPr lang="en-US" smtClean="0"/>
              <a:t>Society of American Archivists</a:t>
            </a:r>
            <a:endParaRPr lang="en-US"/>
          </a:p>
        </p:txBody>
      </p:sp>
      <p:sp>
        <p:nvSpPr>
          <p:cNvPr id="10" name="Slide Number Placeholder 9"/>
          <p:cNvSpPr>
            <a:spLocks noGrp="1"/>
          </p:cNvSpPr>
          <p:nvPr>
            <p:ph type="sldNum" sz="quarter" idx="12"/>
          </p:nvPr>
        </p:nvSpPr>
        <p:spPr/>
        <p:txBody>
          <a:bodyPr/>
          <a:lstStyle/>
          <a:p>
            <a:pPr>
              <a:defRPr/>
            </a:pPr>
            <a:fld id="{351D8AF1-1BB6-4106-AB1D-B658951D99D4}" type="slidenum">
              <a:rPr lang="en-US" smtClean="0"/>
              <a:pPr>
                <a:defRPr/>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bwMode="auto">
          <a:xfrm>
            <a:off x="6553200" y="6248400"/>
            <a:ext cx="1905000" cy="457200"/>
          </a:xfrm>
          <a:prstGeom prst="rect">
            <a:avLst/>
          </a:prstGeom>
          <a:noFill/>
          <a:ln w="9525">
            <a:noFill/>
            <a:miter lim="800000"/>
            <a:headEnd/>
            <a:tailEnd/>
          </a:ln>
          <a:effectLst/>
        </p:spPr>
        <p:txBody>
          <a:bodyPr/>
          <a:lstStyle/>
          <a:p>
            <a:pPr algn="r">
              <a:buNone/>
            </a:pPr>
            <a:fld id="{F653A46D-B670-4AF2-B216-14A5AAD78DCE}" type="slidenum">
              <a:rPr lang="en-GB" sz="1400"/>
              <a:pPr algn="r">
                <a:buNone/>
              </a:pPr>
              <a:t>83</a:t>
            </a:fld>
            <a:endParaRPr lang="en-GB" sz="1400" dirty="0"/>
          </a:p>
        </p:txBody>
      </p:sp>
      <p:sp>
        <p:nvSpPr>
          <p:cNvPr id="9" name="Rectangle 2"/>
          <p:cNvSpPr txBox="1">
            <a:spLocks noChangeArrowheads="1"/>
          </p:cNvSpPr>
          <p:nvPr/>
        </p:nvSpPr>
        <p:spPr bwMode="auto">
          <a:xfrm>
            <a:off x="457200" y="1604963"/>
            <a:ext cx="8229600" cy="4530725"/>
          </a:xfrm>
          <a:prstGeom prst="rect">
            <a:avLst/>
          </a:prstGeom>
          <a:noFill/>
          <a:ln w="9525">
            <a:noFill/>
            <a:miter lim="800000"/>
            <a:headEnd/>
            <a:tailEnd/>
          </a:ln>
        </p:spPr>
        <p:txBody>
          <a:bodyPr/>
          <a:lstStyle/>
          <a:p>
            <a:pPr marL="342900" indent="-342900" eaLnBrk="0" hangingPunct="0">
              <a:lnSpc>
                <a:spcPct val="93000"/>
              </a:lnSpc>
              <a:spcBef>
                <a:spcPct val="20000"/>
              </a:spcBef>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endParaRPr lang="en-GB" dirty="0"/>
          </a:p>
        </p:txBody>
      </p:sp>
      <p:sp>
        <p:nvSpPr>
          <p:cNvPr id="12" name="Title 11"/>
          <p:cNvSpPr>
            <a:spLocks noGrp="1"/>
          </p:cNvSpPr>
          <p:nvPr>
            <p:ph type="title"/>
          </p:nvPr>
        </p:nvSpPr>
        <p:spPr/>
        <p:txBody>
          <a:bodyPr/>
          <a:lstStyle/>
          <a:p>
            <a:r>
              <a:rPr lang="en-US" dirty="0" smtClean="0"/>
              <a:t>Planning for Digitization II: Selection of Collections</a:t>
            </a:r>
            <a:endParaRPr lang="en-US" dirty="0"/>
          </a:p>
        </p:txBody>
      </p:sp>
      <p:sp>
        <p:nvSpPr>
          <p:cNvPr id="13" name="Text Placeholder 12"/>
          <p:cNvSpPr>
            <a:spLocks noGrp="1"/>
          </p:cNvSpPr>
          <p:nvPr>
            <p:ph type="body" sz="half" idx="1"/>
          </p:nvPr>
        </p:nvSpPr>
        <p:spPr/>
        <p:txBody>
          <a:bodyPr/>
          <a:lstStyle/>
          <a:p>
            <a:pPr>
              <a:lnSpc>
                <a:spcPct val="93000"/>
              </a:lnSpc>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kern="1200" dirty="0" smtClean="0"/>
              <a:t>Content and Audience</a:t>
            </a:r>
          </a:p>
          <a:p>
            <a:pPr>
              <a:lnSpc>
                <a:spcPct val="93000"/>
              </a:lnSpc>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kern="1200" dirty="0" smtClean="0"/>
              <a:t>Physical Characteristics</a:t>
            </a:r>
            <a:br>
              <a:rPr lang="en-GB" kern="1200" dirty="0" smtClean="0"/>
            </a:br>
            <a:r>
              <a:rPr lang="en-GB" kern="1200" dirty="0" smtClean="0"/>
              <a:t> &amp; Condition</a:t>
            </a:r>
          </a:p>
          <a:p>
            <a:pPr>
              <a:lnSpc>
                <a:spcPct val="93000"/>
              </a:lnSpc>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kern="1200" dirty="0" smtClean="0"/>
              <a:t>Arrangement &amp; Description</a:t>
            </a:r>
          </a:p>
          <a:p>
            <a:pPr>
              <a:lnSpc>
                <a:spcPct val="93000"/>
              </a:lnSpc>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kern="1200" dirty="0" smtClean="0"/>
              <a:t>Rights</a:t>
            </a:r>
          </a:p>
          <a:p>
            <a:endParaRPr lang="en-US" dirty="0"/>
          </a:p>
        </p:txBody>
      </p:sp>
      <p:pic>
        <p:nvPicPr>
          <p:cNvPr id="15" name="Picture 10" descr="MrLincoln"/>
          <p:cNvPicPr>
            <a:picLocks noGrp="1" noChangeAspect="1" noChangeArrowheads="1"/>
          </p:cNvPicPr>
          <p:nvPr>
            <p:ph type="clipArt" sz="half" idx="2"/>
          </p:nvPr>
        </p:nvPicPr>
        <p:blipFill>
          <a:blip r:embed="rId3" cstate="print"/>
          <a:stretch>
            <a:fillRect/>
          </a:stretch>
        </p:blipFill>
        <p:spPr bwMode="auto">
          <a:xfrm>
            <a:off x="4916290" y="1981200"/>
            <a:ext cx="3273819" cy="4114800"/>
          </a:xfrm>
          <a:prstGeom prst="rect">
            <a:avLst/>
          </a:prstGeom>
          <a:noFill/>
        </p:spPr>
      </p:pic>
      <p:sp>
        <p:nvSpPr>
          <p:cNvPr id="6" name="Date Placeholder 5"/>
          <p:cNvSpPr>
            <a:spLocks noGrp="1"/>
          </p:cNvSpPr>
          <p:nvPr>
            <p:ph type="dt" sz="half" idx="10"/>
          </p:nvPr>
        </p:nvSpPr>
        <p:spPr/>
        <p:txBody>
          <a:bodyPr/>
          <a:lstStyle/>
          <a:p>
            <a:pPr>
              <a:defRPr/>
            </a:pPr>
            <a:r>
              <a:rPr lang="en-US" smtClean="0"/>
              <a:t>Fall 2010</a:t>
            </a:r>
            <a:endParaRPr lang="en-US"/>
          </a:p>
        </p:txBody>
      </p:sp>
      <p:sp>
        <p:nvSpPr>
          <p:cNvPr id="11" name="Footer Placeholder 10"/>
          <p:cNvSpPr>
            <a:spLocks noGrp="1"/>
          </p:cNvSpPr>
          <p:nvPr>
            <p:ph type="ftr" sz="quarter" idx="11"/>
          </p:nvPr>
        </p:nvSpPr>
        <p:spPr/>
        <p:txBody>
          <a:bodyPr/>
          <a:lstStyle/>
          <a:p>
            <a:pPr>
              <a:defRPr/>
            </a:pPr>
            <a:r>
              <a:rPr lang="en-US" smtClean="0"/>
              <a:t>Society of American Archivists</a:t>
            </a:r>
            <a:endParaRPr lang="en-US"/>
          </a:p>
        </p:txBody>
      </p:sp>
      <p:sp>
        <p:nvSpPr>
          <p:cNvPr id="10" name="Slide Number Placeholder 9"/>
          <p:cNvSpPr>
            <a:spLocks noGrp="1"/>
          </p:cNvSpPr>
          <p:nvPr>
            <p:ph type="sldNum" sz="quarter" idx="12"/>
          </p:nvPr>
        </p:nvSpPr>
        <p:spPr/>
        <p:txBody>
          <a:bodyPr/>
          <a:lstStyle/>
          <a:p>
            <a:pPr>
              <a:defRPr/>
            </a:pPr>
            <a:fld id="{1E078B60-FEAD-4F0C-8506-3F96465E03D9}" type="slidenum">
              <a:rPr lang="en-US" smtClean="0"/>
              <a:pPr>
                <a:defRPr/>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bwMode="auto">
          <a:xfrm>
            <a:off x="6553200" y="6248400"/>
            <a:ext cx="1905000" cy="457200"/>
          </a:xfrm>
          <a:prstGeom prst="rect">
            <a:avLst/>
          </a:prstGeom>
          <a:noFill/>
          <a:ln w="9525">
            <a:noFill/>
            <a:miter lim="800000"/>
            <a:headEnd/>
            <a:tailEnd/>
          </a:ln>
          <a:effectLst/>
        </p:spPr>
        <p:txBody>
          <a:bodyPr/>
          <a:lstStyle/>
          <a:p>
            <a:pPr algn="r">
              <a:buNone/>
            </a:pPr>
            <a:fld id="{76A20347-AF4C-4B42-AC79-86E96EE5547E}" type="slidenum">
              <a:rPr lang="en-GB" sz="1400"/>
              <a:pPr algn="r">
                <a:buNone/>
              </a:pPr>
              <a:t>84</a:t>
            </a:fld>
            <a:endParaRPr lang="en-GB" sz="1400" dirty="0"/>
          </a:p>
        </p:txBody>
      </p:sp>
      <p:sp>
        <p:nvSpPr>
          <p:cNvPr id="8" name="Rectangle 1"/>
          <p:cNvSpPr txBox="1">
            <a:spLocks noChangeArrowheads="1"/>
          </p:cNvSpPr>
          <p:nvPr/>
        </p:nvSpPr>
        <p:spPr bwMode="auto">
          <a:xfrm>
            <a:off x="457200" y="304800"/>
            <a:ext cx="8229600" cy="1146175"/>
          </a:xfrm>
          <a:prstGeom prst="rect">
            <a:avLst/>
          </a:prstGeom>
          <a:noFill/>
          <a:ln w="9525">
            <a:noFill/>
            <a:miter lim="800000"/>
            <a:headEnd/>
            <a:tailEnd/>
          </a:ln>
        </p:spPr>
        <p:txBody>
          <a:bodyPr anchor="ctr"/>
          <a:lstStyle/>
          <a:p>
            <a:pPr algn="ctr" eaLnBrk="0" hangingPunct="0">
              <a:lnSpc>
                <a:spcPct val="93000"/>
              </a:lnSpc>
              <a:buNone/>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4400" dirty="0">
                <a:solidFill>
                  <a:schemeClr val="tx2"/>
                </a:solidFill>
                <a:latin typeface="+mj-lt"/>
              </a:rPr>
              <a:t>Planning for Digitization III</a:t>
            </a:r>
          </a:p>
        </p:txBody>
      </p:sp>
      <p:sp>
        <p:nvSpPr>
          <p:cNvPr id="9" name="Rectangle 2"/>
          <p:cNvSpPr txBox="1">
            <a:spLocks noChangeArrowheads="1"/>
          </p:cNvSpPr>
          <p:nvPr/>
        </p:nvSpPr>
        <p:spPr bwMode="auto">
          <a:xfrm>
            <a:off x="457200" y="1981200"/>
            <a:ext cx="8229600" cy="4154488"/>
          </a:xfrm>
          <a:prstGeom prst="rect">
            <a:avLst/>
          </a:prstGeom>
          <a:noFill/>
          <a:ln w="9525">
            <a:noFill/>
            <a:miter lim="800000"/>
            <a:headEnd/>
            <a:tailEnd/>
          </a:ln>
        </p:spPr>
        <p:txBody>
          <a:bodyPr/>
          <a:lstStyle/>
          <a:p>
            <a:pPr marL="342900" indent="-342900"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endParaRPr lang="en-GB" dirty="0"/>
          </a:p>
          <a:p>
            <a:pPr marL="342900" indent="-34290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2400" dirty="0">
                <a:latin typeface="+mn-lt"/>
              </a:rPr>
              <a:t>Technical Specifications</a:t>
            </a:r>
          </a:p>
          <a:p>
            <a:pPr marL="342900" indent="-34290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2400" dirty="0">
                <a:latin typeface="+mn-lt"/>
              </a:rPr>
              <a:t>Staff Responsibilities &amp; Expertise</a:t>
            </a:r>
          </a:p>
          <a:p>
            <a:pPr marL="342900" indent="-34290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2400" dirty="0">
                <a:latin typeface="+mn-lt"/>
              </a:rPr>
              <a:t>Planning Description &amp; Access</a:t>
            </a:r>
          </a:p>
          <a:p>
            <a:pPr marL="342900" indent="-34290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2400" dirty="0">
                <a:latin typeface="+mn-lt"/>
              </a:rPr>
              <a:t>Management &amp; Preservation </a:t>
            </a:r>
            <a:br>
              <a:rPr lang="en-GB" sz="2400" dirty="0">
                <a:latin typeface="+mn-lt"/>
              </a:rPr>
            </a:br>
            <a:r>
              <a:rPr lang="en-GB" sz="2400" dirty="0">
                <a:latin typeface="+mn-lt"/>
              </a:rPr>
              <a:t>of Digital Assets</a:t>
            </a:r>
          </a:p>
          <a:p>
            <a:pPr marL="342900" indent="-34290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2400" dirty="0">
                <a:latin typeface="+mn-lt"/>
              </a:rPr>
              <a:t>Budget &amp; Timeframe</a:t>
            </a:r>
          </a:p>
        </p:txBody>
      </p:sp>
      <p:pic>
        <p:nvPicPr>
          <p:cNvPr id="220172" name="Picture 12" descr="Reading_Room-5"/>
          <p:cNvPicPr>
            <a:picLocks noChangeAspect="1" noChangeArrowheads="1"/>
          </p:cNvPicPr>
          <p:nvPr/>
        </p:nvPicPr>
        <p:blipFill>
          <a:blip r:embed="rId3" cstate="print"/>
          <a:srcRect/>
          <a:stretch>
            <a:fillRect/>
          </a:stretch>
        </p:blipFill>
        <p:spPr bwMode="auto">
          <a:xfrm>
            <a:off x="5562600" y="1981200"/>
            <a:ext cx="2971800" cy="3962400"/>
          </a:xfrm>
          <a:prstGeom prst="rect">
            <a:avLst/>
          </a:prstGeom>
          <a:noFill/>
        </p:spPr>
      </p:pic>
      <p:sp>
        <p:nvSpPr>
          <p:cNvPr id="6" name="Date Placeholder 5"/>
          <p:cNvSpPr>
            <a:spLocks noGrp="1"/>
          </p:cNvSpPr>
          <p:nvPr>
            <p:ph type="dt" sz="half" idx="10"/>
          </p:nvPr>
        </p:nvSpPr>
        <p:spPr/>
        <p:txBody>
          <a:bodyPr/>
          <a:lstStyle/>
          <a:p>
            <a:pPr>
              <a:defRPr/>
            </a:pPr>
            <a:r>
              <a:rPr lang="en-US" smtClean="0"/>
              <a:t>Fall 2010</a:t>
            </a:r>
            <a:endParaRPr lang="en-US"/>
          </a:p>
        </p:txBody>
      </p:sp>
      <p:sp>
        <p:nvSpPr>
          <p:cNvPr id="11" name="Footer Placeholder 10"/>
          <p:cNvSpPr>
            <a:spLocks noGrp="1"/>
          </p:cNvSpPr>
          <p:nvPr>
            <p:ph type="ftr" sz="quarter" idx="11"/>
          </p:nvPr>
        </p:nvSpPr>
        <p:spPr/>
        <p:txBody>
          <a:bodyPr/>
          <a:lstStyle/>
          <a:p>
            <a:pPr>
              <a:defRPr/>
            </a:pPr>
            <a:r>
              <a:rPr lang="en-US" smtClean="0"/>
              <a:t>Society of American Archivists</a:t>
            </a:r>
            <a:endParaRPr lang="en-US"/>
          </a:p>
        </p:txBody>
      </p:sp>
      <p:sp>
        <p:nvSpPr>
          <p:cNvPr id="10" name="Slide Number Placeholder 9"/>
          <p:cNvSpPr>
            <a:spLocks noGrp="1"/>
          </p:cNvSpPr>
          <p:nvPr>
            <p:ph type="sldNum" sz="quarter" idx="12"/>
          </p:nvPr>
        </p:nvSpPr>
        <p:spPr/>
        <p:txBody>
          <a:bodyPr/>
          <a:lstStyle/>
          <a:p>
            <a:pPr>
              <a:defRPr/>
            </a:pPr>
            <a:fld id="{351D8AF1-1BB6-4106-AB1D-B658951D99D4}" type="slidenum">
              <a:rPr lang="en-US" smtClean="0"/>
              <a:pPr>
                <a:defRPr/>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bwMode="auto">
          <a:xfrm>
            <a:off x="6553200" y="6248400"/>
            <a:ext cx="1905000" cy="457200"/>
          </a:xfrm>
          <a:prstGeom prst="rect">
            <a:avLst/>
          </a:prstGeom>
          <a:noFill/>
          <a:ln w="9525">
            <a:noFill/>
            <a:miter lim="800000"/>
            <a:headEnd/>
            <a:tailEnd/>
          </a:ln>
          <a:effectLst/>
        </p:spPr>
        <p:txBody>
          <a:bodyPr/>
          <a:lstStyle/>
          <a:p>
            <a:pPr algn="r">
              <a:buNone/>
            </a:pPr>
            <a:fld id="{78E57234-1EC2-4151-B9E1-E0B80BFA5BDD}" type="slidenum">
              <a:rPr lang="en-GB" sz="1400"/>
              <a:pPr algn="r">
                <a:buNone/>
              </a:pPr>
              <a:t>85</a:t>
            </a:fld>
            <a:endParaRPr lang="en-GB" sz="1400" dirty="0"/>
          </a:p>
        </p:txBody>
      </p:sp>
      <p:sp>
        <p:nvSpPr>
          <p:cNvPr id="8" name="Rectangle 1"/>
          <p:cNvSpPr txBox="1">
            <a:spLocks noChangeArrowheads="1"/>
          </p:cNvSpPr>
          <p:nvPr/>
        </p:nvSpPr>
        <p:spPr bwMode="auto">
          <a:xfrm>
            <a:off x="457200" y="273050"/>
            <a:ext cx="8229600" cy="1146175"/>
          </a:xfrm>
          <a:prstGeom prst="rect">
            <a:avLst/>
          </a:prstGeom>
          <a:noFill/>
          <a:ln w="9525">
            <a:noFill/>
            <a:miter lim="800000"/>
            <a:headEnd/>
            <a:tailEnd/>
          </a:ln>
        </p:spPr>
        <p:txBody>
          <a:bodyPr anchor="ctr"/>
          <a:lstStyle/>
          <a:p>
            <a:pPr algn="ctr" eaLnBrk="0" hangingPunct="0">
              <a:lnSpc>
                <a:spcPct val="93000"/>
              </a:lnSpc>
              <a:buNone/>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4400" dirty="0">
                <a:solidFill>
                  <a:schemeClr val="tx2"/>
                </a:solidFill>
                <a:latin typeface="+mj-lt"/>
              </a:rPr>
              <a:t>Digital Imaging Guidelines</a:t>
            </a:r>
          </a:p>
        </p:txBody>
      </p:sp>
      <p:sp>
        <p:nvSpPr>
          <p:cNvPr id="9" name="Rectangle 2"/>
          <p:cNvSpPr txBox="1">
            <a:spLocks noChangeArrowheads="1"/>
          </p:cNvSpPr>
          <p:nvPr/>
        </p:nvSpPr>
        <p:spPr bwMode="auto">
          <a:xfrm>
            <a:off x="457200" y="2057400"/>
            <a:ext cx="8229600" cy="4078288"/>
          </a:xfrm>
          <a:prstGeom prst="rect">
            <a:avLst/>
          </a:prstGeom>
          <a:noFill/>
          <a:ln w="9525">
            <a:noFill/>
            <a:miter lim="800000"/>
            <a:headEnd/>
            <a:tailEnd/>
          </a:ln>
        </p:spPr>
        <p:txBody>
          <a:bodyPr/>
          <a:lstStyle/>
          <a:p>
            <a:pPr marL="342900" indent="-34290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dirty="0">
                <a:latin typeface="+mn-lt"/>
              </a:rPr>
              <a:t>Recommendations, NOT Standards ! </a:t>
            </a:r>
          </a:p>
          <a:p>
            <a:pPr marL="342900" indent="-34290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dirty="0">
                <a:latin typeface="+mn-lt"/>
              </a:rPr>
              <a:t>File Naming </a:t>
            </a:r>
          </a:p>
          <a:p>
            <a:pPr marL="1257300" lvl="2" indent="-342900" algn="l" eaLnBrk="0" hangingPunct="0">
              <a:lnSpc>
                <a:spcPct val="93000"/>
              </a:lnSpc>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2800" dirty="0" smtClean="0">
                <a:latin typeface="+mn-lt"/>
              </a:rPr>
              <a:t>Descriptive</a:t>
            </a:r>
            <a:endParaRPr lang="en-GB" sz="2800" dirty="0">
              <a:latin typeface="+mn-lt"/>
            </a:endParaRPr>
          </a:p>
          <a:p>
            <a:pPr marL="1257300" lvl="2" indent="-342900" algn="l" eaLnBrk="0" hangingPunct="0">
              <a:lnSpc>
                <a:spcPct val="93000"/>
              </a:lnSpc>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2800" dirty="0" smtClean="0">
                <a:latin typeface="+mn-lt"/>
              </a:rPr>
              <a:t>Sequential</a:t>
            </a:r>
            <a:endParaRPr lang="en-GB" sz="2800" dirty="0">
              <a:latin typeface="+mn-lt"/>
            </a:endParaRPr>
          </a:p>
          <a:p>
            <a:pPr marL="342900" indent="-34290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dirty="0">
                <a:latin typeface="+mn-lt"/>
              </a:rPr>
              <a:t>Directory or Folder Structure</a:t>
            </a:r>
          </a:p>
          <a:p>
            <a:pPr marL="342900" indent="-342900" eaLnBrk="0" hangingPunct="0">
              <a:lnSpc>
                <a:spcPct val="93000"/>
              </a:lnSpc>
              <a:spcBef>
                <a:spcPct val="20000"/>
              </a:spcBef>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endParaRPr lang="en-GB" dirty="0"/>
          </a:p>
        </p:txBody>
      </p:sp>
      <p:sp>
        <p:nvSpPr>
          <p:cNvPr id="5" name="Date Placeholder 4"/>
          <p:cNvSpPr>
            <a:spLocks noGrp="1"/>
          </p:cNvSpPr>
          <p:nvPr>
            <p:ph type="dt" sz="half" idx="10"/>
          </p:nvPr>
        </p:nvSpPr>
        <p:spPr/>
        <p:txBody>
          <a:bodyPr/>
          <a:lstStyle/>
          <a:p>
            <a:pPr>
              <a:defRPr/>
            </a:pPr>
            <a:r>
              <a:rPr lang="en-US" smtClean="0"/>
              <a:t>Fall 2010</a:t>
            </a:r>
            <a:endParaRPr lang="en-US"/>
          </a:p>
        </p:txBody>
      </p:sp>
      <p:sp>
        <p:nvSpPr>
          <p:cNvPr id="10" name="Footer Placeholder 9"/>
          <p:cNvSpPr>
            <a:spLocks noGrp="1"/>
          </p:cNvSpPr>
          <p:nvPr>
            <p:ph type="ftr" sz="quarter" idx="11"/>
          </p:nvPr>
        </p:nvSpPr>
        <p:spPr/>
        <p:txBody>
          <a:bodyPr/>
          <a:lstStyle/>
          <a:p>
            <a:pPr>
              <a:defRPr/>
            </a:pPr>
            <a:r>
              <a:rPr lang="en-US" smtClean="0"/>
              <a:t>Society of American Archivists</a:t>
            </a:r>
            <a:endParaRPr lang="en-US"/>
          </a:p>
        </p:txBody>
      </p:sp>
      <p:sp>
        <p:nvSpPr>
          <p:cNvPr id="11" name="Slide Number Placeholder 10"/>
          <p:cNvSpPr>
            <a:spLocks noGrp="1"/>
          </p:cNvSpPr>
          <p:nvPr>
            <p:ph type="sldNum" sz="quarter" idx="12"/>
          </p:nvPr>
        </p:nvSpPr>
        <p:spPr/>
        <p:txBody>
          <a:bodyPr/>
          <a:lstStyle/>
          <a:p>
            <a:pPr>
              <a:defRPr/>
            </a:pPr>
            <a:fld id="{351D8AF1-1BB6-4106-AB1D-B658951D99D4}" type="slidenum">
              <a:rPr lang="en-US" smtClean="0"/>
              <a:pPr>
                <a:defRPr/>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bwMode="auto">
          <a:xfrm>
            <a:off x="6553200" y="6248400"/>
            <a:ext cx="1905000" cy="457200"/>
          </a:xfrm>
          <a:prstGeom prst="rect">
            <a:avLst/>
          </a:prstGeom>
          <a:noFill/>
          <a:ln w="9525">
            <a:noFill/>
            <a:miter lim="800000"/>
            <a:headEnd/>
            <a:tailEnd/>
          </a:ln>
          <a:effectLst/>
        </p:spPr>
        <p:txBody>
          <a:bodyPr/>
          <a:lstStyle/>
          <a:p>
            <a:pPr algn="r">
              <a:buNone/>
            </a:pPr>
            <a:fld id="{DEA3428C-1413-4A98-9A8C-AD798EB9EFFF}" type="slidenum">
              <a:rPr lang="en-GB" sz="1400"/>
              <a:pPr algn="r">
                <a:buNone/>
              </a:pPr>
              <a:t>86</a:t>
            </a:fld>
            <a:endParaRPr lang="en-GB" sz="1400" dirty="0"/>
          </a:p>
        </p:txBody>
      </p:sp>
      <p:sp>
        <p:nvSpPr>
          <p:cNvPr id="8" name="Rectangle 1"/>
          <p:cNvSpPr txBox="1">
            <a:spLocks noChangeArrowheads="1"/>
          </p:cNvSpPr>
          <p:nvPr/>
        </p:nvSpPr>
        <p:spPr bwMode="auto">
          <a:xfrm>
            <a:off x="481013" y="207963"/>
            <a:ext cx="8229600" cy="1146175"/>
          </a:xfrm>
          <a:prstGeom prst="rect">
            <a:avLst/>
          </a:prstGeom>
          <a:noFill/>
          <a:ln w="9525">
            <a:noFill/>
            <a:miter lim="800000"/>
            <a:headEnd/>
            <a:tailEnd/>
          </a:ln>
        </p:spPr>
        <p:txBody>
          <a:bodyPr anchor="ctr"/>
          <a:lstStyle/>
          <a:p>
            <a:pPr marL="385763" indent="-290513" algn="ctr" eaLnBrk="0" hangingPunct="0">
              <a:lnSpc>
                <a:spcPct val="93000"/>
              </a:lnSpc>
              <a:spcAft>
                <a:spcPts val="1288"/>
              </a:spcAft>
              <a:buNone/>
              <a:tabLst>
                <a:tab pos="385763" algn="l"/>
                <a:tab pos="800100" algn="l"/>
                <a:tab pos="1214438" algn="l"/>
                <a:tab pos="1628775" algn="l"/>
                <a:tab pos="2044700" algn="l"/>
                <a:tab pos="2459038" algn="l"/>
                <a:tab pos="2873375" algn="l"/>
                <a:tab pos="3287713" algn="l"/>
                <a:tab pos="3703638" algn="l"/>
                <a:tab pos="4117975" algn="l"/>
                <a:tab pos="4532313" algn="l"/>
                <a:tab pos="4946650" algn="l"/>
                <a:tab pos="5362575" algn="l"/>
                <a:tab pos="5776913" algn="l"/>
                <a:tab pos="6191250" algn="l"/>
                <a:tab pos="6605588" algn="l"/>
                <a:tab pos="7021513" algn="l"/>
                <a:tab pos="7435850" algn="l"/>
                <a:tab pos="7850188" algn="l"/>
                <a:tab pos="8264525" algn="l"/>
                <a:tab pos="8678863" algn="l"/>
              </a:tabLst>
            </a:pPr>
            <a:r>
              <a:rPr lang="en-GB" sz="4400" dirty="0">
                <a:solidFill>
                  <a:schemeClr val="tx2"/>
                </a:solidFill>
                <a:latin typeface="+mj-lt"/>
              </a:rPr>
              <a:t>Image Specifications</a:t>
            </a:r>
          </a:p>
        </p:txBody>
      </p:sp>
      <p:sp>
        <p:nvSpPr>
          <p:cNvPr id="9" name="Rectangle 2"/>
          <p:cNvSpPr txBox="1">
            <a:spLocks noChangeArrowheads="1"/>
          </p:cNvSpPr>
          <p:nvPr/>
        </p:nvSpPr>
        <p:spPr bwMode="auto">
          <a:xfrm>
            <a:off x="457200" y="1604963"/>
            <a:ext cx="8229600" cy="4530725"/>
          </a:xfrm>
          <a:prstGeom prst="rect">
            <a:avLst/>
          </a:prstGeom>
          <a:noFill/>
          <a:ln w="9525">
            <a:noFill/>
            <a:miter lim="800000"/>
            <a:headEnd/>
            <a:tailEnd/>
          </a:ln>
        </p:spPr>
        <p:txBody>
          <a:bodyPr/>
          <a:lstStyle/>
          <a:p>
            <a:pPr marL="342900" indent="-342900" eaLnBrk="0" hangingPunct="0">
              <a:lnSpc>
                <a:spcPct val="93000"/>
              </a:lnSpc>
              <a:spcBef>
                <a:spcPct val="20000"/>
              </a:spcBef>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endParaRPr lang="en-GB" dirty="0"/>
          </a:p>
          <a:p>
            <a:pPr marL="342900" indent="-34290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2800" dirty="0">
                <a:latin typeface="+mn-lt"/>
              </a:rPr>
              <a:t>Spatial Resolution</a:t>
            </a:r>
          </a:p>
          <a:p>
            <a:pPr marL="742950" lvl="1" indent="-28575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2800" dirty="0">
                <a:latin typeface="+mn-lt"/>
              </a:rPr>
              <a:t>Enough dpi to capture detail</a:t>
            </a:r>
          </a:p>
          <a:p>
            <a:pPr marL="342900" indent="-34290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2800" dirty="0">
                <a:latin typeface="+mn-lt"/>
              </a:rPr>
              <a:t>Tonal Resolution</a:t>
            </a:r>
          </a:p>
          <a:p>
            <a:pPr marL="742950" lvl="1" indent="-28575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2800" dirty="0">
                <a:latin typeface="+mn-lt"/>
              </a:rPr>
              <a:t>Color, bit-depth, dynamic range</a:t>
            </a:r>
          </a:p>
          <a:p>
            <a:pPr marL="342900" indent="-34290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2800" dirty="0">
                <a:latin typeface="+mn-lt"/>
              </a:rPr>
              <a:t>Tonal Mapping</a:t>
            </a:r>
          </a:p>
          <a:p>
            <a:pPr marL="742950" lvl="1" indent="-28575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2800" dirty="0">
                <a:latin typeface="+mn-lt"/>
              </a:rPr>
              <a:t>Range of tonal values</a:t>
            </a:r>
          </a:p>
          <a:p>
            <a:pPr marL="342900" indent="-342900" eaLnBrk="0" hangingPunct="0">
              <a:lnSpc>
                <a:spcPct val="93000"/>
              </a:lnSpc>
              <a:spcBef>
                <a:spcPct val="20000"/>
              </a:spcBef>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endParaRPr lang="en-GB" sz="2800" b="1" dirty="0"/>
          </a:p>
        </p:txBody>
      </p:sp>
      <p:sp>
        <p:nvSpPr>
          <p:cNvPr id="5" name="Date Placeholder 4"/>
          <p:cNvSpPr>
            <a:spLocks noGrp="1"/>
          </p:cNvSpPr>
          <p:nvPr>
            <p:ph type="dt" sz="half" idx="10"/>
          </p:nvPr>
        </p:nvSpPr>
        <p:spPr/>
        <p:txBody>
          <a:bodyPr/>
          <a:lstStyle/>
          <a:p>
            <a:pPr>
              <a:defRPr/>
            </a:pPr>
            <a:r>
              <a:rPr lang="en-US" smtClean="0"/>
              <a:t>Fall 2010</a:t>
            </a:r>
            <a:endParaRPr lang="en-US"/>
          </a:p>
        </p:txBody>
      </p:sp>
      <p:sp>
        <p:nvSpPr>
          <p:cNvPr id="10" name="Footer Placeholder 9"/>
          <p:cNvSpPr>
            <a:spLocks noGrp="1"/>
          </p:cNvSpPr>
          <p:nvPr>
            <p:ph type="ftr" sz="quarter" idx="11"/>
          </p:nvPr>
        </p:nvSpPr>
        <p:spPr/>
        <p:txBody>
          <a:bodyPr/>
          <a:lstStyle/>
          <a:p>
            <a:pPr>
              <a:defRPr/>
            </a:pPr>
            <a:r>
              <a:rPr lang="en-US" smtClean="0"/>
              <a:t>Society of American Archivists</a:t>
            </a:r>
            <a:endParaRPr lang="en-US"/>
          </a:p>
        </p:txBody>
      </p:sp>
      <p:sp>
        <p:nvSpPr>
          <p:cNvPr id="11" name="Slide Number Placeholder 10"/>
          <p:cNvSpPr>
            <a:spLocks noGrp="1"/>
          </p:cNvSpPr>
          <p:nvPr>
            <p:ph type="sldNum" sz="quarter" idx="12"/>
          </p:nvPr>
        </p:nvSpPr>
        <p:spPr/>
        <p:txBody>
          <a:bodyPr/>
          <a:lstStyle/>
          <a:p>
            <a:pPr>
              <a:defRPr/>
            </a:pPr>
            <a:fld id="{351D8AF1-1BB6-4106-AB1D-B658951D99D4}" type="slidenum">
              <a:rPr lang="en-US" smtClean="0"/>
              <a:pPr>
                <a:defRPr/>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bwMode="auto">
          <a:xfrm>
            <a:off x="6553200" y="6248400"/>
            <a:ext cx="1905000" cy="457200"/>
          </a:xfrm>
          <a:prstGeom prst="rect">
            <a:avLst/>
          </a:prstGeom>
          <a:noFill/>
          <a:ln w="9525">
            <a:noFill/>
            <a:miter lim="800000"/>
            <a:headEnd/>
            <a:tailEnd/>
          </a:ln>
          <a:effectLst/>
        </p:spPr>
        <p:txBody>
          <a:bodyPr/>
          <a:lstStyle/>
          <a:p>
            <a:pPr algn="r">
              <a:buNone/>
            </a:pPr>
            <a:fld id="{53653699-55F0-4C39-A918-C878DC1198B6}" type="slidenum">
              <a:rPr lang="en-GB" sz="1400"/>
              <a:pPr algn="r">
                <a:buNone/>
              </a:pPr>
              <a:t>87</a:t>
            </a:fld>
            <a:endParaRPr lang="en-GB" sz="1400" dirty="0"/>
          </a:p>
        </p:txBody>
      </p:sp>
      <p:sp>
        <p:nvSpPr>
          <p:cNvPr id="8" name="Rectangle 1"/>
          <p:cNvSpPr txBox="1">
            <a:spLocks noChangeArrowheads="1"/>
          </p:cNvSpPr>
          <p:nvPr/>
        </p:nvSpPr>
        <p:spPr bwMode="auto">
          <a:xfrm>
            <a:off x="481013" y="207963"/>
            <a:ext cx="8229600" cy="1392237"/>
          </a:xfrm>
          <a:prstGeom prst="rect">
            <a:avLst/>
          </a:prstGeom>
          <a:noFill/>
          <a:ln w="9525">
            <a:noFill/>
            <a:miter lim="800000"/>
            <a:headEnd/>
            <a:tailEnd/>
          </a:ln>
        </p:spPr>
        <p:txBody>
          <a:bodyPr anchor="ctr"/>
          <a:lstStyle/>
          <a:p>
            <a:pPr marL="385763" indent="-290513" algn="ctr" eaLnBrk="0" hangingPunct="0">
              <a:lnSpc>
                <a:spcPct val="93000"/>
              </a:lnSpc>
              <a:spcAft>
                <a:spcPts val="1288"/>
              </a:spcAft>
              <a:buNone/>
              <a:tabLst>
                <a:tab pos="385763" algn="l"/>
                <a:tab pos="800100" algn="l"/>
                <a:tab pos="1214438" algn="l"/>
                <a:tab pos="1628775" algn="l"/>
                <a:tab pos="2044700" algn="l"/>
                <a:tab pos="2459038" algn="l"/>
                <a:tab pos="2873375" algn="l"/>
                <a:tab pos="3287713" algn="l"/>
                <a:tab pos="3703638" algn="l"/>
                <a:tab pos="4117975" algn="l"/>
                <a:tab pos="4532313" algn="l"/>
                <a:tab pos="4946650" algn="l"/>
                <a:tab pos="5362575" algn="l"/>
                <a:tab pos="5776913" algn="l"/>
                <a:tab pos="6191250" algn="l"/>
                <a:tab pos="6605588" algn="l"/>
                <a:tab pos="7021513" algn="l"/>
                <a:tab pos="7435850" algn="l"/>
                <a:tab pos="7850188" algn="l"/>
                <a:tab pos="8264525" algn="l"/>
                <a:tab pos="8678863" algn="l"/>
              </a:tabLst>
            </a:pPr>
            <a:r>
              <a:rPr lang="en-GB" sz="4400" dirty="0">
                <a:solidFill>
                  <a:schemeClr val="tx2"/>
                </a:solidFill>
                <a:latin typeface="+mj-lt"/>
              </a:rPr>
              <a:t>Digital Master Specifications</a:t>
            </a:r>
          </a:p>
        </p:txBody>
      </p:sp>
      <p:sp>
        <p:nvSpPr>
          <p:cNvPr id="9" name="Rectangle 2"/>
          <p:cNvSpPr txBox="1">
            <a:spLocks noChangeArrowheads="1"/>
          </p:cNvSpPr>
          <p:nvPr/>
        </p:nvSpPr>
        <p:spPr bwMode="auto">
          <a:xfrm>
            <a:off x="457200" y="1981200"/>
            <a:ext cx="8229600" cy="4154488"/>
          </a:xfrm>
          <a:prstGeom prst="rect">
            <a:avLst/>
          </a:prstGeom>
          <a:noFill/>
          <a:ln w="9525">
            <a:noFill/>
            <a:miter lim="800000"/>
            <a:headEnd/>
            <a:tailEnd/>
          </a:ln>
        </p:spPr>
        <p:txBody>
          <a:bodyPr/>
          <a:lstStyle/>
          <a:p>
            <a:pPr marL="342900" indent="-342900" algn="ctr" eaLnBrk="0" hangingPunct="0">
              <a:lnSpc>
                <a:spcPct val="93000"/>
              </a:lnSpc>
              <a:spcBef>
                <a:spcPct val="20000"/>
              </a:spcBef>
              <a:buNone/>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2800" dirty="0" smtClean="0">
                <a:latin typeface="+mn-lt"/>
              </a:rPr>
              <a:t>How </a:t>
            </a:r>
            <a:r>
              <a:rPr lang="en-GB" sz="2800" dirty="0">
                <a:latin typeface="+mn-lt"/>
              </a:rPr>
              <a:t>much of the original will be captured?</a:t>
            </a:r>
          </a:p>
          <a:p>
            <a:pPr marL="342900" indent="-342900" eaLnBrk="0" hangingPunct="0">
              <a:lnSpc>
                <a:spcPct val="93000"/>
              </a:lnSpc>
              <a:spcBef>
                <a:spcPct val="20000"/>
              </a:spcBef>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endParaRPr lang="en-GB" dirty="0"/>
          </a:p>
        </p:txBody>
      </p:sp>
      <p:pic>
        <p:nvPicPr>
          <p:cNvPr id="232458" name="Picture 11" descr="Stereo.jpg"/>
          <p:cNvPicPr>
            <a:picLocks noChangeAspect="1"/>
          </p:cNvPicPr>
          <p:nvPr/>
        </p:nvPicPr>
        <p:blipFill>
          <a:blip r:embed="rId3" cstate="print"/>
          <a:srcRect/>
          <a:stretch>
            <a:fillRect/>
          </a:stretch>
        </p:blipFill>
        <p:spPr bwMode="auto">
          <a:xfrm>
            <a:off x="1600200" y="2895600"/>
            <a:ext cx="5867400" cy="3048000"/>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Fall 2010</a:t>
            </a:r>
            <a:endParaRPr lang="en-US"/>
          </a:p>
        </p:txBody>
      </p:sp>
      <p:sp>
        <p:nvSpPr>
          <p:cNvPr id="11" name="Footer Placeholder 10"/>
          <p:cNvSpPr>
            <a:spLocks noGrp="1"/>
          </p:cNvSpPr>
          <p:nvPr>
            <p:ph type="ftr" sz="quarter" idx="11"/>
          </p:nvPr>
        </p:nvSpPr>
        <p:spPr/>
        <p:txBody>
          <a:bodyPr/>
          <a:lstStyle/>
          <a:p>
            <a:pPr>
              <a:defRPr/>
            </a:pPr>
            <a:r>
              <a:rPr lang="en-US" smtClean="0"/>
              <a:t>Society of American Archivists</a:t>
            </a:r>
            <a:endParaRPr lang="en-US"/>
          </a:p>
        </p:txBody>
      </p:sp>
      <p:sp>
        <p:nvSpPr>
          <p:cNvPr id="10" name="Slide Number Placeholder 9"/>
          <p:cNvSpPr>
            <a:spLocks noGrp="1"/>
          </p:cNvSpPr>
          <p:nvPr>
            <p:ph type="sldNum" sz="quarter" idx="12"/>
          </p:nvPr>
        </p:nvSpPr>
        <p:spPr/>
        <p:txBody>
          <a:bodyPr/>
          <a:lstStyle/>
          <a:p>
            <a:pPr>
              <a:defRPr/>
            </a:pPr>
            <a:fld id="{351D8AF1-1BB6-4106-AB1D-B658951D99D4}" type="slidenum">
              <a:rPr lang="en-US" smtClean="0"/>
              <a:pPr>
                <a:defRPr/>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bwMode="auto">
          <a:xfrm>
            <a:off x="6553200" y="6248400"/>
            <a:ext cx="1905000" cy="457200"/>
          </a:xfrm>
          <a:prstGeom prst="rect">
            <a:avLst/>
          </a:prstGeom>
          <a:noFill/>
          <a:ln w="9525">
            <a:noFill/>
            <a:miter lim="800000"/>
            <a:headEnd/>
            <a:tailEnd/>
          </a:ln>
          <a:effectLst/>
        </p:spPr>
        <p:txBody>
          <a:bodyPr/>
          <a:lstStyle/>
          <a:p>
            <a:pPr algn="r">
              <a:buNone/>
            </a:pPr>
            <a:fld id="{E1C30A18-EAC9-4894-9D3B-CC84FC21180D}" type="slidenum">
              <a:rPr lang="en-GB" sz="1400"/>
              <a:pPr algn="r">
                <a:buNone/>
              </a:pPr>
              <a:t>88</a:t>
            </a:fld>
            <a:endParaRPr lang="en-GB" sz="1400" dirty="0"/>
          </a:p>
        </p:txBody>
      </p:sp>
      <p:sp>
        <p:nvSpPr>
          <p:cNvPr id="8" name="Rectangle 1"/>
          <p:cNvSpPr txBox="1">
            <a:spLocks noChangeArrowheads="1"/>
          </p:cNvSpPr>
          <p:nvPr/>
        </p:nvSpPr>
        <p:spPr bwMode="auto">
          <a:xfrm>
            <a:off x="481013" y="207963"/>
            <a:ext cx="8229600" cy="1392237"/>
          </a:xfrm>
          <a:prstGeom prst="rect">
            <a:avLst/>
          </a:prstGeom>
          <a:noFill/>
          <a:ln w="9525">
            <a:noFill/>
            <a:miter lim="800000"/>
            <a:headEnd/>
            <a:tailEnd/>
          </a:ln>
        </p:spPr>
        <p:txBody>
          <a:bodyPr anchor="ctr"/>
          <a:lstStyle/>
          <a:p>
            <a:pPr marL="385763" indent="-290513" algn="ctr" eaLnBrk="0" hangingPunct="0">
              <a:lnSpc>
                <a:spcPct val="93000"/>
              </a:lnSpc>
              <a:spcAft>
                <a:spcPts val="1288"/>
              </a:spcAft>
              <a:buNone/>
              <a:tabLst>
                <a:tab pos="385763" algn="l"/>
                <a:tab pos="800100" algn="l"/>
                <a:tab pos="1214438" algn="l"/>
                <a:tab pos="1628775" algn="l"/>
                <a:tab pos="2044700" algn="l"/>
                <a:tab pos="2459038" algn="l"/>
                <a:tab pos="2873375" algn="l"/>
                <a:tab pos="3287713" algn="l"/>
                <a:tab pos="3703638" algn="l"/>
                <a:tab pos="4117975" algn="l"/>
                <a:tab pos="4532313" algn="l"/>
                <a:tab pos="4946650" algn="l"/>
                <a:tab pos="5362575" algn="l"/>
                <a:tab pos="5776913" algn="l"/>
                <a:tab pos="6191250" algn="l"/>
                <a:tab pos="6605588" algn="l"/>
                <a:tab pos="7021513" algn="l"/>
                <a:tab pos="7435850" algn="l"/>
                <a:tab pos="7850188" algn="l"/>
                <a:tab pos="8264525" algn="l"/>
                <a:tab pos="8678863" algn="l"/>
              </a:tabLst>
            </a:pPr>
            <a:r>
              <a:rPr lang="en-GB" sz="4400" dirty="0">
                <a:solidFill>
                  <a:schemeClr val="tx2"/>
                </a:solidFill>
                <a:latin typeface="+mj-lt"/>
              </a:rPr>
              <a:t>Digital Master Specifications</a:t>
            </a:r>
          </a:p>
        </p:txBody>
      </p:sp>
      <p:sp>
        <p:nvSpPr>
          <p:cNvPr id="9" name="Rectangle 2"/>
          <p:cNvSpPr txBox="1">
            <a:spLocks noChangeArrowheads="1"/>
          </p:cNvSpPr>
          <p:nvPr/>
        </p:nvSpPr>
        <p:spPr bwMode="auto">
          <a:xfrm>
            <a:off x="457200" y="1905000"/>
            <a:ext cx="8229600" cy="4230688"/>
          </a:xfrm>
          <a:prstGeom prst="rect">
            <a:avLst/>
          </a:prstGeom>
          <a:noFill/>
          <a:ln w="9525">
            <a:noFill/>
            <a:miter lim="800000"/>
            <a:headEnd/>
            <a:tailEnd/>
          </a:ln>
        </p:spPr>
        <p:txBody>
          <a:bodyPr/>
          <a:lstStyle/>
          <a:p>
            <a:pPr marL="342900" indent="-342900" algn="ctr" eaLnBrk="0" hangingPunct="0">
              <a:lnSpc>
                <a:spcPct val="93000"/>
              </a:lnSpc>
              <a:spcBef>
                <a:spcPct val="20000"/>
              </a:spcBef>
              <a:buNone/>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dirty="0" smtClean="0">
                <a:latin typeface="+mn-lt"/>
              </a:rPr>
              <a:t>H</a:t>
            </a:r>
            <a:r>
              <a:rPr lang="en-GB" sz="2800" dirty="0" smtClean="0">
                <a:latin typeface="+mn-lt"/>
              </a:rPr>
              <a:t>ow </a:t>
            </a:r>
            <a:r>
              <a:rPr lang="en-GB" sz="2800" dirty="0">
                <a:latin typeface="+mn-lt"/>
              </a:rPr>
              <a:t>much of the original will be captured?</a:t>
            </a:r>
          </a:p>
          <a:p>
            <a:pPr marL="342900" indent="-342900" eaLnBrk="0" hangingPunct="0">
              <a:lnSpc>
                <a:spcPct val="93000"/>
              </a:lnSpc>
              <a:spcBef>
                <a:spcPct val="20000"/>
              </a:spcBef>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endParaRPr lang="en-GB" dirty="0"/>
          </a:p>
        </p:txBody>
      </p:sp>
      <p:pic>
        <p:nvPicPr>
          <p:cNvPr id="234506" name="Picture 10" descr="Stereo-5.jpg"/>
          <p:cNvPicPr>
            <a:picLocks noChangeAspect="1"/>
          </p:cNvPicPr>
          <p:nvPr/>
        </p:nvPicPr>
        <p:blipFill>
          <a:blip r:embed="rId3" cstate="print"/>
          <a:srcRect/>
          <a:stretch>
            <a:fillRect/>
          </a:stretch>
        </p:blipFill>
        <p:spPr bwMode="auto">
          <a:xfrm>
            <a:off x="2971800" y="2819400"/>
            <a:ext cx="3273425" cy="3236913"/>
          </a:xfrm>
          <a:prstGeom prst="rect">
            <a:avLst/>
          </a:prstGeom>
          <a:noFill/>
          <a:ln w="9525">
            <a:noFill/>
            <a:miter lim="800000"/>
            <a:headEnd/>
            <a:tailEnd/>
          </a:ln>
        </p:spPr>
      </p:pic>
      <p:sp>
        <p:nvSpPr>
          <p:cNvPr id="6" name="Date Placeholder 5"/>
          <p:cNvSpPr>
            <a:spLocks noGrp="1"/>
          </p:cNvSpPr>
          <p:nvPr>
            <p:ph type="dt" sz="half" idx="10"/>
          </p:nvPr>
        </p:nvSpPr>
        <p:spPr/>
        <p:txBody>
          <a:bodyPr/>
          <a:lstStyle/>
          <a:p>
            <a:pPr>
              <a:defRPr/>
            </a:pPr>
            <a:r>
              <a:rPr lang="en-US" smtClean="0"/>
              <a:t>Fall 2010</a:t>
            </a:r>
            <a:endParaRPr lang="en-US"/>
          </a:p>
        </p:txBody>
      </p:sp>
      <p:sp>
        <p:nvSpPr>
          <p:cNvPr id="11" name="Footer Placeholder 10"/>
          <p:cNvSpPr>
            <a:spLocks noGrp="1"/>
          </p:cNvSpPr>
          <p:nvPr>
            <p:ph type="ftr" sz="quarter" idx="11"/>
          </p:nvPr>
        </p:nvSpPr>
        <p:spPr/>
        <p:txBody>
          <a:bodyPr/>
          <a:lstStyle/>
          <a:p>
            <a:pPr>
              <a:defRPr/>
            </a:pPr>
            <a:r>
              <a:rPr lang="en-US" smtClean="0"/>
              <a:t>Society of American Archivists</a:t>
            </a:r>
            <a:endParaRPr lang="en-US"/>
          </a:p>
        </p:txBody>
      </p:sp>
      <p:sp>
        <p:nvSpPr>
          <p:cNvPr id="10" name="Slide Number Placeholder 9"/>
          <p:cNvSpPr>
            <a:spLocks noGrp="1"/>
          </p:cNvSpPr>
          <p:nvPr>
            <p:ph type="sldNum" sz="quarter" idx="12"/>
          </p:nvPr>
        </p:nvSpPr>
        <p:spPr/>
        <p:txBody>
          <a:bodyPr/>
          <a:lstStyle/>
          <a:p>
            <a:pPr>
              <a:defRPr/>
            </a:pPr>
            <a:fld id="{351D8AF1-1BB6-4106-AB1D-B658951D99D4}" type="slidenum">
              <a:rPr lang="en-US" smtClean="0"/>
              <a:pPr>
                <a:defRPr/>
              </a:pPr>
              <a:t>88</a:t>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bwMode="auto">
          <a:xfrm>
            <a:off x="6553200" y="6248400"/>
            <a:ext cx="1905000" cy="457200"/>
          </a:xfrm>
          <a:prstGeom prst="rect">
            <a:avLst/>
          </a:prstGeom>
          <a:noFill/>
          <a:ln w="9525">
            <a:noFill/>
            <a:miter lim="800000"/>
            <a:headEnd/>
            <a:tailEnd/>
          </a:ln>
          <a:effectLst/>
        </p:spPr>
        <p:txBody>
          <a:bodyPr/>
          <a:lstStyle/>
          <a:p>
            <a:pPr algn="r">
              <a:buNone/>
            </a:pPr>
            <a:fld id="{C8E85FD9-FE37-4F4C-808C-5DC65AA340B3}" type="slidenum">
              <a:rPr lang="en-GB" sz="1400"/>
              <a:pPr algn="r">
                <a:buNone/>
              </a:pPr>
              <a:t>89</a:t>
            </a:fld>
            <a:endParaRPr lang="en-GB" sz="1400" dirty="0"/>
          </a:p>
        </p:txBody>
      </p:sp>
      <p:sp>
        <p:nvSpPr>
          <p:cNvPr id="8" name="Rectangle 1"/>
          <p:cNvSpPr txBox="1">
            <a:spLocks noChangeArrowheads="1"/>
          </p:cNvSpPr>
          <p:nvPr/>
        </p:nvSpPr>
        <p:spPr bwMode="auto">
          <a:xfrm>
            <a:off x="481013" y="207963"/>
            <a:ext cx="8229600" cy="1146175"/>
          </a:xfrm>
          <a:prstGeom prst="rect">
            <a:avLst/>
          </a:prstGeom>
          <a:noFill/>
          <a:ln w="9525">
            <a:noFill/>
            <a:miter lim="800000"/>
            <a:headEnd/>
            <a:tailEnd/>
          </a:ln>
        </p:spPr>
        <p:txBody>
          <a:bodyPr anchor="ctr"/>
          <a:lstStyle/>
          <a:p>
            <a:pPr marL="385763" indent="-290513" algn="ctr" eaLnBrk="0" hangingPunct="0">
              <a:lnSpc>
                <a:spcPct val="93000"/>
              </a:lnSpc>
              <a:spcAft>
                <a:spcPts val="1288"/>
              </a:spcAft>
              <a:buNone/>
              <a:tabLst>
                <a:tab pos="385763" algn="l"/>
                <a:tab pos="800100" algn="l"/>
                <a:tab pos="1214438" algn="l"/>
                <a:tab pos="1628775" algn="l"/>
                <a:tab pos="2044700" algn="l"/>
                <a:tab pos="2459038" algn="l"/>
                <a:tab pos="2873375" algn="l"/>
                <a:tab pos="3287713" algn="l"/>
                <a:tab pos="3703638" algn="l"/>
                <a:tab pos="4117975" algn="l"/>
                <a:tab pos="4532313" algn="l"/>
                <a:tab pos="4946650" algn="l"/>
                <a:tab pos="5362575" algn="l"/>
                <a:tab pos="5776913" algn="l"/>
                <a:tab pos="6191250" algn="l"/>
                <a:tab pos="6605588" algn="l"/>
                <a:tab pos="7021513" algn="l"/>
                <a:tab pos="7435850" algn="l"/>
                <a:tab pos="7850188" algn="l"/>
                <a:tab pos="8264525" algn="l"/>
                <a:tab pos="8678863" algn="l"/>
              </a:tabLst>
            </a:pPr>
            <a:r>
              <a:rPr lang="en-GB" sz="4400" dirty="0">
                <a:solidFill>
                  <a:schemeClr val="tx2"/>
                </a:solidFill>
                <a:latin typeface="+mj-lt"/>
              </a:rPr>
              <a:t>Digital Master Specifications</a:t>
            </a:r>
          </a:p>
        </p:txBody>
      </p:sp>
      <p:sp>
        <p:nvSpPr>
          <p:cNvPr id="9" name="Rectangle 2"/>
          <p:cNvSpPr txBox="1">
            <a:spLocks noChangeArrowheads="1"/>
          </p:cNvSpPr>
          <p:nvPr/>
        </p:nvSpPr>
        <p:spPr bwMode="auto">
          <a:xfrm>
            <a:off x="457200" y="1905000"/>
            <a:ext cx="8229600" cy="4230688"/>
          </a:xfrm>
          <a:prstGeom prst="rect">
            <a:avLst/>
          </a:prstGeom>
          <a:noFill/>
          <a:ln w="9525">
            <a:noFill/>
            <a:miter lim="800000"/>
            <a:headEnd/>
            <a:tailEnd/>
          </a:ln>
        </p:spPr>
        <p:txBody>
          <a:bodyPr/>
          <a:lstStyle/>
          <a:p>
            <a:pPr marL="342900" indent="-342900" eaLnBrk="0" hangingPunct="0">
              <a:lnSpc>
                <a:spcPct val="93000"/>
              </a:lnSpc>
              <a:spcBef>
                <a:spcPct val="20000"/>
              </a:spcBef>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endParaRPr lang="en-GB" dirty="0"/>
          </a:p>
          <a:p>
            <a:pPr marL="342900" indent="-342900" algn="ctr" eaLnBrk="0" hangingPunct="0">
              <a:lnSpc>
                <a:spcPct val="93000"/>
              </a:lnSpc>
              <a:spcBef>
                <a:spcPct val="20000"/>
              </a:spcBef>
              <a:buNone/>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dirty="0">
                <a:latin typeface="+mn-lt"/>
              </a:rPr>
              <a:t>Actual or idealized image?</a:t>
            </a:r>
          </a:p>
          <a:p>
            <a:pPr marL="342900" indent="-342900" eaLnBrk="0" hangingPunct="0">
              <a:lnSpc>
                <a:spcPct val="93000"/>
              </a:lnSpc>
              <a:spcBef>
                <a:spcPct val="20000"/>
              </a:spcBef>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endParaRPr lang="en-GB" dirty="0"/>
          </a:p>
        </p:txBody>
      </p:sp>
      <p:pic>
        <p:nvPicPr>
          <p:cNvPr id="228362" name="Picture 9" descr="Stereo-5.jpg"/>
          <p:cNvPicPr>
            <a:picLocks noChangeAspect="1"/>
          </p:cNvPicPr>
          <p:nvPr/>
        </p:nvPicPr>
        <p:blipFill>
          <a:blip r:embed="rId3" cstate="print"/>
          <a:srcRect/>
          <a:stretch>
            <a:fillRect/>
          </a:stretch>
        </p:blipFill>
        <p:spPr bwMode="auto">
          <a:xfrm>
            <a:off x="1150938" y="2971800"/>
            <a:ext cx="2887662" cy="2855913"/>
          </a:xfrm>
          <a:prstGeom prst="rect">
            <a:avLst/>
          </a:prstGeom>
          <a:noFill/>
          <a:ln w="9525">
            <a:noFill/>
            <a:miter lim="800000"/>
            <a:headEnd/>
            <a:tailEnd/>
          </a:ln>
        </p:spPr>
      </p:pic>
      <p:pic>
        <p:nvPicPr>
          <p:cNvPr id="228363" name="Picture 10" descr="Stereo-fixjpg"/>
          <p:cNvPicPr>
            <a:picLocks noChangeAspect="1"/>
          </p:cNvPicPr>
          <p:nvPr/>
        </p:nvPicPr>
        <p:blipFill>
          <a:blip r:embed="rId4" cstate="print"/>
          <a:srcRect/>
          <a:stretch>
            <a:fillRect/>
          </a:stretch>
        </p:blipFill>
        <p:spPr bwMode="auto">
          <a:xfrm>
            <a:off x="4768850" y="2971800"/>
            <a:ext cx="2851150" cy="2819400"/>
          </a:xfrm>
          <a:prstGeom prst="rect">
            <a:avLst/>
          </a:prstGeom>
          <a:noFill/>
          <a:ln w="9525">
            <a:noFill/>
            <a:miter lim="800000"/>
            <a:headEnd/>
            <a:tailEnd/>
          </a:ln>
        </p:spPr>
      </p:pic>
      <p:sp>
        <p:nvSpPr>
          <p:cNvPr id="10" name="Date Placeholder 9"/>
          <p:cNvSpPr>
            <a:spLocks noGrp="1"/>
          </p:cNvSpPr>
          <p:nvPr>
            <p:ph type="dt" sz="half" idx="10"/>
          </p:nvPr>
        </p:nvSpPr>
        <p:spPr/>
        <p:txBody>
          <a:bodyPr/>
          <a:lstStyle/>
          <a:p>
            <a:pPr>
              <a:defRPr/>
            </a:pPr>
            <a:r>
              <a:rPr lang="en-US" smtClean="0"/>
              <a:t>Fall 2010</a:t>
            </a:r>
            <a:endParaRPr lang="en-US"/>
          </a:p>
        </p:txBody>
      </p:sp>
      <p:sp>
        <p:nvSpPr>
          <p:cNvPr id="12" name="Footer Placeholder 11"/>
          <p:cNvSpPr>
            <a:spLocks noGrp="1"/>
          </p:cNvSpPr>
          <p:nvPr>
            <p:ph type="ftr" sz="quarter" idx="11"/>
          </p:nvPr>
        </p:nvSpPr>
        <p:spPr/>
        <p:txBody>
          <a:bodyPr/>
          <a:lstStyle/>
          <a:p>
            <a:pPr>
              <a:defRPr/>
            </a:pPr>
            <a:r>
              <a:rPr lang="en-US" smtClean="0"/>
              <a:t>Society of American Archivists</a:t>
            </a:r>
            <a:endParaRPr lang="en-US"/>
          </a:p>
        </p:txBody>
      </p:sp>
      <p:sp>
        <p:nvSpPr>
          <p:cNvPr id="11" name="Slide Number Placeholder 10"/>
          <p:cNvSpPr>
            <a:spLocks noGrp="1"/>
          </p:cNvSpPr>
          <p:nvPr>
            <p:ph type="sldNum" sz="quarter" idx="12"/>
          </p:nvPr>
        </p:nvSpPr>
        <p:spPr/>
        <p:txBody>
          <a:bodyPr/>
          <a:lstStyle/>
          <a:p>
            <a:pPr>
              <a:defRPr/>
            </a:pPr>
            <a:fld id="{351D8AF1-1BB6-4106-AB1D-B658951D99D4}" type="slidenum">
              <a:rPr lang="en-US" smtClean="0"/>
              <a:pPr>
                <a:defRPr/>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1026"/>
          <p:cNvSpPr>
            <a:spLocks noGrp="1" noChangeArrowheads="1"/>
          </p:cNvSpPr>
          <p:nvPr>
            <p:ph type="title"/>
          </p:nvPr>
        </p:nvSpPr>
        <p:spPr/>
        <p:txBody>
          <a:bodyPr/>
          <a:lstStyle/>
          <a:p>
            <a:pPr eaLnBrk="1" hangingPunct="1"/>
            <a:r>
              <a:rPr lang="en-US" smtClean="0"/>
              <a:t>Deposits &amp; long-term loans</a:t>
            </a:r>
          </a:p>
        </p:txBody>
      </p:sp>
      <p:pic>
        <p:nvPicPr>
          <p:cNvPr id="11271" name="Picture 1030" descr="C:\Documents and Settings\Owner\My Documents\My Pictures\safe.jpg"/>
          <p:cNvPicPr>
            <a:picLocks noGrp="1" noChangeAspect="1" noChangeArrowheads="1"/>
          </p:cNvPicPr>
          <p:nvPr>
            <p:ph type="clipArt" sz="half" idx="1"/>
          </p:nvPr>
        </p:nvPicPr>
        <p:blipFill>
          <a:blip r:embed="rId3" cstate="print"/>
          <a:srcRect r="49500"/>
          <a:stretch>
            <a:fillRect/>
          </a:stretch>
        </p:blipFill>
        <p:spPr>
          <a:xfrm>
            <a:off x="533400" y="2133600"/>
            <a:ext cx="3660775" cy="3657600"/>
          </a:xfrm>
          <a:noFill/>
        </p:spPr>
      </p:pic>
      <p:sp>
        <p:nvSpPr>
          <p:cNvPr id="11270" name="Rectangle 1027"/>
          <p:cNvSpPr>
            <a:spLocks noGrp="1" noChangeArrowheads="1"/>
          </p:cNvSpPr>
          <p:nvPr>
            <p:ph type="body" sz="half" idx="2"/>
          </p:nvPr>
        </p:nvSpPr>
        <p:spPr/>
        <p:txBody>
          <a:bodyPr/>
          <a:lstStyle/>
          <a:p>
            <a:pPr eaLnBrk="1" hangingPunct="1"/>
            <a:r>
              <a:rPr lang="en-US" sz="2800" smtClean="0"/>
              <a:t>Do not accession</a:t>
            </a:r>
          </a:p>
          <a:p>
            <a:pPr eaLnBrk="1" hangingPunct="1"/>
            <a:r>
              <a:rPr lang="en-US" sz="2800" smtClean="0"/>
              <a:t>Assign a deposit or loan number</a:t>
            </a:r>
          </a:p>
          <a:p>
            <a:pPr eaLnBrk="1" hangingPunct="1"/>
            <a:r>
              <a:rPr lang="en-US" sz="2800" smtClean="0"/>
              <a:t>Prepare documentation using procedure following accessioning pattern</a:t>
            </a:r>
          </a:p>
        </p:txBody>
      </p:sp>
      <p:sp>
        <p:nvSpPr>
          <p:cNvPr id="11266" name="Date Placeholder 4"/>
          <p:cNvSpPr>
            <a:spLocks noGrp="1"/>
          </p:cNvSpPr>
          <p:nvPr>
            <p:ph type="dt" sz="half" idx="10"/>
          </p:nvPr>
        </p:nvSpPr>
        <p:spPr>
          <a:noFill/>
        </p:spPr>
        <p:txBody>
          <a:bodyPr/>
          <a:lstStyle/>
          <a:p>
            <a:r>
              <a:rPr lang="en-US" smtClean="0"/>
              <a:t>Fall 2010</a:t>
            </a:r>
          </a:p>
        </p:txBody>
      </p:sp>
      <p:sp>
        <p:nvSpPr>
          <p:cNvPr id="11267" name="Footer Placeholder 5"/>
          <p:cNvSpPr>
            <a:spLocks noGrp="1"/>
          </p:cNvSpPr>
          <p:nvPr>
            <p:ph type="ftr" sz="quarter" idx="11"/>
          </p:nvPr>
        </p:nvSpPr>
        <p:spPr>
          <a:noFill/>
        </p:spPr>
        <p:txBody>
          <a:bodyPr/>
          <a:lstStyle/>
          <a:p>
            <a:r>
              <a:rPr lang="en-US" smtClean="0"/>
              <a:t>Society of American Archivists</a:t>
            </a:r>
          </a:p>
        </p:txBody>
      </p:sp>
      <p:sp>
        <p:nvSpPr>
          <p:cNvPr id="11268" name="Slide Number Placeholder 6"/>
          <p:cNvSpPr>
            <a:spLocks noGrp="1"/>
          </p:cNvSpPr>
          <p:nvPr>
            <p:ph type="sldNum" sz="quarter" idx="12"/>
          </p:nvPr>
        </p:nvSpPr>
        <p:spPr>
          <a:noFill/>
        </p:spPr>
        <p:txBody>
          <a:bodyPr/>
          <a:lstStyle/>
          <a:p>
            <a:fld id="{E80966A2-97B9-416F-BC75-706D56473FF2}" type="slidenum">
              <a:rPr lang="en-US" smtClean="0"/>
              <a:pPr/>
              <a:t>9</a:t>
            </a:fld>
            <a:endParaRPr lang="en-US"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bwMode="auto">
          <a:xfrm>
            <a:off x="6553200" y="6248400"/>
            <a:ext cx="1905000" cy="457200"/>
          </a:xfrm>
          <a:prstGeom prst="rect">
            <a:avLst/>
          </a:prstGeom>
          <a:noFill/>
          <a:ln w="9525">
            <a:noFill/>
            <a:miter lim="800000"/>
            <a:headEnd/>
            <a:tailEnd/>
          </a:ln>
          <a:effectLst/>
        </p:spPr>
        <p:txBody>
          <a:bodyPr/>
          <a:lstStyle/>
          <a:p>
            <a:pPr algn="r">
              <a:buNone/>
            </a:pPr>
            <a:fld id="{73D23ED2-F0D2-47BE-9257-0D7A6E470187}" type="slidenum">
              <a:rPr lang="en-GB" sz="1400"/>
              <a:pPr algn="r">
                <a:buNone/>
              </a:pPr>
              <a:t>90</a:t>
            </a:fld>
            <a:endParaRPr lang="en-GB" sz="1400" dirty="0"/>
          </a:p>
        </p:txBody>
      </p:sp>
      <p:sp>
        <p:nvSpPr>
          <p:cNvPr id="8" name="Rectangle 1"/>
          <p:cNvSpPr txBox="1">
            <a:spLocks noChangeArrowheads="1"/>
          </p:cNvSpPr>
          <p:nvPr/>
        </p:nvSpPr>
        <p:spPr bwMode="auto">
          <a:xfrm>
            <a:off x="481013" y="207963"/>
            <a:ext cx="8229600" cy="1146175"/>
          </a:xfrm>
          <a:prstGeom prst="rect">
            <a:avLst/>
          </a:prstGeom>
          <a:noFill/>
          <a:ln w="9525">
            <a:noFill/>
            <a:miter lim="800000"/>
            <a:headEnd/>
            <a:tailEnd/>
          </a:ln>
        </p:spPr>
        <p:txBody>
          <a:bodyPr anchor="ctr"/>
          <a:lstStyle/>
          <a:p>
            <a:pPr marL="385763" indent="-290513" algn="ctr" eaLnBrk="0" hangingPunct="0">
              <a:lnSpc>
                <a:spcPct val="93000"/>
              </a:lnSpc>
              <a:spcAft>
                <a:spcPts val="1288"/>
              </a:spcAft>
              <a:buNone/>
              <a:tabLst>
                <a:tab pos="385763" algn="l"/>
                <a:tab pos="800100" algn="l"/>
                <a:tab pos="1214438" algn="l"/>
                <a:tab pos="1628775" algn="l"/>
                <a:tab pos="2044700" algn="l"/>
                <a:tab pos="2459038" algn="l"/>
                <a:tab pos="2873375" algn="l"/>
                <a:tab pos="3287713" algn="l"/>
                <a:tab pos="3703638" algn="l"/>
                <a:tab pos="4117975" algn="l"/>
                <a:tab pos="4532313" algn="l"/>
                <a:tab pos="4946650" algn="l"/>
                <a:tab pos="5362575" algn="l"/>
                <a:tab pos="5776913" algn="l"/>
                <a:tab pos="6191250" algn="l"/>
                <a:tab pos="6605588" algn="l"/>
                <a:tab pos="7021513" algn="l"/>
                <a:tab pos="7435850" algn="l"/>
                <a:tab pos="7850188" algn="l"/>
                <a:tab pos="8264525" algn="l"/>
                <a:tab pos="8678863" algn="l"/>
              </a:tabLst>
            </a:pPr>
            <a:r>
              <a:rPr lang="en-GB" sz="4400" dirty="0">
                <a:solidFill>
                  <a:schemeClr val="tx2"/>
                </a:solidFill>
                <a:latin typeface="+mj-lt"/>
              </a:rPr>
              <a:t>Digital Master Specifications</a:t>
            </a:r>
          </a:p>
        </p:txBody>
      </p:sp>
      <p:sp>
        <p:nvSpPr>
          <p:cNvPr id="9" name="Rectangle 2"/>
          <p:cNvSpPr txBox="1">
            <a:spLocks noChangeArrowheads="1"/>
          </p:cNvSpPr>
          <p:nvPr/>
        </p:nvSpPr>
        <p:spPr bwMode="auto">
          <a:xfrm>
            <a:off x="457200" y="1981200"/>
            <a:ext cx="8229600" cy="4154488"/>
          </a:xfrm>
          <a:prstGeom prst="rect">
            <a:avLst/>
          </a:prstGeom>
          <a:noFill/>
          <a:ln w="9525">
            <a:noFill/>
            <a:miter lim="800000"/>
            <a:headEnd/>
            <a:tailEnd/>
          </a:ln>
        </p:spPr>
        <p:txBody>
          <a:bodyPr/>
          <a:lstStyle/>
          <a:p>
            <a:pPr marL="342900" indent="-342900" algn="ctr" eaLnBrk="0" hangingPunct="0">
              <a:lnSpc>
                <a:spcPct val="93000"/>
              </a:lnSpc>
              <a:spcBef>
                <a:spcPct val="20000"/>
              </a:spcBef>
              <a:buNone/>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dirty="0"/>
              <a:t> </a:t>
            </a:r>
            <a:r>
              <a:rPr lang="en-GB" dirty="0" smtClean="0">
                <a:latin typeface="+mn-lt"/>
              </a:rPr>
              <a:t>Color           </a:t>
            </a:r>
            <a:r>
              <a:rPr lang="en-GB" dirty="0">
                <a:latin typeface="+mn-lt"/>
              </a:rPr>
              <a:t>or          </a:t>
            </a:r>
            <a:r>
              <a:rPr lang="en-GB" dirty="0" err="1">
                <a:latin typeface="+mn-lt"/>
              </a:rPr>
              <a:t>Grayscale</a:t>
            </a:r>
            <a:r>
              <a:rPr lang="en-GB" dirty="0">
                <a:latin typeface="+mn-lt"/>
              </a:rPr>
              <a:t>?</a:t>
            </a:r>
          </a:p>
          <a:p>
            <a:pPr marL="342900" indent="-342900" eaLnBrk="0" hangingPunct="0">
              <a:lnSpc>
                <a:spcPct val="93000"/>
              </a:lnSpc>
              <a:spcBef>
                <a:spcPct val="20000"/>
              </a:spcBef>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endParaRPr lang="en-GB" dirty="0"/>
          </a:p>
        </p:txBody>
      </p:sp>
      <p:pic>
        <p:nvPicPr>
          <p:cNvPr id="230410" name="Picture 9" descr="Stereo-5.jpg"/>
          <p:cNvPicPr>
            <a:picLocks noChangeAspect="1"/>
          </p:cNvPicPr>
          <p:nvPr/>
        </p:nvPicPr>
        <p:blipFill>
          <a:blip r:embed="rId3" cstate="print"/>
          <a:srcRect/>
          <a:stretch>
            <a:fillRect/>
          </a:stretch>
        </p:blipFill>
        <p:spPr bwMode="auto">
          <a:xfrm>
            <a:off x="990600" y="2971800"/>
            <a:ext cx="2887663" cy="2855913"/>
          </a:xfrm>
          <a:prstGeom prst="rect">
            <a:avLst/>
          </a:prstGeom>
          <a:noFill/>
          <a:ln w="9525">
            <a:noFill/>
            <a:miter lim="800000"/>
            <a:headEnd/>
            <a:tailEnd/>
          </a:ln>
        </p:spPr>
      </p:pic>
      <p:pic>
        <p:nvPicPr>
          <p:cNvPr id="230411" name="Picture 10" descr="Stereo-gray.jpg"/>
          <p:cNvPicPr>
            <a:picLocks noChangeAspect="1"/>
          </p:cNvPicPr>
          <p:nvPr/>
        </p:nvPicPr>
        <p:blipFill>
          <a:blip r:embed="rId4" cstate="print"/>
          <a:srcRect/>
          <a:stretch>
            <a:fillRect/>
          </a:stretch>
        </p:blipFill>
        <p:spPr bwMode="auto">
          <a:xfrm>
            <a:off x="4953000" y="2971800"/>
            <a:ext cx="2895600" cy="2862263"/>
          </a:xfrm>
          <a:prstGeom prst="rect">
            <a:avLst/>
          </a:prstGeom>
          <a:noFill/>
          <a:ln w="9525">
            <a:noFill/>
            <a:miter lim="800000"/>
            <a:headEnd/>
            <a:tailEnd/>
          </a:ln>
        </p:spPr>
      </p:pic>
      <p:sp>
        <p:nvSpPr>
          <p:cNvPr id="10" name="Date Placeholder 9"/>
          <p:cNvSpPr>
            <a:spLocks noGrp="1"/>
          </p:cNvSpPr>
          <p:nvPr>
            <p:ph type="dt" sz="half" idx="10"/>
          </p:nvPr>
        </p:nvSpPr>
        <p:spPr/>
        <p:txBody>
          <a:bodyPr/>
          <a:lstStyle/>
          <a:p>
            <a:pPr>
              <a:defRPr/>
            </a:pPr>
            <a:r>
              <a:rPr lang="en-US" smtClean="0"/>
              <a:t>Fall 2010</a:t>
            </a:r>
            <a:endParaRPr lang="en-US"/>
          </a:p>
        </p:txBody>
      </p:sp>
      <p:sp>
        <p:nvSpPr>
          <p:cNvPr id="12" name="Footer Placeholder 11"/>
          <p:cNvSpPr>
            <a:spLocks noGrp="1"/>
          </p:cNvSpPr>
          <p:nvPr>
            <p:ph type="ftr" sz="quarter" idx="11"/>
          </p:nvPr>
        </p:nvSpPr>
        <p:spPr/>
        <p:txBody>
          <a:bodyPr/>
          <a:lstStyle/>
          <a:p>
            <a:pPr>
              <a:defRPr/>
            </a:pPr>
            <a:r>
              <a:rPr lang="en-US" smtClean="0"/>
              <a:t>Society of American Archivists</a:t>
            </a:r>
            <a:endParaRPr lang="en-US"/>
          </a:p>
        </p:txBody>
      </p:sp>
      <p:sp>
        <p:nvSpPr>
          <p:cNvPr id="11" name="Slide Number Placeholder 10"/>
          <p:cNvSpPr>
            <a:spLocks noGrp="1"/>
          </p:cNvSpPr>
          <p:nvPr>
            <p:ph type="sldNum" sz="quarter" idx="12"/>
          </p:nvPr>
        </p:nvSpPr>
        <p:spPr/>
        <p:txBody>
          <a:bodyPr/>
          <a:lstStyle/>
          <a:p>
            <a:pPr>
              <a:defRPr/>
            </a:pPr>
            <a:fld id="{351D8AF1-1BB6-4106-AB1D-B658951D99D4}" type="slidenum">
              <a:rPr lang="en-US" smtClean="0"/>
              <a:pPr>
                <a:defRPr/>
              </a:pPr>
              <a:t>90</a:t>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bwMode="auto">
          <a:xfrm>
            <a:off x="6553200" y="6248400"/>
            <a:ext cx="1905000" cy="457200"/>
          </a:xfrm>
          <a:prstGeom prst="rect">
            <a:avLst/>
          </a:prstGeom>
          <a:noFill/>
          <a:ln w="9525">
            <a:noFill/>
            <a:miter lim="800000"/>
            <a:headEnd/>
            <a:tailEnd/>
          </a:ln>
          <a:effectLst/>
        </p:spPr>
        <p:txBody>
          <a:bodyPr/>
          <a:lstStyle/>
          <a:p>
            <a:pPr algn="r">
              <a:buNone/>
            </a:pPr>
            <a:fld id="{F07B1831-0497-4799-B574-FF3E610C7D77}" type="slidenum">
              <a:rPr lang="en-GB" sz="1400"/>
              <a:pPr algn="r">
                <a:buNone/>
              </a:pPr>
              <a:t>91</a:t>
            </a:fld>
            <a:endParaRPr lang="en-GB" sz="1400" dirty="0"/>
          </a:p>
        </p:txBody>
      </p:sp>
      <p:sp>
        <p:nvSpPr>
          <p:cNvPr id="8" name="Rectangle 1"/>
          <p:cNvSpPr txBox="1">
            <a:spLocks noChangeArrowheads="1"/>
          </p:cNvSpPr>
          <p:nvPr/>
        </p:nvSpPr>
        <p:spPr bwMode="auto">
          <a:xfrm>
            <a:off x="481013" y="207963"/>
            <a:ext cx="8229600" cy="1146175"/>
          </a:xfrm>
          <a:prstGeom prst="rect">
            <a:avLst/>
          </a:prstGeom>
          <a:noFill/>
          <a:ln w="9525">
            <a:noFill/>
            <a:miter lim="800000"/>
            <a:headEnd/>
            <a:tailEnd/>
          </a:ln>
        </p:spPr>
        <p:txBody>
          <a:bodyPr anchor="ctr"/>
          <a:lstStyle/>
          <a:p>
            <a:pPr marL="385763" indent="-290513" algn="ctr" eaLnBrk="0" hangingPunct="0">
              <a:lnSpc>
                <a:spcPct val="93000"/>
              </a:lnSpc>
              <a:spcAft>
                <a:spcPts val="1288"/>
              </a:spcAft>
              <a:buNone/>
              <a:tabLst>
                <a:tab pos="385763" algn="l"/>
                <a:tab pos="800100" algn="l"/>
                <a:tab pos="1214438" algn="l"/>
                <a:tab pos="1628775" algn="l"/>
                <a:tab pos="2044700" algn="l"/>
                <a:tab pos="2459038" algn="l"/>
                <a:tab pos="2873375" algn="l"/>
                <a:tab pos="3287713" algn="l"/>
                <a:tab pos="3703638" algn="l"/>
                <a:tab pos="4117975" algn="l"/>
                <a:tab pos="4532313" algn="l"/>
                <a:tab pos="4946650" algn="l"/>
                <a:tab pos="5362575" algn="l"/>
                <a:tab pos="5776913" algn="l"/>
                <a:tab pos="6191250" algn="l"/>
                <a:tab pos="6605588" algn="l"/>
                <a:tab pos="7021513" algn="l"/>
                <a:tab pos="7435850" algn="l"/>
                <a:tab pos="7850188" algn="l"/>
                <a:tab pos="8264525" algn="l"/>
                <a:tab pos="8678863" algn="l"/>
              </a:tabLst>
            </a:pPr>
            <a:r>
              <a:rPr lang="en-GB" sz="4400" dirty="0">
                <a:solidFill>
                  <a:schemeClr val="tx2"/>
                </a:solidFill>
                <a:latin typeface="+mj-lt"/>
              </a:rPr>
              <a:t>Digital Master Specifications</a:t>
            </a:r>
          </a:p>
        </p:txBody>
      </p:sp>
      <p:sp>
        <p:nvSpPr>
          <p:cNvPr id="9" name="Rectangle 2"/>
          <p:cNvSpPr txBox="1">
            <a:spLocks noChangeArrowheads="1"/>
          </p:cNvSpPr>
          <p:nvPr/>
        </p:nvSpPr>
        <p:spPr bwMode="auto">
          <a:xfrm>
            <a:off x="457200" y="1604963"/>
            <a:ext cx="8229600" cy="4530725"/>
          </a:xfrm>
          <a:prstGeom prst="rect">
            <a:avLst/>
          </a:prstGeom>
          <a:noFill/>
          <a:ln w="9525">
            <a:noFill/>
            <a:miter lim="800000"/>
            <a:headEnd/>
            <a:tailEnd/>
          </a:ln>
        </p:spPr>
        <p:txBody>
          <a:bodyPr/>
          <a:lstStyle/>
          <a:p>
            <a:pPr marL="342900" indent="-342900" eaLnBrk="0" hangingPunct="0">
              <a:lnSpc>
                <a:spcPct val="93000"/>
              </a:lnSpc>
              <a:spcBef>
                <a:spcPct val="20000"/>
              </a:spcBef>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endParaRPr lang="en-GB"/>
          </a:p>
        </p:txBody>
      </p:sp>
      <p:pic>
        <p:nvPicPr>
          <p:cNvPr id="226315" name="Picture 11" descr="DigSpecs"/>
          <p:cNvPicPr>
            <a:picLocks noChangeAspect="1" noChangeArrowheads="1"/>
          </p:cNvPicPr>
          <p:nvPr/>
        </p:nvPicPr>
        <p:blipFill>
          <a:blip r:embed="rId3" cstate="print"/>
          <a:srcRect/>
          <a:stretch>
            <a:fillRect/>
          </a:stretch>
        </p:blipFill>
        <p:spPr bwMode="auto">
          <a:xfrm>
            <a:off x="1676400" y="1905000"/>
            <a:ext cx="5943600" cy="4191000"/>
          </a:xfrm>
          <a:prstGeom prst="rect">
            <a:avLst/>
          </a:prstGeom>
          <a:noFill/>
          <a:ln w="9525">
            <a:solidFill>
              <a:schemeClr val="tx1"/>
            </a:solidFill>
            <a:miter lim="800000"/>
            <a:headEnd/>
            <a:tailEnd/>
          </a:ln>
        </p:spPr>
      </p:pic>
      <p:sp>
        <p:nvSpPr>
          <p:cNvPr id="6" name="Date Placeholder 5"/>
          <p:cNvSpPr>
            <a:spLocks noGrp="1"/>
          </p:cNvSpPr>
          <p:nvPr>
            <p:ph type="dt" sz="half" idx="10"/>
          </p:nvPr>
        </p:nvSpPr>
        <p:spPr/>
        <p:txBody>
          <a:bodyPr/>
          <a:lstStyle/>
          <a:p>
            <a:pPr>
              <a:defRPr/>
            </a:pPr>
            <a:r>
              <a:rPr lang="en-US" smtClean="0"/>
              <a:t>Fall 2010</a:t>
            </a:r>
            <a:endParaRPr lang="en-US"/>
          </a:p>
        </p:txBody>
      </p:sp>
      <p:sp>
        <p:nvSpPr>
          <p:cNvPr id="11" name="Footer Placeholder 10"/>
          <p:cNvSpPr>
            <a:spLocks noGrp="1"/>
          </p:cNvSpPr>
          <p:nvPr>
            <p:ph type="ftr" sz="quarter" idx="11"/>
          </p:nvPr>
        </p:nvSpPr>
        <p:spPr/>
        <p:txBody>
          <a:bodyPr/>
          <a:lstStyle/>
          <a:p>
            <a:pPr>
              <a:defRPr/>
            </a:pPr>
            <a:r>
              <a:rPr lang="en-US" smtClean="0"/>
              <a:t>Society of American Archivists</a:t>
            </a:r>
            <a:endParaRPr lang="en-US"/>
          </a:p>
        </p:txBody>
      </p:sp>
      <p:sp>
        <p:nvSpPr>
          <p:cNvPr id="10" name="Slide Number Placeholder 9"/>
          <p:cNvSpPr>
            <a:spLocks noGrp="1"/>
          </p:cNvSpPr>
          <p:nvPr>
            <p:ph type="sldNum" sz="quarter" idx="12"/>
          </p:nvPr>
        </p:nvSpPr>
        <p:spPr/>
        <p:txBody>
          <a:bodyPr/>
          <a:lstStyle/>
          <a:p>
            <a:pPr>
              <a:defRPr/>
            </a:pPr>
            <a:fld id="{351D8AF1-1BB6-4106-AB1D-B658951D99D4}" type="slidenum">
              <a:rPr lang="en-US" smtClean="0"/>
              <a:pPr>
                <a:defRPr/>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Derivative Images</a:t>
            </a:r>
            <a:endParaRPr lang="en-US" dirty="0"/>
          </a:p>
        </p:txBody>
      </p:sp>
      <p:sp>
        <p:nvSpPr>
          <p:cNvPr id="14" name="Text Placeholder 13"/>
          <p:cNvSpPr>
            <a:spLocks noGrp="1"/>
          </p:cNvSpPr>
          <p:nvPr>
            <p:ph type="body" idx="1"/>
          </p:nvPr>
        </p:nvSpPr>
        <p:spPr>
          <a:xfrm>
            <a:off x="457200" y="1752600"/>
            <a:ext cx="4040188" cy="457199"/>
          </a:xfrm>
        </p:spPr>
        <p:txBody>
          <a:bodyPr/>
          <a:lstStyle/>
          <a:p>
            <a:r>
              <a:rPr lang="en-US" b="0" dirty="0" smtClean="0"/>
              <a:t>Thumbnail</a:t>
            </a:r>
            <a:endParaRPr lang="en-US" b="0" dirty="0"/>
          </a:p>
        </p:txBody>
      </p:sp>
      <p:pic>
        <p:nvPicPr>
          <p:cNvPr id="19" name="Picture 9" descr="Screen-1.jpg"/>
          <p:cNvPicPr>
            <a:picLocks noGrp="1" noChangeAspect="1"/>
          </p:cNvPicPr>
          <p:nvPr>
            <p:ph sz="half" idx="2"/>
          </p:nvPr>
        </p:nvPicPr>
        <p:blipFill>
          <a:blip r:embed="rId3" cstate="print"/>
          <a:srcRect/>
          <a:stretch>
            <a:fillRect/>
          </a:stretch>
        </p:blipFill>
        <p:spPr bwMode="auto">
          <a:xfrm>
            <a:off x="457200" y="2286000"/>
            <a:ext cx="4040188" cy="3379589"/>
          </a:xfrm>
          <a:prstGeom prst="rect">
            <a:avLst/>
          </a:prstGeom>
          <a:noFill/>
          <a:ln w="9525">
            <a:noFill/>
            <a:miter lim="800000"/>
            <a:headEnd/>
            <a:tailEnd/>
          </a:ln>
        </p:spPr>
      </p:pic>
      <p:sp>
        <p:nvSpPr>
          <p:cNvPr id="16" name="Text Placeholder 15"/>
          <p:cNvSpPr>
            <a:spLocks noGrp="1"/>
          </p:cNvSpPr>
          <p:nvPr>
            <p:ph type="body" sz="quarter" idx="3"/>
          </p:nvPr>
        </p:nvSpPr>
        <p:spPr>
          <a:xfrm>
            <a:off x="4645025" y="1905000"/>
            <a:ext cx="4041775" cy="381000"/>
          </a:xfrm>
        </p:spPr>
        <p:txBody>
          <a:bodyPr/>
          <a:lstStyle/>
          <a:p>
            <a:r>
              <a:rPr lang="en-GB" b="0" dirty="0" smtClean="0"/>
              <a:t>Reference images</a:t>
            </a:r>
            <a:endParaRPr lang="en-US" b="0" dirty="0"/>
          </a:p>
        </p:txBody>
      </p:sp>
      <p:pic>
        <p:nvPicPr>
          <p:cNvPr id="18" name="Picture 11" descr="fullscreen"/>
          <p:cNvPicPr>
            <a:picLocks noGrp="1" noChangeAspect="1" noChangeArrowheads="1"/>
          </p:cNvPicPr>
          <p:nvPr>
            <p:ph sz="quarter" idx="4"/>
          </p:nvPr>
        </p:nvPicPr>
        <p:blipFill>
          <a:blip r:embed="rId4" cstate="print"/>
          <a:srcRect/>
          <a:stretch>
            <a:fillRect/>
          </a:stretch>
        </p:blipFill>
        <p:spPr bwMode="auto">
          <a:xfrm>
            <a:off x="4645025" y="2286000"/>
            <a:ext cx="4041775" cy="3381205"/>
          </a:xfrm>
          <a:prstGeom prst="rect">
            <a:avLst/>
          </a:prstGeom>
          <a:noFill/>
        </p:spPr>
      </p:pic>
      <p:sp>
        <p:nvSpPr>
          <p:cNvPr id="10" name="Date Placeholder 9"/>
          <p:cNvSpPr>
            <a:spLocks noGrp="1"/>
          </p:cNvSpPr>
          <p:nvPr>
            <p:ph type="dt" sz="half" idx="10"/>
          </p:nvPr>
        </p:nvSpPr>
        <p:spPr/>
        <p:txBody>
          <a:bodyPr/>
          <a:lstStyle/>
          <a:p>
            <a:pPr>
              <a:defRPr/>
            </a:pPr>
            <a:r>
              <a:rPr lang="en-US" smtClean="0"/>
              <a:t>Fall 2010</a:t>
            </a:r>
            <a:endParaRPr lang="en-US"/>
          </a:p>
        </p:txBody>
      </p:sp>
      <p:sp>
        <p:nvSpPr>
          <p:cNvPr id="12" name="Footer Placeholder 11"/>
          <p:cNvSpPr>
            <a:spLocks noGrp="1"/>
          </p:cNvSpPr>
          <p:nvPr>
            <p:ph type="ftr" sz="quarter" idx="11"/>
          </p:nvPr>
        </p:nvSpPr>
        <p:spPr/>
        <p:txBody>
          <a:bodyPr/>
          <a:lstStyle/>
          <a:p>
            <a:pPr>
              <a:defRPr/>
            </a:pPr>
            <a:r>
              <a:rPr lang="en-US" smtClean="0"/>
              <a:t>Society of American Archivists</a:t>
            </a:r>
            <a:endParaRPr lang="en-US"/>
          </a:p>
        </p:txBody>
      </p:sp>
      <p:sp>
        <p:nvSpPr>
          <p:cNvPr id="11" name="Slide Number Placeholder 10"/>
          <p:cNvSpPr>
            <a:spLocks noGrp="1"/>
          </p:cNvSpPr>
          <p:nvPr>
            <p:ph type="sldNum" sz="quarter" idx="12"/>
          </p:nvPr>
        </p:nvSpPr>
        <p:spPr/>
        <p:txBody>
          <a:bodyPr/>
          <a:lstStyle/>
          <a:p>
            <a:pPr>
              <a:defRPr/>
            </a:pPr>
            <a:fld id="{ADDE4805-A443-457D-88C6-D49C0551E4C9}" type="slidenum">
              <a:rPr lang="en-US" smtClean="0"/>
              <a:pPr>
                <a:defRPr/>
              </a:pPr>
              <a:t>92</a:t>
            </a:fld>
            <a:endParaRPr lang="en-US"/>
          </a:p>
        </p:txBody>
      </p:sp>
      <p:sp>
        <p:nvSpPr>
          <p:cNvPr id="7" name="Slide Number Placeholder 5"/>
          <p:cNvSpPr txBox="1">
            <a:spLocks/>
          </p:cNvSpPr>
          <p:nvPr/>
        </p:nvSpPr>
        <p:spPr bwMode="auto">
          <a:xfrm>
            <a:off x="6553200" y="6248400"/>
            <a:ext cx="1905000" cy="457200"/>
          </a:xfrm>
          <a:prstGeom prst="rect">
            <a:avLst/>
          </a:prstGeom>
          <a:noFill/>
          <a:ln w="9525">
            <a:noFill/>
            <a:miter lim="800000"/>
            <a:headEnd/>
            <a:tailEnd/>
          </a:ln>
          <a:effectLst/>
        </p:spPr>
        <p:txBody>
          <a:bodyPr/>
          <a:lstStyle/>
          <a:p>
            <a:pPr algn="r">
              <a:buNone/>
            </a:pPr>
            <a:fld id="{9FFC1187-DA7E-4DE9-B7FF-BDB2B4136FF7}" type="slidenum">
              <a:rPr lang="en-GB" sz="1400"/>
              <a:pPr algn="r">
                <a:buNone/>
              </a:pPr>
              <a:t>92</a:t>
            </a:fld>
            <a:endParaRPr lang="en-GB" sz="1400" dirty="0"/>
          </a:p>
        </p:txBody>
      </p:sp>
      <p:sp>
        <p:nvSpPr>
          <p:cNvPr id="9" name="Rectangle 2"/>
          <p:cNvSpPr txBox="1">
            <a:spLocks noChangeArrowheads="1"/>
          </p:cNvSpPr>
          <p:nvPr/>
        </p:nvSpPr>
        <p:spPr bwMode="auto">
          <a:xfrm>
            <a:off x="457200" y="1604963"/>
            <a:ext cx="8229600" cy="4530725"/>
          </a:xfrm>
          <a:prstGeom prst="rect">
            <a:avLst/>
          </a:prstGeom>
          <a:noFill/>
          <a:ln w="9525">
            <a:noFill/>
            <a:miter lim="800000"/>
            <a:headEnd/>
            <a:tailEnd/>
          </a:ln>
        </p:spPr>
        <p:txBody>
          <a:bodyPr/>
          <a:lstStyle/>
          <a:p>
            <a:pPr marL="342900" indent="-342900" eaLnBrk="0" hangingPunct="0">
              <a:lnSpc>
                <a:spcPct val="93000"/>
              </a:lnSpc>
              <a:spcBef>
                <a:spcPct val="20000"/>
              </a:spcBef>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endParaRPr lang="en-GB"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bwMode="auto">
          <a:xfrm>
            <a:off x="6553200" y="6248400"/>
            <a:ext cx="1905000" cy="457200"/>
          </a:xfrm>
          <a:prstGeom prst="rect">
            <a:avLst/>
          </a:prstGeom>
          <a:noFill/>
          <a:ln w="9525">
            <a:noFill/>
            <a:miter lim="800000"/>
            <a:headEnd/>
            <a:tailEnd/>
          </a:ln>
          <a:effectLst/>
        </p:spPr>
        <p:txBody>
          <a:bodyPr/>
          <a:lstStyle/>
          <a:p>
            <a:pPr algn="r">
              <a:buNone/>
            </a:pPr>
            <a:fld id="{88706C71-F27C-4479-A12E-41A0A388C846}" type="slidenum">
              <a:rPr lang="en-GB" sz="1400"/>
              <a:pPr algn="r">
                <a:buNone/>
              </a:pPr>
              <a:t>93</a:t>
            </a:fld>
            <a:endParaRPr lang="en-GB" sz="1400" dirty="0"/>
          </a:p>
        </p:txBody>
      </p:sp>
      <p:sp>
        <p:nvSpPr>
          <p:cNvPr id="8" name="Rectangle 1"/>
          <p:cNvSpPr txBox="1">
            <a:spLocks noChangeArrowheads="1"/>
          </p:cNvSpPr>
          <p:nvPr/>
        </p:nvSpPr>
        <p:spPr bwMode="auto">
          <a:xfrm>
            <a:off x="457200" y="273050"/>
            <a:ext cx="8229600" cy="1146175"/>
          </a:xfrm>
          <a:prstGeom prst="rect">
            <a:avLst/>
          </a:prstGeom>
          <a:noFill/>
          <a:ln w="9525">
            <a:noFill/>
            <a:miter lim="800000"/>
            <a:headEnd/>
            <a:tailEnd/>
          </a:ln>
        </p:spPr>
        <p:txBody>
          <a:bodyPr anchor="ctr"/>
          <a:lstStyle/>
          <a:p>
            <a:pPr algn="ctr" eaLnBrk="0" hangingPunct="0">
              <a:lnSpc>
                <a:spcPct val="93000"/>
              </a:lnSpc>
              <a:buNone/>
              <a:tabLst>
                <a:tab pos="0" algn="l"/>
                <a:tab pos="650875" algn="l"/>
                <a:tab pos="1306513" algn="l"/>
                <a:tab pos="1963738" algn="l"/>
                <a:tab pos="2619375" algn="l"/>
                <a:tab pos="3276600" algn="l"/>
                <a:tab pos="3938588" algn="l"/>
                <a:tab pos="4589463" algn="l"/>
                <a:tab pos="5246688" algn="l"/>
                <a:tab pos="5903913" algn="l"/>
                <a:tab pos="6559550" algn="l"/>
                <a:tab pos="7216775" algn="l"/>
                <a:tab pos="7878763" algn="l"/>
                <a:tab pos="8293100" algn="l"/>
                <a:tab pos="8709025" algn="l"/>
                <a:tab pos="9123363" algn="l"/>
                <a:tab pos="9537700" algn="l"/>
              </a:tabLst>
            </a:pPr>
            <a:r>
              <a:rPr lang="en-GB" sz="4400" dirty="0">
                <a:solidFill>
                  <a:schemeClr val="tx2"/>
                </a:solidFill>
                <a:latin typeface="+mj-lt"/>
              </a:rPr>
              <a:t>Equipment	</a:t>
            </a:r>
          </a:p>
        </p:txBody>
      </p:sp>
      <p:sp>
        <p:nvSpPr>
          <p:cNvPr id="9" name="Rectangle 2"/>
          <p:cNvSpPr txBox="1">
            <a:spLocks noChangeArrowheads="1"/>
          </p:cNvSpPr>
          <p:nvPr/>
        </p:nvSpPr>
        <p:spPr bwMode="auto">
          <a:xfrm>
            <a:off x="457200" y="1604963"/>
            <a:ext cx="8229600" cy="4530725"/>
          </a:xfrm>
          <a:prstGeom prst="rect">
            <a:avLst/>
          </a:prstGeom>
          <a:noFill/>
          <a:ln w="9525">
            <a:noFill/>
            <a:miter lim="800000"/>
            <a:headEnd/>
            <a:tailEnd/>
          </a:ln>
        </p:spPr>
        <p:txBody>
          <a:bodyPr/>
          <a:lstStyle/>
          <a:p>
            <a:pPr marL="342900" indent="-342900" eaLnBrk="0" hangingPunct="0">
              <a:lnSpc>
                <a:spcPct val="93000"/>
              </a:lnSpc>
              <a:spcBef>
                <a:spcPct val="20000"/>
              </a:spcBef>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endParaRPr lang="en-GB" dirty="0"/>
          </a:p>
          <a:p>
            <a:pPr marL="342900" indent="-34290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dirty="0">
                <a:latin typeface="+mn-lt"/>
              </a:rPr>
              <a:t>Computers, software</a:t>
            </a:r>
          </a:p>
          <a:p>
            <a:pPr marL="342900" indent="-34290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dirty="0">
                <a:latin typeface="+mn-lt"/>
              </a:rPr>
              <a:t>Monitors</a:t>
            </a:r>
          </a:p>
          <a:p>
            <a:pPr marL="342900" indent="-34290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dirty="0">
                <a:latin typeface="+mn-lt"/>
              </a:rPr>
              <a:t>Printers</a:t>
            </a:r>
          </a:p>
          <a:p>
            <a:pPr marL="342900" indent="-34290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dirty="0">
                <a:latin typeface="+mn-lt"/>
              </a:rPr>
              <a:t>Scanners</a:t>
            </a:r>
          </a:p>
          <a:p>
            <a:pPr marL="342900" indent="-342900" eaLnBrk="0" hangingPunct="0">
              <a:lnSpc>
                <a:spcPct val="93000"/>
              </a:lnSpc>
              <a:spcBef>
                <a:spcPct val="20000"/>
              </a:spcBef>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endParaRPr lang="en-GB" dirty="0"/>
          </a:p>
        </p:txBody>
      </p:sp>
      <p:pic>
        <p:nvPicPr>
          <p:cNvPr id="246795" name="Picture 10" descr="000_0513.jpg"/>
          <p:cNvPicPr>
            <a:picLocks noChangeAspect="1"/>
          </p:cNvPicPr>
          <p:nvPr/>
        </p:nvPicPr>
        <p:blipFill>
          <a:blip r:embed="rId3" cstate="print"/>
          <a:srcRect/>
          <a:stretch>
            <a:fillRect/>
          </a:stretch>
        </p:blipFill>
        <p:spPr bwMode="auto">
          <a:xfrm>
            <a:off x="2971800" y="4114800"/>
            <a:ext cx="2133600" cy="1600200"/>
          </a:xfrm>
          <a:prstGeom prst="rect">
            <a:avLst/>
          </a:prstGeom>
          <a:noFill/>
          <a:ln w="9525">
            <a:noFill/>
            <a:miter lim="800000"/>
            <a:headEnd/>
            <a:tailEnd/>
          </a:ln>
        </p:spPr>
      </p:pic>
      <p:sp>
        <p:nvSpPr>
          <p:cNvPr id="10" name="Date Placeholder 9"/>
          <p:cNvSpPr>
            <a:spLocks noGrp="1"/>
          </p:cNvSpPr>
          <p:nvPr>
            <p:ph type="dt" sz="half" idx="10"/>
          </p:nvPr>
        </p:nvSpPr>
        <p:spPr/>
        <p:txBody>
          <a:bodyPr/>
          <a:lstStyle/>
          <a:p>
            <a:pPr>
              <a:defRPr/>
            </a:pPr>
            <a:r>
              <a:rPr lang="en-US" smtClean="0"/>
              <a:t>Fall 2010</a:t>
            </a:r>
            <a:endParaRPr lang="en-US"/>
          </a:p>
        </p:txBody>
      </p:sp>
      <p:sp>
        <p:nvSpPr>
          <p:cNvPr id="12" name="Footer Placeholder 11"/>
          <p:cNvSpPr>
            <a:spLocks noGrp="1"/>
          </p:cNvSpPr>
          <p:nvPr>
            <p:ph type="ftr" sz="quarter" idx="11"/>
          </p:nvPr>
        </p:nvSpPr>
        <p:spPr/>
        <p:txBody>
          <a:bodyPr/>
          <a:lstStyle/>
          <a:p>
            <a:pPr>
              <a:defRPr/>
            </a:pPr>
            <a:r>
              <a:rPr lang="en-US" smtClean="0"/>
              <a:t>Society of American Archivists</a:t>
            </a:r>
            <a:endParaRPr lang="en-US"/>
          </a:p>
        </p:txBody>
      </p:sp>
      <p:sp>
        <p:nvSpPr>
          <p:cNvPr id="13" name="Slide Number Placeholder 12"/>
          <p:cNvSpPr>
            <a:spLocks noGrp="1"/>
          </p:cNvSpPr>
          <p:nvPr>
            <p:ph type="sldNum" sz="quarter" idx="12"/>
          </p:nvPr>
        </p:nvSpPr>
        <p:spPr/>
        <p:txBody>
          <a:bodyPr/>
          <a:lstStyle/>
          <a:p>
            <a:pPr>
              <a:defRPr/>
            </a:pPr>
            <a:fld id="{351D8AF1-1BB6-4106-AB1D-B658951D99D4}" type="slidenum">
              <a:rPr lang="en-US" smtClean="0"/>
              <a:pPr>
                <a:defRPr/>
              </a:pPr>
              <a:t>93</a:t>
            </a:fld>
            <a:endParaRPr lang="en-US"/>
          </a:p>
        </p:txBody>
      </p:sp>
      <p:pic>
        <p:nvPicPr>
          <p:cNvPr id="11" name="Picture 12" descr="Dig-7"/>
          <p:cNvPicPr>
            <a:picLocks noChangeAspect="1" noChangeArrowheads="1"/>
          </p:cNvPicPr>
          <p:nvPr/>
        </p:nvPicPr>
        <p:blipFill>
          <a:blip r:embed="rId4" cstate="print"/>
          <a:srcRect/>
          <a:stretch>
            <a:fillRect/>
          </a:stretch>
        </p:blipFill>
        <p:spPr bwMode="auto">
          <a:xfrm>
            <a:off x="5486400" y="2209800"/>
            <a:ext cx="2800350" cy="2100263"/>
          </a:xfrm>
          <a:prstGeom prst="rect">
            <a:avLst/>
          </a:prstGeom>
          <a:noFill/>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bwMode="auto">
          <a:xfrm>
            <a:off x="6553200" y="6248400"/>
            <a:ext cx="1905000" cy="457200"/>
          </a:xfrm>
          <a:prstGeom prst="rect">
            <a:avLst/>
          </a:prstGeom>
          <a:noFill/>
          <a:ln w="9525">
            <a:noFill/>
            <a:miter lim="800000"/>
            <a:headEnd/>
            <a:tailEnd/>
          </a:ln>
          <a:effectLst/>
        </p:spPr>
        <p:txBody>
          <a:bodyPr/>
          <a:lstStyle/>
          <a:p>
            <a:pPr algn="r">
              <a:buNone/>
            </a:pPr>
            <a:fld id="{64D82810-7F6A-4E1A-A8D6-32F332680986}" type="slidenum">
              <a:rPr lang="en-GB" sz="1400"/>
              <a:pPr algn="r">
                <a:buNone/>
              </a:pPr>
              <a:t>94</a:t>
            </a:fld>
            <a:endParaRPr lang="en-GB" sz="1400" dirty="0"/>
          </a:p>
        </p:txBody>
      </p:sp>
      <p:sp>
        <p:nvSpPr>
          <p:cNvPr id="8" name="Rectangle 1"/>
          <p:cNvSpPr txBox="1">
            <a:spLocks noChangeArrowheads="1"/>
          </p:cNvSpPr>
          <p:nvPr/>
        </p:nvSpPr>
        <p:spPr bwMode="auto">
          <a:xfrm>
            <a:off x="457200" y="273050"/>
            <a:ext cx="8229600" cy="1403350"/>
          </a:xfrm>
          <a:prstGeom prst="rect">
            <a:avLst/>
          </a:prstGeom>
          <a:noFill/>
          <a:ln w="9525">
            <a:noFill/>
            <a:miter lim="800000"/>
            <a:headEnd/>
            <a:tailEnd/>
          </a:ln>
        </p:spPr>
        <p:txBody>
          <a:bodyPr anchor="ctr"/>
          <a:lstStyle/>
          <a:p>
            <a:pPr algn="ctr" eaLnBrk="0" hangingPunct="0">
              <a:lnSpc>
                <a:spcPct val="93000"/>
              </a:lnSpc>
              <a:buNone/>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4400" dirty="0">
                <a:solidFill>
                  <a:schemeClr val="tx2"/>
                </a:solidFill>
                <a:latin typeface="+mj-lt"/>
              </a:rPr>
              <a:t>Quality Control &amp; Quality Assurance</a:t>
            </a:r>
          </a:p>
        </p:txBody>
      </p:sp>
      <p:sp>
        <p:nvSpPr>
          <p:cNvPr id="9" name="Rectangle 2"/>
          <p:cNvSpPr txBox="1">
            <a:spLocks noChangeArrowheads="1"/>
          </p:cNvSpPr>
          <p:nvPr/>
        </p:nvSpPr>
        <p:spPr bwMode="auto">
          <a:xfrm>
            <a:off x="457200" y="1604963"/>
            <a:ext cx="8229600" cy="4530725"/>
          </a:xfrm>
          <a:prstGeom prst="rect">
            <a:avLst/>
          </a:prstGeom>
          <a:noFill/>
          <a:ln w="9525">
            <a:noFill/>
            <a:miter lim="800000"/>
            <a:headEnd/>
            <a:tailEnd/>
          </a:ln>
        </p:spPr>
        <p:txBody>
          <a:bodyPr/>
          <a:lstStyle/>
          <a:p>
            <a:pPr marL="342900" indent="-342900" eaLnBrk="0" hangingPunct="0">
              <a:lnSpc>
                <a:spcPct val="93000"/>
              </a:lnSpc>
              <a:spcBef>
                <a:spcPct val="20000"/>
              </a:spcBef>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endParaRPr lang="en-GB" dirty="0"/>
          </a:p>
          <a:p>
            <a:pPr marL="342900" indent="-34290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dirty="0">
                <a:latin typeface="+mn-lt"/>
              </a:rPr>
              <a:t>Initial investment means time &amp; cost savings</a:t>
            </a:r>
          </a:p>
          <a:p>
            <a:pPr marL="342900" indent="-34290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dirty="0">
                <a:latin typeface="+mn-lt"/>
              </a:rPr>
              <a:t>Close, ongoing communication essential</a:t>
            </a:r>
          </a:p>
          <a:p>
            <a:pPr marL="342900" indent="-34290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dirty="0">
                <a:latin typeface="+mn-lt"/>
              </a:rPr>
              <a:t>Catch problems as they happen, not when project is completed</a:t>
            </a:r>
          </a:p>
        </p:txBody>
      </p:sp>
      <p:sp>
        <p:nvSpPr>
          <p:cNvPr id="5" name="Date Placeholder 4"/>
          <p:cNvSpPr>
            <a:spLocks noGrp="1"/>
          </p:cNvSpPr>
          <p:nvPr>
            <p:ph type="dt" sz="half" idx="10"/>
          </p:nvPr>
        </p:nvSpPr>
        <p:spPr/>
        <p:txBody>
          <a:bodyPr/>
          <a:lstStyle/>
          <a:p>
            <a:pPr>
              <a:defRPr/>
            </a:pPr>
            <a:r>
              <a:rPr lang="en-US" smtClean="0"/>
              <a:t>Fall 2010</a:t>
            </a:r>
            <a:endParaRPr lang="en-US"/>
          </a:p>
        </p:txBody>
      </p:sp>
      <p:sp>
        <p:nvSpPr>
          <p:cNvPr id="10" name="Footer Placeholder 9"/>
          <p:cNvSpPr>
            <a:spLocks noGrp="1"/>
          </p:cNvSpPr>
          <p:nvPr>
            <p:ph type="ftr" sz="quarter" idx="11"/>
          </p:nvPr>
        </p:nvSpPr>
        <p:spPr/>
        <p:txBody>
          <a:bodyPr/>
          <a:lstStyle/>
          <a:p>
            <a:pPr>
              <a:defRPr/>
            </a:pPr>
            <a:r>
              <a:rPr lang="en-US" smtClean="0"/>
              <a:t>Society of American Archivists</a:t>
            </a:r>
            <a:endParaRPr lang="en-US"/>
          </a:p>
        </p:txBody>
      </p:sp>
      <p:sp>
        <p:nvSpPr>
          <p:cNvPr id="11" name="Slide Number Placeholder 10"/>
          <p:cNvSpPr>
            <a:spLocks noGrp="1"/>
          </p:cNvSpPr>
          <p:nvPr>
            <p:ph type="sldNum" sz="quarter" idx="12"/>
          </p:nvPr>
        </p:nvSpPr>
        <p:spPr/>
        <p:txBody>
          <a:bodyPr/>
          <a:lstStyle/>
          <a:p>
            <a:pPr>
              <a:defRPr/>
            </a:pPr>
            <a:fld id="{351D8AF1-1BB6-4106-AB1D-B658951D99D4}" type="slidenum">
              <a:rPr lang="en-US" smtClean="0"/>
              <a:pPr>
                <a:defRPr/>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bwMode="auto">
          <a:xfrm>
            <a:off x="6553200" y="6248400"/>
            <a:ext cx="1905000" cy="457200"/>
          </a:xfrm>
          <a:prstGeom prst="rect">
            <a:avLst/>
          </a:prstGeom>
          <a:noFill/>
          <a:ln w="9525">
            <a:noFill/>
            <a:miter lim="800000"/>
            <a:headEnd/>
            <a:tailEnd/>
          </a:ln>
          <a:effectLst/>
        </p:spPr>
        <p:txBody>
          <a:bodyPr/>
          <a:lstStyle/>
          <a:p>
            <a:pPr algn="r">
              <a:buNone/>
            </a:pPr>
            <a:fld id="{13E9DD97-F9A5-4928-9DAA-88B396E330B8}" type="slidenum">
              <a:rPr lang="en-GB" sz="1400"/>
              <a:pPr algn="r">
                <a:buNone/>
              </a:pPr>
              <a:t>95</a:t>
            </a:fld>
            <a:endParaRPr lang="en-GB" sz="1400" dirty="0"/>
          </a:p>
        </p:txBody>
      </p:sp>
      <p:sp>
        <p:nvSpPr>
          <p:cNvPr id="8" name="Rectangle 1"/>
          <p:cNvSpPr txBox="1">
            <a:spLocks noChangeArrowheads="1"/>
          </p:cNvSpPr>
          <p:nvPr/>
        </p:nvSpPr>
        <p:spPr bwMode="auto">
          <a:xfrm>
            <a:off x="457200" y="273050"/>
            <a:ext cx="8229600" cy="1146175"/>
          </a:xfrm>
          <a:prstGeom prst="rect">
            <a:avLst/>
          </a:prstGeom>
          <a:noFill/>
          <a:ln w="9525">
            <a:noFill/>
            <a:miter lim="800000"/>
            <a:headEnd/>
            <a:tailEnd/>
          </a:ln>
        </p:spPr>
        <p:txBody>
          <a:bodyPr anchor="ctr"/>
          <a:lstStyle/>
          <a:p>
            <a:pPr algn="ctr" eaLnBrk="0" hangingPunct="0">
              <a:lnSpc>
                <a:spcPct val="93000"/>
              </a:lnSpc>
              <a:buNone/>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4400" dirty="0">
                <a:solidFill>
                  <a:schemeClr val="tx2"/>
                </a:solidFill>
                <a:latin typeface="+mj-lt"/>
              </a:rPr>
              <a:t>Quality Control </a:t>
            </a:r>
          </a:p>
        </p:txBody>
      </p:sp>
      <p:sp>
        <p:nvSpPr>
          <p:cNvPr id="9" name="Rectangle 2"/>
          <p:cNvSpPr txBox="1">
            <a:spLocks noChangeArrowheads="1"/>
          </p:cNvSpPr>
          <p:nvPr/>
        </p:nvSpPr>
        <p:spPr bwMode="auto">
          <a:xfrm>
            <a:off x="457200" y="1604963"/>
            <a:ext cx="8229600" cy="4530725"/>
          </a:xfrm>
          <a:prstGeom prst="rect">
            <a:avLst/>
          </a:prstGeom>
          <a:noFill/>
          <a:ln w="9525">
            <a:noFill/>
            <a:miter lim="800000"/>
            <a:headEnd/>
            <a:tailEnd/>
          </a:ln>
        </p:spPr>
        <p:txBody>
          <a:bodyPr/>
          <a:lstStyle/>
          <a:p>
            <a:pPr marL="342900" indent="-342900" eaLnBrk="0" hangingPunct="0">
              <a:lnSpc>
                <a:spcPct val="93000"/>
              </a:lnSpc>
              <a:spcBef>
                <a:spcPct val="20000"/>
              </a:spcBef>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endParaRPr lang="en-GB" dirty="0"/>
          </a:p>
          <a:p>
            <a:pPr marL="342900" indent="-342900" algn="l" eaLnBrk="0" hangingPunct="0">
              <a:lnSpc>
                <a:spcPct val="93000"/>
              </a:lnSpc>
              <a:spcBef>
                <a:spcPct val="20000"/>
              </a:spcBef>
              <a:buNone/>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dirty="0">
                <a:latin typeface="+mn-lt"/>
              </a:rPr>
              <a:t>During set-up of project:</a:t>
            </a:r>
          </a:p>
          <a:p>
            <a:pPr marL="342900" indent="-34290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dirty="0">
                <a:latin typeface="+mn-lt"/>
              </a:rPr>
              <a:t>Check technical specifications</a:t>
            </a:r>
          </a:p>
          <a:p>
            <a:pPr marL="342900" indent="-34290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dirty="0">
                <a:latin typeface="+mn-lt"/>
              </a:rPr>
              <a:t>Evaluation &amp; start-up tests</a:t>
            </a:r>
          </a:p>
          <a:p>
            <a:pPr marL="342900" indent="-34290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dirty="0">
                <a:latin typeface="+mn-lt"/>
              </a:rPr>
              <a:t>Establish Deliverables (small &amp; large)</a:t>
            </a:r>
          </a:p>
          <a:p>
            <a:pPr marL="342900" indent="-342900" eaLnBrk="0" hangingPunct="0">
              <a:lnSpc>
                <a:spcPct val="93000"/>
              </a:lnSpc>
              <a:spcBef>
                <a:spcPct val="20000"/>
              </a:spcBef>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endParaRPr lang="en-GB" dirty="0"/>
          </a:p>
        </p:txBody>
      </p:sp>
      <p:sp>
        <p:nvSpPr>
          <p:cNvPr id="5" name="Date Placeholder 4"/>
          <p:cNvSpPr>
            <a:spLocks noGrp="1"/>
          </p:cNvSpPr>
          <p:nvPr>
            <p:ph type="dt" sz="half" idx="10"/>
          </p:nvPr>
        </p:nvSpPr>
        <p:spPr/>
        <p:txBody>
          <a:bodyPr/>
          <a:lstStyle/>
          <a:p>
            <a:pPr>
              <a:defRPr/>
            </a:pPr>
            <a:r>
              <a:rPr lang="en-US" smtClean="0"/>
              <a:t>Fall 2010</a:t>
            </a:r>
            <a:endParaRPr lang="en-US"/>
          </a:p>
        </p:txBody>
      </p:sp>
      <p:sp>
        <p:nvSpPr>
          <p:cNvPr id="10" name="Footer Placeholder 9"/>
          <p:cNvSpPr>
            <a:spLocks noGrp="1"/>
          </p:cNvSpPr>
          <p:nvPr>
            <p:ph type="ftr" sz="quarter" idx="11"/>
          </p:nvPr>
        </p:nvSpPr>
        <p:spPr/>
        <p:txBody>
          <a:bodyPr/>
          <a:lstStyle/>
          <a:p>
            <a:pPr>
              <a:defRPr/>
            </a:pPr>
            <a:r>
              <a:rPr lang="en-US" smtClean="0"/>
              <a:t>Society of American Archivists</a:t>
            </a:r>
            <a:endParaRPr lang="en-US"/>
          </a:p>
        </p:txBody>
      </p:sp>
      <p:sp>
        <p:nvSpPr>
          <p:cNvPr id="11" name="Slide Number Placeholder 10"/>
          <p:cNvSpPr>
            <a:spLocks noGrp="1"/>
          </p:cNvSpPr>
          <p:nvPr>
            <p:ph type="sldNum" sz="quarter" idx="12"/>
          </p:nvPr>
        </p:nvSpPr>
        <p:spPr/>
        <p:txBody>
          <a:bodyPr/>
          <a:lstStyle/>
          <a:p>
            <a:pPr>
              <a:defRPr/>
            </a:pPr>
            <a:fld id="{351D8AF1-1BB6-4106-AB1D-B658951D99D4}" type="slidenum">
              <a:rPr lang="en-US" smtClean="0"/>
              <a:pPr>
                <a:defRPr/>
              </a:pPr>
              <a:t>95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bwMode="auto">
          <a:xfrm>
            <a:off x="6553200" y="6248400"/>
            <a:ext cx="1905000" cy="457200"/>
          </a:xfrm>
          <a:prstGeom prst="rect">
            <a:avLst/>
          </a:prstGeom>
          <a:noFill/>
          <a:ln w="9525">
            <a:noFill/>
            <a:miter lim="800000"/>
            <a:headEnd/>
            <a:tailEnd/>
          </a:ln>
          <a:effectLst/>
        </p:spPr>
        <p:txBody>
          <a:bodyPr/>
          <a:lstStyle/>
          <a:p>
            <a:pPr algn="r">
              <a:buNone/>
            </a:pPr>
            <a:fld id="{F20EC326-BC6C-4D61-BEB5-827F7CAC565A}" type="slidenum">
              <a:rPr lang="en-GB" sz="1400"/>
              <a:pPr algn="r">
                <a:buNone/>
              </a:pPr>
              <a:t>96</a:t>
            </a:fld>
            <a:endParaRPr lang="en-GB" sz="1400" dirty="0"/>
          </a:p>
        </p:txBody>
      </p:sp>
      <p:sp>
        <p:nvSpPr>
          <p:cNvPr id="8" name="Rectangle 1"/>
          <p:cNvSpPr txBox="1">
            <a:spLocks noChangeArrowheads="1"/>
          </p:cNvSpPr>
          <p:nvPr/>
        </p:nvSpPr>
        <p:spPr bwMode="auto">
          <a:xfrm>
            <a:off x="457200" y="273050"/>
            <a:ext cx="8229600" cy="1146175"/>
          </a:xfrm>
          <a:prstGeom prst="rect">
            <a:avLst/>
          </a:prstGeom>
          <a:noFill/>
          <a:ln w="9525">
            <a:noFill/>
            <a:miter lim="800000"/>
            <a:headEnd/>
            <a:tailEnd/>
          </a:ln>
        </p:spPr>
        <p:txBody>
          <a:bodyPr anchor="ctr"/>
          <a:lstStyle/>
          <a:p>
            <a:pPr algn="ctr" eaLnBrk="0" hangingPunct="0">
              <a:lnSpc>
                <a:spcPct val="93000"/>
              </a:lnSpc>
              <a:buNone/>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4400" dirty="0">
                <a:solidFill>
                  <a:schemeClr val="tx2"/>
                </a:solidFill>
                <a:latin typeface="+mj-lt"/>
              </a:rPr>
              <a:t>Quality Assurance</a:t>
            </a:r>
          </a:p>
        </p:txBody>
      </p:sp>
      <p:sp>
        <p:nvSpPr>
          <p:cNvPr id="9" name="Rectangle 2"/>
          <p:cNvSpPr txBox="1">
            <a:spLocks noChangeArrowheads="1"/>
          </p:cNvSpPr>
          <p:nvPr/>
        </p:nvSpPr>
        <p:spPr bwMode="auto">
          <a:xfrm>
            <a:off x="457200" y="1905000"/>
            <a:ext cx="8229600" cy="4403725"/>
          </a:xfrm>
          <a:prstGeom prst="rect">
            <a:avLst/>
          </a:prstGeom>
          <a:noFill/>
          <a:ln w="9525">
            <a:noFill/>
            <a:miter lim="800000"/>
            <a:headEnd/>
            <a:tailEnd/>
          </a:ln>
        </p:spPr>
        <p:txBody>
          <a:bodyPr/>
          <a:lstStyle/>
          <a:p>
            <a:pPr marL="342900" indent="-342900" algn="l" eaLnBrk="0" hangingPunct="0">
              <a:lnSpc>
                <a:spcPct val="93000"/>
              </a:lnSpc>
              <a:spcBef>
                <a:spcPct val="20000"/>
              </a:spcBef>
              <a:buNone/>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2800" dirty="0">
                <a:latin typeface="+mn-lt"/>
              </a:rPr>
              <a:t>Once the project has gotten under way:</a:t>
            </a:r>
            <a:br>
              <a:rPr lang="en-GB" sz="2800" dirty="0">
                <a:latin typeface="+mn-lt"/>
              </a:rPr>
            </a:br>
            <a:endParaRPr lang="en-GB" sz="2800" dirty="0">
              <a:latin typeface="+mn-lt"/>
            </a:endParaRPr>
          </a:p>
          <a:p>
            <a:pPr marL="342900" indent="-34290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2400" dirty="0">
                <a:latin typeface="+mn-lt"/>
              </a:rPr>
              <a:t>Ongoing technical review</a:t>
            </a:r>
          </a:p>
          <a:p>
            <a:pPr marL="342900" indent="-34290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2400" dirty="0">
                <a:latin typeface="+mn-lt"/>
              </a:rPr>
              <a:t>Use of targets to aid </a:t>
            </a:r>
            <a:br>
              <a:rPr lang="en-GB" sz="2400" dirty="0">
                <a:latin typeface="+mn-lt"/>
              </a:rPr>
            </a:br>
            <a:r>
              <a:rPr lang="en-GB" sz="2400" dirty="0">
                <a:latin typeface="+mn-lt"/>
              </a:rPr>
              <a:t>this process</a:t>
            </a:r>
          </a:p>
          <a:p>
            <a:pPr marL="342900" indent="-34290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2400" dirty="0">
                <a:latin typeface="+mn-lt"/>
              </a:rPr>
              <a:t>Ongoing subjective review</a:t>
            </a:r>
            <a:br>
              <a:rPr lang="en-GB" sz="2400" dirty="0">
                <a:latin typeface="+mn-lt"/>
              </a:rPr>
            </a:br>
            <a:r>
              <a:rPr lang="en-GB" sz="2400" dirty="0">
                <a:latin typeface="+mn-lt"/>
              </a:rPr>
              <a:t> by staff &amp; users</a:t>
            </a:r>
          </a:p>
          <a:p>
            <a:pPr marL="342900" indent="-342900" eaLnBrk="0" hangingPunct="0">
              <a:lnSpc>
                <a:spcPct val="93000"/>
              </a:lnSpc>
              <a:spcBef>
                <a:spcPct val="20000"/>
              </a:spcBef>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endParaRPr lang="en-GB" sz="2400" dirty="0"/>
          </a:p>
          <a:p>
            <a:pPr marL="742950" lvl="1" indent="-285750" eaLnBrk="0" hangingPunct="0">
              <a:lnSpc>
                <a:spcPct val="93000"/>
              </a:lnSpc>
              <a:spcBef>
                <a:spcPct val="20000"/>
              </a:spcBef>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endParaRPr lang="en-GB" sz="2800" dirty="0"/>
          </a:p>
        </p:txBody>
      </p:sp>
      <p:pic>
        <p:nvPicPr>
          <p:cNvPr id="252939" name="Picture 11" descr="100_4826"/>
          <p:cNvPicPr>
            <a:picLocks noChangeAspect="1" noChangeArrowheads="1"/>
          </p:cNvPicPr>
          <p:nvPr/>
        </p:nvPicPr>
        <p:blipFill>
          <a:blip r:embed="rId3" cstate="print"/>
          <a:srcRect/>
          <a:stretch>
            <a:fillRect/>
          </a:stretch>
        </p:blipFill>
        <p:spPr bwMode="auto">
          <a:xfrm>
            <a:off x="5181600" y="2514600"/>
            <a:ext cx="3475038" cy="2605088"/>
          </a:xfrm>
          <a:prstGeom prst="rect">
            <a:avLst/>
          </a:prstGeom>
          <a:noFill/>
        </p:spPr>
      </p:pic>
      <p:pic>
        <p:nvPicPr>
          <p:cNvPr id="252941" name="Picture 13" descr="Target"/>
          <p:cNvPicPr>
            <a:picLocks noChangeAspect="1" noChangeArrowheads="1"/>
          </p:cNvPicPr>
          <p:nvPr/>
        </p:nvPicPr>
        <p:blipFill>
          <a:blip r:embed="rId4" cstate="print"/>
          <a:srcRect/>
          <a:stretch>
            <a:fillRect/>
          </a:stretch>
        </p:blipFill>
        <p:spPr bwMode="auto">
          <a:xfrm>
            <a:off x="914400" y="4876800"/>
            <a:ext cx="3581400" cy="838200"/>
          </a:xfrm>
          <a:prstGeom prst="rect">
            <a:avLst/>
          </a:prstGeom>
          <a:noFill/>
        </p:spPr>
      </p:pic>
      <p:sp>
        <p:nvSpPr>
          <p:cNvPr id="10" name="Date Placeholder 9"/>
          <p:cNvSpPr>
            <a:spLocks noGrp="1"/>
          </p:cNvSpPr>
          <p:nvPr>
            <p:ph type="dt" sz="half" idx="10"/>
          </p:nvPr>
        </p:nvSpPr>
        <p:spPr/>
        <p:txBody>
          <a:bodyPr/>
          <a:lstStyle/>
          <a:p>
            <a:pPr>
              <a:defRPr/>
            </a:pPr>
            <a:r>
              <a:rPr lang="en-US" smtClean="0"/>
              <a:t>Fall 2010</a:t>
            </a:r>
            <a:endParaRPr lang="en-US"/>
          </a:p>
        </p:txBody>
      </p:sp>
      <p:sp>
        <p:nvSpPr>
          <p:cNvPr id="12" name="Footer Placeholder 11"/>
          <p:cNvSpPr>
            <a:spLocks noGrp="1"/>
          </p:cNvSpPr>
          <p:nvPr>
            <p:ph type="ftr" sz="quarter" idx="11"/>
          </p:nvPr>
        </p:nvSpPr>
        <p:spPr/>
        <p:txBody>
          <a:bodyPr/>
          <a:lstStyle/>
          <a:p>
            <a:pPr>
              <a:defRPr/>
            </a:pPr>
            <a:r>
              <a:rPr lang="en-US" smtClean="0"/>
              <a:t>Society of American Archivists</a:t>
            </a:r>
            <a:endParaRPr lang="en-US"/>
          </a:p>
        </p:txBody>
      </p:sp>
      <p:sp>
        <p:nvSpPr>
          <p:cNvPr id="11" name="Slide Number Placeholder 10"/>
          <p:cNvSpPr>
            <a:spLocks noGrp="1"/>
          </p:cNvSpPr>
          <p:nvPr>
            <p:ph type="sldNum" sz="quarter" idx="12"/>
          </p:nvPr>
        </p:nvSpPr>
        <p:spPr/>
        <p:txBody>
          <a:bodyPr/>
          <a:lstStyle/>
          <a:p>
            <a:pPr>
              <a:defRPr/>
            </a:pPr>
            <a:fld id="{351D8AF1-1BB6-4106-AB1D-B658951D99D4}" type="slidenum">
              <a:rPr lang="en-US" smtClean="0"/>
              <a:pPr>
                <a:defRPr/>
              </a:pPr>
              <a:t>96</a:t>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txBox="1">
            <a:spLocks/>
          </p:cNvSpPr>
          <p:nvPr/>
        </p:nvSpPr>
        <p:spPr bwMode="auto">
          <a:xfrm>
            <a:off x="6553200" y="6248400"/>
            <a:ext cx="1905000" cy="457200"/>
          </a:xfrm>
          <a:prstGeom prst="rect">
            <a:avLst/>
          </a:prstGeom>
          <a:noFill/>
          <a:ln w="9525">
            <a:noFill/>
            <a:miter lim="800000"/>
            <a:headEnd/>
            <a:tailEnd/>
          </a:ln>
          <a:effectLst/>
        </p:spPr>
        <p:txBody>
          <a:bodyPr/>
          <a:lstStyle/>
          <a:p>
            <a:pPr algn="r">
              <a:buNone/>
            </a:pPr>
            <a:fld id="{87B02F26-6538-4119-BA89-062446659615}" type="slidenum">
              <a:rPr lang="en-GB" sz="1400"/>
              <a:pPr algn="r">
                <a:buNone/>
              </a:pPr>
              <a:t>97</a:t>
            </a:fld>
            <a:endParaRPr lang="en-GB" sz="1400" dirty="0"/>
          </a:p>
        </p:txBody>
      </p:sp>
      <p:sp>
        <p:nvSpPr>
          <p:cNvPr id="9" name="Rectangle 2"/>
          <p:cNvSpPr txBox="1">
            <a:spLocks noChangeArrowheads="1"/>
          </p:cNvSpPr>
          <p:nvPr/>
        </p:nvSpPr>
        <p:spPr bwMode="auto">
          <a:xfrm>
            <a:off x="457200" y="1905000"/>
            <a:ext cx="8229600" cy="4230688"/>
          </a:xfrm>
          <a:prstGeom prst="rect">
            <a:avLst/>
          </a:prstGeom>
          <a:noFill/>
          <a:ln w="9525">
            <a:noFill/>
            <a:miter lim="800000"/>
            <a:headEnd/>
            <a:tailEnd/>
          </a:ln>
        </p:spPr>
        <p:txBody>
          <a:bodyPr/>
          <a:lstStyle/>
          <a:p>
            <a:pPr marL="342900" indent="-342900" eaLnBrk="0" hangingPunct="0">
              <a:lnSpc>
                <a:spcPct val="93000"/>
              </a:lnSpc>
              <a:spcBef>
                <a:spcPct val="20000"/>
              </a:spcBef>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endParaRPr lang="en-GB" dirty="0"/>
          </a:p>
          <a:p>
            <a:pPr marL="342900" indent="-34290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dirty="0">
                <a:latin typeface="+mn-lt"/>
              </a:rPr>
              <a:t>Metadata</a:t>
            </a:r>
          </a:p>
          <a:p>
            <a:pPr marL="342900" indent="-34290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dirty="0">
                <a:latin typeface="+mn-lt"/>
              </a:rPr>
              <a:t>Digital Repository</a:t>
            </a:r>
          </a:p>
          <a:p>
            <a:pPr marL="342900" indent="-34290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dirty="0">
                <a:latin typeface="+mn-lt"/>
              </a:rPr>
              <a:t>Preservation</a:t>
            </a:r>
          </a:p>
          <a:p>
            <a:pPr marL="742950" lvl="1" indent="-28575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2800" dirty="0">
                <a:latin typeface="+mn-lt"/>
              </a:rPr>
              <a:t>Refreshing</a:t>
            </a:r>
          </a:p>
          <a:p>
            <a:pPr marL="742950" lvl="1" indent="-28575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2800" dirty="0">
                <a:latin typeface="+mn-lt"/>
              </a:rPr>
              <a:t>Migration</a:t>
            </a:r>
          </a:p>
          <a:p>
            <a:pPr marL="742950" lvl="1" indent="-285750" algn="l" eaLnBrk="0" hangingPunct="0">
              <a:lnSpc>
                <a:spcPct val="93000"/>
              </a:lnSpc>
              <a:spcBef>
                <a:spcPct val="20000"/>
              </a:spcBef>
              <a:buFontTx/>
              <a:buChar char="–"/>
              <a:tabLst>
                <a:tab pos="411163" algn="l"/>
                <a:tab pos="825500" algn="l"/>
                <a:tab pos="1239838" algn="l"/>
                <a:tab pos="1655763" algn="l"/>
                <a:tab pos="2070100" algn="l"/>
                <a:tab pos="2484438" algn="l"/>
                <a:tab pos="2898775" algn="l"/>
                <a:tab pos="3314700" algn="l"/>
                <a:tab pos="3729038" algn="l"/>
                <a:tab pos="4143375" algn="l"/>
                <a:tab pos="4557713" algn="l"/>
                <a:tab pos="4973638" algn="l"/>
                <a:tab pos="5387975" algn="l"/>
                <a:tab pos="5802313" algn="l"/>
                <a:tab pos="6216650" algn="l"/>
                <a:tab pos="6632575" algn="l"/>
                <a:tab pos="7046913" algn="l"/>
                <a:tab pos="7461250" algn="l"/>
                <a:tab pos="7875588" algn="l"/>
                <a:tab pos="8291513" algn="l"/>
              </a:tabLst>
            </a:pPr>
            <a:r>
              <a:rPr lang="en-GB" sz="2800" dirty="0">
                <a:latin typeface="+mn-lt"/>
              </a:rPr>
              <a:t>Emulations</a:t>
            </a:r>
          </a:p>
        </p:txBody>
      </p:sp>
      <p:pic>
        <p:nvPicPr>
          <p:cNvPr id="254986" name="Picture 10" descr="Repository"/>
          <p:cNvPicPr>
            <a:picLocks noChangeAspect="1" noChangeArrowheads="1"/>
          </p:cNvPicPr>
          <p:nvPr/>
        </p:nvPicPr>
        <p:blipFill>
          <a:blip r:embed="rId3" cstate="print"/>
          <a:srcRect/>
          <a:stretch>
            <a:fillRect/>
          </a:stretch>
        </p:blipFill>
        <p:spPr bwMode="auto">
          <a:xfrm>
            <a:off x="4572000" y="2362200"/>
            <a:ext cx="3581400" cy="2830513"/>
          </a:xfrm>
          <a:prstGeom prst="rect">
            <a:avLst/>
          </a:prstGeom>
          <a:noFill/>
        </p:spPr>
      </p:pic>
      <p:sp>
        <p:nvSpPr>
          <p:cNvPr id="12" name="Title 11"/>
          <p:cNvSpPr>
            <a:spLocks noGrp="1"/>
          </p:cNvSpPr>
          <p:nvPr>
            <p:ph type="title"/>
          </p:nvPr>
        </p:nvSpPr>
        <p:spPr/>
        <p:txBody>
          <a:bodyPr/>
          <a:lstStyle/>
          <a:p>
            <a:r>
              <a:rPr lang="en-US" dirty="0" smtClean="0"/>
              <a:t>Managing and Preserving Digital Images</a:t>
            </a:r>
            <a:endParaRPr lang="en-US" dirty="0"/>
          </a:p>
        </p:txBody>
      </p:sp>
      <p:sp>
        <p:nvSpPr>
          <p:cNvPr id="6" name="Date Placeholder 5"/>
          <p:cNvSpPr>
            <a:spLocks noGrp="1"/>
          </p:cNvSpPr>
          <p:nvPr>
            <p:ph type="dt" sz="half" idx="10"/>
          </p:nvPr>
        </p:nvSpPr>
        <p:spPr/>
        <p:txBody>
          <a:bodyPr/>
          <a:lstStyle/>
          <a:p>
            <a:pPr>
              <a:defRPr/>
            </a:pPr>
            <a:r>
              <a:rPr lang="en-US" smtClean="0"/>
              <a:t>Fall 2010</a:t>
            </a:r>
            <a:endParaRPr lang="en-US"/>
          </a:p>
        </p:txBody>
      </p:sp>
      <p:sp>
        <p:nvSpPr>
          <p:cNvPr id="11" name="Footer Placeholder 10"/>
          <p:cNvSpPr>
            <a:spLocks noGrp="1"/>
          </p:cNvSpPr>
          <p:nvPr>
            <p:ph type="ftr" sz="quarter" idx="11"/>
          </p:nvPr>
        </p:nvSpPr>
        <p:spPr/>
        <p:txBody>
          <a:bodyPr/>
          <a:lstStyle/>
          <a:p>
            <a:pPr>
              <a:defRPr/>
            </a:pPr>
            <a:r>
              <a:rPr lang="en-US" smtClean="0"/>
              <a:t>Society of American Archivists</a:t>
            </a:r>
            <a:endParaRPr lang="en-US"/>
          </a:p>
        </p:txBody>
      </p:sp>
      <p:sp>
        <p:nvSpPr>
          <p:cNvPr id="10" name="Slide Number Placeholder 9"/>
          <p:cNvSpPr>
            <a:spLocks noGrp="1"/>
          </p:cNvSpPr>
          <p:nvPr>
            <p:ph type="sldNum" sz="quarter" idx="12"/>
          </p:nvPr>
        </p:nvSpPr>
        <p:spPr/>
        <p:txBody>
          <a:bodyPr/>
          <a:lstStyle/>
          <a:p>
            <a:pPr>
              <a:defRPr/>
            </a:pPr>
            <a:fld id="{DC46C9CF-A640-4948-A49D-F2A78EB8D507}" type="slidenum">
              <a:rPr lang="en-US" smtClean="0"/>
              <a:pPr>
                <a:defRPr/>
              </a:pPr>
              <a:t>97</a:t>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txBox="1">
            <a:spLocks noChangeArrowheads="1"/>
          </p:cNvSpPr>
          <p:nvPr/>
        </p:nvSpPr>
        <p:spPr bwMode="auto">
          <a:xfrm>
            <a:off x="685800" y="609600"/>
            <a:ext cx="7770813" cy="1146175"/>
          </a:xfrm>
          <a:prstGeom prst="rect">
            <a:avLst/>
          </a:prstGeom>
          <a:noFill/>
          <a:ln w="9525">
            <a:noFill/>
            <a:miter lim="800000"/>
            <a:headEnd/>
            <a:tailEnd/>
          </a:ln>
        </p:spPr>
        <p:txBody>
          <a:bodyPr lIns="81639" tIns="42452" rIns="81639" bIns="42452" anchor="ctr"/>
          <a:lstStyle/>
          <a:p>
            <a:pPr algn="ctr" eaLnBrk="0">
              <a:buNone/>
              <a:tabLst>
                <a:tab pos="0" algn="l"/>
                <a:tab pos="414338" algn="l"/>
                <a:tab pos="828675" algn="l"/>
                <a:tab pos="1243013" algn="l"/>
                <a:tab pos="1657350" algn="l"/>
                <a:tab pos="2073275" algn="l"/>
                <a:tab pos="2487613" algn="l"/>
                <a:tab pos="2901950" algn="l"/>
                <a:tab pos="3316288" algn="l"/>
                <a:tab pos="3732213" algn="l"/>
                <a:tab pos="4146550" algn="l"/>
                <a:tab pos="4560888" algn="l"/>
                <a:tab pos="4975225" algn="l"/>
                <a:tab pos="5391150" algn="l"/>
                <a:tab pos="5805488" algn="l"/>
                <a:tab pos="6219825" algn="l"/>
                <a:tab pos="6634163" algn="l"/>
                <a:tab pos="7050088" algn="l"/>
                <a:tab pos="7464425" algn="l"/>
                <a:tab pos="7878763" algn="l"/>
                <a:tab pos="8293100" algn="l"/>
              </a:tabLst>
            </a:pPr>
            <a:r>
              <a:rPr lang="en-GB" sz="4400" dirty="0">
                <a:solidFill>
                  <a:schemeClr val="tx2"/>
                </a:solidFill>
                <a:latin typeface="+mj-lt"/>
              </a:rPr>
              <a:t>Digital Photographs: </a:t>
            </a:r>
            <a:br>
              <a:rPr lang="en-GB" sz="4400" dirty="0">
                <a:solidFill>
                  <a:schemeClr val="tx2"/>
                </a:solidFill>
                <a:latin typeface="+mj-lt"/>
              </a:rPr>
            </a:br>
            <a:r>
              <a:rPr lang="en-GB" sz="4400" dirty="0">
                <a:solidFill>
                  <a:schemeClr val="tx2"/>
                </a:solidFill>
                <a:latin typeface="+mj-lt"/>
              </a:rPr>
              <a:t>Hard copies</a:t>
            </a:r>
          </a:p>
        </p:txBody>
      </p:sp>
      <p:sp>
        <p:nvSpPr>
          <p:cNvPr id="9" name="Rectangle 2"/>
          <p:cNvSpPr txBox="1">
            <a:spLocks noChangeArrowheads="1"/>
          </p:cNvSpPr>
          <p:nvPr/>
        </p:nvSpPr>
        <p:spPr bwMode="auto">
          <a:xfrm>
            <a:off x="685800" y="1371600"/>
            <a:ext cx="7770813" cy="4573588"/>
          </a:xfrm>
          <a:prstGeom prst="rect">
            <a:avLst/>
          </a:prstGeom>
          <a:noFill/>
          <a:ln w="9525">
            <a:noFill/>
            <a:miter lim="800000"/>
            <a:headEnd/>
            <a:tailEnd/>
          </a:ln>
        </p:spPr>
        <p:txBody>
          <a:bodyPr lIns="81639" tIns="42452" rIns="81639" bIns="42452"/>
          <a:lstStyle/>
          <a:p>
            <a:pPr marL="293688" indent="-293688" eaLnBrk="0">
              <a:lnSpc>
                <a:spcPct val="90000"/>
              </a:lnSpc>
              <a:spcBef>
                <a:spcPts val="725"/>
              </a:spcBef>
              <a:tabLst>
                <a:tab pos="319088" algn="l"/>
                <a:tab pos="733425" algn="l"/>
                <a:tab pos="1147763" algn="l"/>
                <a:tab pos="1563688" algn="l"/>
                <a:tab pos="1978025" algn="l"/>
                <a:tab pos="2392363" algn="l"/>
                <a:tab pos="2806700" algn="l"/>
                <a:tab pos="3222625" algn="l"/>
                <a:tab pos="3636963" algn="l"/>
                <a:tab pos="4051300" algn="l"/>
                <a:tab pos="4465638" algn="l"/>
                <a:tab pos="4881563" algn="l"/>
                <a:tab pos="5295900" algn="l"/>
                <a:tab pos="5710238" algn="l"/>
                <a:tab pos="6124575" algn="l"/>
                <a:tab pos="6540500" algn="l"/>
                <a:tab pos="6954838" algn="l"/>
                <a:tab pos="7369175" algn="l"/>
                <a:tab pos="7783513" algn="l"/>
                <a:tab pos="8199438" algn="l"/>
              </a:tabLst>
            </a:pPr>
            <a:endParaRPr lang="en-GB" dirty="0"/>
          </a:p>
        </p:txBody>
      </p:sp>
      <p:sp>
        <p:nvSpPr>
          <p:cNvPr id="10" name="Title 9"/>
          <p:cNvSpPr>
            <a:spLocks noGrp="1"/>
          </p:cNvSpPr>
          <p:nvPr>
            <p:ph type="title"/>
          </p:nvPr>
        </p:nvSpPr>
        <p:spPr/>
        <p:txBody>
          <a:bodyPr/>
          <a:lstStyle/>
          <a:p>
            <a:r>
              <a:rPr lang="en-US" dirty="0" smtClean="0"/>
              <a:t> </a:t>
            </a:r>
            <a:endParaRPr lang="en-US" dirty="0"/>
          </a:p>
        </p:txBody>
      </p:sp>
      <p:sp>
        <p:nvSpPr>
          <p:cNvPr id="11" name="Text Placeholder 10"/>
          <p:cNvSpPr>
            <a:spLocks noGrp="1"/>
          </p:cNvSpPr>
          <p:nvPr>
            <p:ph type="body" sz="half" idx="1"/>
          </p:nvPr>
        </p:nvSpPr>
        <p:spPr/>
        <p:txBody>
          <a:bodyPr/>
          <a:lstStyle/>
          <a:p>
            <a:pPr marL="293688" indent="-293688">
              <a:lnSpc>
                <a:spcPct val="90000"/>
              </a:lnSpc>
              <a:spcBef>
                <a:spcPts val="725"/>
              </a:spcBef>
              <a:tabLst>
                <a:tab pos="319088" algn="l"/>
                <a:tab pos="733425" algn="l"/>
                <a:tab pos="1147763" algn="l"/>
                <a:tab pos="1563688" algn="l"/>
                <a:tab pos="1978025" algn="l"/>
                <a:tab pos="2392363" algn="l"/>
                <a:tab pos="2806700" algn="l"/>
                <a:tab pos="3222625" algn="l"/>
                <a:tab pos="3636963" algn="l"/>
                <a:tab pos="4051300" algn="l"/>
                <a:tab pos="4465638" algn="l"/>
                <a:tab pos="4881563" algn="l"/>
                <a:tab pos="5295900" algn="l"/>
                <a:tab pos="5710238" algn="l"/>
                <a:tab pos="6124575" algn="l"/>
                <a:tab pos="6540500" algn="l"/>
                <a:tab pos="6954838" algn="l"/>
                <a:tab pos="7369175" algn="l"/>
                <a:tab pos="7783513" algn="l"/>
                <a:tab pos="8199438" algn="l"/>
              </a:tabLst>
            </a:pPr>
            <a:r>
              <a:rPr lang="en-GB" sz="2400" kern="1200" dirty="0" smtClean="0"/>
              <a:t>Digital prints</a:t>
            </a:r>
          </a:p>
          <a:p>
            <a:pPr marL="293688" indent="-293688">
              <a:lnSpc>
                <a:spcPct val="90000"/>
              </a:lnSpc>
              <a:spcBef>
                <a:spcPts val="725"/>
              </a:spcBef>
              <a:tabLst>
                <a:tab pos="319088" algn="l"/>
                <a:tab pos="733425" algn="l"/>
                <a:tab pos="1147763" algn="l"/>
                <a:tab pos="1563688" algn="l"/>
                <a:tab pos="1978025" algn="l"/>
                <a:tab pos="2392363" algn="l"/>
                <a:tab pos="2806700" algn="l"/>
                <a:tab pos="3222625" algn="l"/>
                <a:tab pos="3636963" algn="l"/>
                <a:tab pos="4051300" algn="l"/>
                <a:tab pos="4465638" algn="l"/>
                <a:tab pos="4881563" algn="l"/>
                <a:tab pos="5295900" algn="l"/>
                <a:tab pos="5710238" algn="l"/>
                <a:tab pos="6124575" algn="l"/>
                <a:tab pos="6540500" algn="l"/>
                <a:tab pos="6954838" algn="l"/>
                <a:tab pos="7369175" algn="l"/>
                <a:tab pos="7783513" algn="l"/>
                <a:tab pos="8199438" algn="l"/>
              </a:tabLst>
            </a:pPr>
            <a:r>
              <a:rPr lang="en-GB" sz="2400" kern="1200" dirty="0" smtClean="0"/>
              <a:t>Inkjet</a:t>
            </a:r>
          </a:p>
          <a:p>
            <a:pPr marL="293688" indent="-293688">
              <a:lnSpc>
                <a:spcPct val="90000"/>
              </a:lnSpc>
              <a:spcBef>
                <a:spcPts val="725"/>
              </a:spcBef>
              <a:tabLst>
                <a:tab pos="319088" algn="l"/>
                <a:tab pos="733425" algn="l"/>
                <a:tab pos="1147763" algn="l"/>
                <a:tab pos="1563688" algn="l"/>
                <a:tab pos="1978025" algn="l"/>
                <a:tab pos="2392363" algn="l"/>
                <a:tab pos="2806700" algn="l"/>
                <a:tab pos="3222625" algn="l"/>
                <a:tab pos="3636963" algn="l"/>
                <a:tab pos="4051300" algn="l"/>
                <a:tab pos="4465638" algn="l"/>
                <a:tab pos="4881563" algn="l"/>
                <a:tab pos="5295900" algn="l"/>
                <a:tab pos="5710238" algn="l"/>
                <a:tab pos="6124575" algn="l"/>
                <a:tab pos="6540500" algn="l"/>
                <a:tab pos="6954838" algn="l"/>
                <a:tab pos="7369175" algn="l"/>
                <a:tab pos="7783513" algn="l"/>
                <a:tab pos="8199438" algn="l"/>
              </a:tabLst>
            </a:pPr>
            <a:r>
              <a:rPr lang="en-GB" sz="2400" kern="1200" dirty="0" smtClean="0"/>
              <a:t>Electrophotography </a:t>
            </a:r>
            <a:br>
              <a:rPr lang="en-GB" sz="2400" kern="1200" dirty="0" smtClean="0"/>
            </a:br>
            <a:r>
              <a:rPr lang="en-GB" sz="2400" kern="1200" dirty="0" smtClean="0"/>
              <a:t>(“laser,” also “photocopies”)</a:t>
            </a:r>
          </a:p>
          <a:p>
            <a:pPr marL="293688" indent="-293688">
              <a:lnSpc>
                <a:spcPct val="90000"/>
              </a:lnSpc>
              <a:spcBef>
                <a:spcPts val="725"/>
              </a:spcBef>
              <a:tabLst>
                <a:tab pos="319088" algn="l"/>
                <a:tab pos="733425" algn="l"/>
                <a:tab pos="1147763" algn="l"/>
                <a:tab pos="1563688" algn="l"/>
                <a:tab pos="1978025" algn="l"/>
                <a:tab pos="2392363" algn="l"/>
                <a:tab pos="2806700" algn="l"/>
                <a:tab pos="3222625" algn="l"/>
                <a:tab pos="3636963" algn="l"/>
                <a:tab pos="4051300" algn="l"/>
                <a:tab pos="4465638" algn="l"/>
                <a:tab pos="4881563" algn="l"/>
                <a:tab pos="5295900" algn="l"/>
                <a:tab pos="5710238" algn="l"/>
                <a:tab pos="6124575" algn="l"/>
                <a:tab pos="6540500" algn="l"/>
                <a:tab pos="6954838" algn="l"/>
                <a:tab pos="7369175" algn="l"/>
                <a:tab pos="7783513" algn="l"/>
                <a:tab pos="8199438" algn="l"/>
              </a:tabLst>
            </a:pPr>
            <a:r>
              <a:rPr lang="en-GB" sz="2400" kern="1200" dirty="0" smtClean="0"/>
              <a:t>Other proprietary processes</a:t>
            </a:r>
          </a:p>
          <a:p>
            <a:pPr marL="293688" indent="-293688">
              <a:lnSpc>
                <a:spcPct val="90000"/>
              </a:lnSpc>
              <a:spcBef>
                <a:spcPts val="725"/>
              </a:spcBef>
              <a:tabLst>
                <a:tab pos="319088" algn="l"/>
                <a:tab pos="733425" algn="l"/>
                <a:tab pos="1147763" algn="l"/>
                <a:tab pos="1563688" algn="l"/>
                <a:tab pos="1978025" algn="l"/>
                <a:tab pos="2392363" algn="l"/>
                <a:tab pos="2806700" algn="l"/>
                <a:tab pos="3222625" algn="l"/>
                <a:tab pos="3636963" algn="l"/>
                <a:tab pos="4051300" algn="l"/>
                <a:tab pos="4465638" algn="l"/>
                <a:tab pos="4881563" algn="l"/>
                <a:tab pos="5295900" algn="l"/>
                <a:tab pos="5710238" algn="l"/>
                <a:tab pos="6124575" algn="l"/>
                <a:tab pos="6540500" algn="l"/>
                <a:tab pos="6954838" algn="l"/>
                <a:tab pos="7369175" algn="l"/>
                <a:tab pos="7783513" algn="l"/>
                <a:tab pos="8199438" algn="l"/>
              </a:tabLst>
            </a:pPr>
            <a:endParaRPr lang="en-GB" sz="2400" kern="1200" dirty="0" smtClean="0"/>
          </a:p>
          <a:p>
            <a:pPr marL="293688" indent="-293688">
              <a:lnSpc>
                <a:spcPct val="90000"/>
              </a:lnSpc>
              <a:spcBef>
                <a:spcPts val="725"/>
              </a:spcBef>
              <a:tabLst>
                <a:tab pos="319088" algn="l"/>
                <a:tab pos="733425" algn="l"/>
                <a:tab pos="1147763" algn="l"/>
                <a:tab pos="1563688" algn="l"/>
                <a:tab pos="1978025" algn="l"/>
                <a:tab pos="2392363" algn="l"/>
                <a:tab pos="2806700" algn="l"/>
                <a:tab pos="3222625" algn="l"/>
                <a:tab pos="3636963" algn="l"/>
                <a:tab pos="4051300" algn="l"/>
                <a:tab pos="4465638" algn="l"/>
                <a:tab pos="4881563" algn="l"/>
                <a:tab pos="5295900" algn="l"/>
                <a:tab pos="5710238" algn="l"/>
                <a:tab pos="6124575" algn="l"/>
                <a:tab pos="6540500" algn="l"/>
                <a:tab pos="6954838" algn="l"/>
                <a:tab pos="7369175" algn="l"/>
                <a:tab pos="7783513" algn="l"/>
                <a:tab pos="8199438" algn="l"/>
              </a:tabLst>
            </a:pPr>
            <a:r>
              <a:rPr lang="en-GB" sz="2400" kern="1200" dirty="0" smtClean="0"/>
              <a:t>Technology subject to rapid changes </a:t>
            </a:r>
          </a:p>
          <a:p>
            <a:endParaRPr lang="en-US" dirty="0"/>
          </a:p>
        </p:txBody>
      </p:sp>
      <p:pic>
        <p:nvPicPr>
          <p:cNvPr id="13" name="Picture 11" descr="Ditigal_sample1"/>
          <p:cNvPicPr>
            <a:picLocks noGrp="1" noChangeAspect="1" noChangeArrowheads="1"/>
          </p:cNvPicPr>
          <p:nvPr>
            <p:ph type="clipArt" sz="half" idx="2"/>
          </p:nvPr>
        </p:nvPicPr>
        <p:blipFill>
          <a:blip r:embed="rId3" cstate="print"/>
          <a:srcRect/>
          <a:stretch>
            <a:fillRect/>
          </a:stretch>
        </p:blipFill>
        <p:spPr bwMode="auto">
          <a:xfrm>
            <a:off x="5105400" y="2133600"/>
            <a:ext cx="3429000" cy="3352800"/>
          </a:xfrm>
          <a:prstGeom prst="rect">
            <a:avLst/>
          </a:prstGeom>
          <a:noFill/>
        </p:spPr>
      </p:pic>
      <p:sp>
        <p:nvSpPr>
          <p:cNvPr id="5" name="Date Placeholder 4"/>
          <p:cNvSpPr>
            <a:spLocks noGrp="1"/>
          </p:cNvSpPr>
          <p:nvPr>
            <p:ph type="dt" sz="half" idx="10"/>
          </p:nvPr>
        </p:nvSpPr>
        <p:spPr/>
        <p:txBody>
          <a:bodyPr/>
          <a:lstStyle/>
          <a:p>
            <a:pPr>
              <a:defRPr/>
            </a:pPr>
            <a:r>
              <a:rPr lang="en-US" smtClean="0"/>
              <a:t>Fall 2010</a:t>
            </a:r>
            <a:endParaRPr lang="en-US"/>
          </a:p>
        </p:txBody>
      </p:sp>
      <p:sp>
        <p:nvSpPr>
          <p:cNvPr id="7" name="Footer Placeholder 6"/>
          <p:cNvSpPr>
            <a:spLocks noGrp="1"/>
          </p:cNvSpPr>
          <p:nvPr>
            <p:ph type="ftr" sz="quarter" idx="11"/>
          </p:nvPr>
        </p:nvSpPr>
        <p:spPr/>
        <p:txBody>
          <a:bodyPr/>
          <a:lstStyle/>
          <a:p>
            <a:pPr>
              <a:defRPr/>
            </a:pPr>
            <a:r>
              <a:rPr lang="en-US" smtClean="0"/>
              <a:t>Society of American Archivists</a:t>
            </a:r>
            <a:endParaRPr lang="en-US"/>
          </a:p>
        </p:txBody>
      </p:sp>
      <p:sp>
        <p:nvSpPr>
          <p:cNvPr id="6" name="Slide Number Placeholder 5"/>
          <p:cNvSpPr>
            <a:spLocks noGrp="1"/>
          </p:cNvSpPr>
          <p:nvPr>
            <p:ph type="sldNum" sz="quarter" idx="12"/>
          </p:nvPr>
        </p:nvSpPr>
        <p:spPr/>
        <p:txBody>
          <a:bodyPr/>
          <a:lstStyle/>
          <a:p>
            <a:pPr>
              <a:defRPr/>
            </a:pPr>
            <a:fld id="{351D8AF1-1BB6-4106-AB1D-B658951D99D4}" type="slidenum">
              <a:rPr lang="en-US" smtClean="0"/>
              <a:pPr>
                <a:defRPr/>
              </a:pPr>
              <a:t>98</a:t>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7" name="Rectangle 2"/>
          <p:cNvSpPr>
            <a:spLocks noGrp="1" noChangeArrowheads="1"/>
          </p:cNvSpPr>
          <p:nvPr>
            <p:ph type="title"/>
          </p:nvPr>
        </p:nvSpPr>
        <p:spPr/>
        <p:txBody>
          <a:bodyPr/>
          <a:lstStyle/>
          <a:p>
            <a:pPr eaLnBrk="1" hangingPunct="1"/>
            <a:r>
              <a:rPr lang="en-US" dirty="0" smtClean="0"/>
              <a:t>Module 8: </a:t>
            </a:r>
            <a:br>
              <a:rPr lang="en-US" dirty="0" smtClean="0"/>
            </a:br>
            <a:r>
              <a:rPr lang="en-US" dirty="0" smtClean="0"/>
              <a:t>Public service &amp; outreach</a:t>
            </a:r>
          </a:p>
        </p:txBody>
      </p:sp>
      <p:pic>
        <p:nvPicPr>
          <p:cNvPr id="115719" name="Picture 4" descr="C:\Documents and Settings\Owner\My Documents\My Pictures\dance.jpg"/>
          <p:cNvPicPr>
            <a:picLocks noGrp="1" noChangeAspect="1" noChangeArrowheads="1"/>
          </p:cNvPicPr>
          <p:nvPr>
            <p:ph idx="1"/>
          </p:nvPr>
        </p:nvPicPr>
        <p:blipFill>
          <a:blip r:embed="rId3" cstate="print"/>
          <a:stretch>
            <a:fillRect/>
          </a:stretch>
        </p:blipFill>
        <p:spPr>
          <a:xfrm>
            <a:off x="1980000" y="1981200"/>
            <a:ext cx="5184000" cy="4114800"/>
          </a:xfrm>
          <a:noFill/>
        </p:spPr>
      </p:pic>
      <p:sp>
        <p:nvSpPr>
          <p:cNvPr id="115714" name="Date Placeholder 4"/>
          <p:cNvSpPr>
            <a:spLocks noGrp="1"/>
          </p:cNvSpPr>
          <p:nvPr>
            <p:ph type="dt" sz="half" idx="10"/>
          </p:nvPr>
        </p:nvSpPr>
        <p:spPr>
          <a:noFill/>
        </p:spPr>
        <p:txBody>
          <a:bodyPr/>
          <a:lstStyle/>
          <a:p>
            <a:r>
              <a:rPr lang="en-US" smtClean="0"/>
              <a:t>Fall 2010</a:t>
            </a:r>
          </a:p>
        </p:txBody>
      </p:sp>
      <p:sp>
        <p:nvSpPr>
          <p:cNvPr id="115715" name="Footer Placeholder 5"/>
          <p:cNvSpPr>
            <a:spLocks noGrp="1"/>
          </p:cNvSpPr>
          <p:nvPr>
            <p:ph type="ftr" sz="quarter" idx="11"/>
          </p:nvPr>
        </p:nvSpPr>
        <p:spPr>
          <a:noFill/>
        </p:spPr>
        <p:txBody>
          <a:bodyPr/>
          <a:lstStyle/>
          <a:p>
            <a:r>
              <a:rPr lang="en-US" smtClean="0"/>
              <a:t>Society of American Archivists</a:t>
            </a:r>
          </a:p>
        </p:txBody>
      </p:sp>
      <p:sp>
        <p:nvSpPr>
          <p:cNvPr id="115716" name="Slide Number Placeholder 6"/>
          <p:cNvSpPr>
            <a:spLocks noGrp="1"/>
          </p:cNvSpPr>
          <p:nvPr>
            <p:ph type="sldNum" sz="quarter" idx="12"/>
          </p:nvPr>
        </p:nvSpPr>
        <p:spPr>
          <a:noFill/>
        </p:spPr>
        <p:txBody>
          <a:bodyPr/>
          <a:lstStyle/>
          <a:p>
            <a:fld id="{BF6C794A-B5E2-463D-98EF-E45F90DB667D}" type="slidenum">
              <a:rPr lang="en-US" smtClean="0"/>
              <a:pPr/>
              <a:t>99</a:t>
            </a:fld>
            <a:endParaRPr lang="en-US" smtClean="0"/>
          </a:p>
        </p:txBody>
      </p:sp>
      <p:sp>
        <p:nvSpPr>
          <p:cNvPr id="115718" name="Rectangle 3"/>
          <p:cNvSpPr>
            <a:spLocks noGrp="1" noChangeArrowheads="1"/>
          </p:cNvSpPr>
          <p:nvPr>
            <p:ph type="body" sz="half" idx="4294967295"/>
          </p:nvPr>
        </p:nvSpPr>
        <p:spPr>
          <a:xfrm>
            <a:off x="5334000" y="1981200"/>
            <a:ext cx="3810000" cy="4114800"/>
          </a:xfrm>
        </p:spPr>
        <p:txBody>
          <a:bodyPr/>
          <a:lstStyle/>
          <a:p>
            <a:pPr eaLnBrk="1" hangingPunct="1">
              <a:lnSpc>
                <a:spcPct val="90000"/>
              </a:lnSpc>
              <a:buFontTx/>
              <a:buNone/>
            </a:pPr>
            <a:r>
              <a:rPr lang="en-US" sz="2800" dirty="0" smtClean="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ydesigntemplate">
  <a:themeElements>
    <a:clrScheme name="Custom 5">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62699"/>
      </a:hlink>
      <a:folHlink>
        <a:srgbClr val="B2B2B2"/>
      </a:folHlink>
    </a:clrScheme>
    <a:fontScheme name="mydesig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mydesign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ydesign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ydesign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ydesign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ydesign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ydesign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ydesign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10161</TotalTime>
  <Words>17370</Words>
  <Application>Microsoft Office PowerPoint</Application>
  <PresentationFormat>On-screen Show (4:3)</PresentationFormat>
  <Paragraphs>2350</Paragraphs>
  <Slides>116</Slides>
  <Notes>115</Notes>
  <HiddenSlides>0</HiddenSlides>
  <MMClips>0</MMClips>
  <ScaleCrop>false</ScaleCrop>
  <HeadingPairs>
    <vt:vector size="4" baseType="variant">
      <vt:variant>
        <vt:lpstr>Theme</vt:lpstr>
      </vt:variant>
      <vt:variant>
        <vt:i4>1</vt:i4>
      </vt:variant>
      <vt:variant>
        <vt:lpstr>Slide Titles</vt:lpstr>
      </vt:variant>
      <vt:variant>
        <vt:i4>116</vt:i4>
      </vt:variant>
    </vt:vector>
  </HeadingPairs>
  <TitlesOfParts>
    <vt:vector size="117" baseType="lpstr">
      <vt:lpstr>mydesigntemplate</vt:lpstr>
      <vt:lpstr>Understanding Photographs:</vt:lpstr>
      <vt:lpstr>Questions and Comments</vt:lpstr>
      <vt:lpstr>Module 5: Accessioning and Arrangement</vt:lpstr>
      <vt:lpstr>Accessioning</vt:lpstr>
      <vt:lpstr>12 main elements of the accession record</vt:lpstr>
      <vt:lpstr>Accession control numbers</vt:lpstr>
      <vt:lpstr>Numbering examples</vt:lpstr>
      <vt:lpstr>Digital photograph accessions</vt:lpstr>
      <vt:lpstr>Deposits &amp; long-term loans</vt:lpstr>
      <vt:lpstr>Plan for processing</vt:lpstr>
      <vt:lpstr>Arrangement</vt:lpstr>
      <vt:lpstr>Provenance &amp; original order</vt:lpstr>
      <vt:lpstr>Hierarchical arrangement</vt:lpstr>
      <vt:lpstr>Rules of arrangement</vt:lpstr>
      <vt:lpstr>Assembled collections</vt:lpstr>
      <vt:lpstr>Arranging multiple generations</vt:lpstr>
      <vt:lpstr>Getting help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6:  Description and Cataloging</vt:lpstr>
      <vt:lpstr>Access techniques</vt:lpstr>
      <vt:lpstr>Establish patterns</vt:lpstr>
      <vt:lpstr>Common descriptive elements</vt:lpstr>
      <vt:lpstr>1. Creator names</vt:lpstr>
      <vt:lpstr>1. Creator names</vt:lpstr>
      <vt:lpstr>2. Titles</vt:lpstr>
      <vt:lpstr>2. Supplied titles</vt:lpstr>
      <vt:lpstr>2. Transcribed titles</vt:lpstr>
      <vt:lpstr>3. Dates</vt:lpstr>
      <vt:lpstr>3. Dates</vt:lpstr>
      <vt:lpstr>4. Extent &amp; physical description</vt:lpstr>
      <vt:lpstr>4. Extent &amp; physical description</vt:lpstr>
      <vt:lpstr>5. Subjects and work types</vt:lpstr>
      <vt:lpstr>5. Subjects &amp; work types</vt:lpstr>
      <vt:lpstr>6. Notes</vt:lpstr>
      <vt:lpstr>6. Notes</vt:lpstr>
      <vt:lpstr>7. Identification numbers</vt:lpstr>
      <vt:lpstr>7. Identification numbers</vt:lpstr>
      <vt:lpstr>Descriptive elements</vt:lpstr>
      <vt:lpstr>Hierarchical description</vt:lpstr>
      <vt:lpstr>Collection-level description</vt:lpstr>
      <vt:lpstr>Series-level description</vt:lpstr>
      <vt:lpstr>Item-level description</vt:lpstr>
      <vt:lpstr>Traditional access tools</vt:lpstr>
      <vt:lpstr>Hands-On Learning Activity</vt:lpstr>
      <vt:lpstr>PowerPoint Presentation</vt:lpstr>
      <vt:lpstr>Using standards </vt:lpstr>
      <vt:lpstr>Cataloging standards</vt:lpstr>
      <vt:lpstr>Data structure standards</vt:lpstr>
      <vt:lpstr>Data content standards</vt:lpstr>
      <vt:lpstr>Resource Description &amp; Access</vt:lpstr>
      <vt:lpstr>Describing Archives: A Content Standard</vt:lpstr>
      <vt:lpstr>Descriptive Cataloging of Rare Materials (Graphics)</vt:lpstr>
      <vt:lpstr>Cataloging Cultural Objects</vt:lpstr>
      <vt:lpstr>Data value standards</vt:lpstr>
      <vt:lpstr>Keywords and tagging</vt:lpstr>
      <vt:lpstr>Topical access points</vt:lpstr>
      <vt:lpstr>Library of Congress Subject Headings</vt:lpstr>
      <vt:lpstr>Thesaurus for Graphic Materials</vt:lpstr>
      <vt:lpstr>Art &amp; Architecture Thesaurus</vt:lpstr>
      <vt:lpstr>Name authority files</vt:lpstr>
      <vt:lpstr>Metadata</vt:lpstr>
      <vt:lpstr>Describing digital photos</vt:lpstr>
      <vt:lpstr>When resources are limited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Planning for Digitization II: Selection of Collections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Derivative Images</vt:lpstr>
      <vt:lpstr>PowerPoint Presentation</vt:lpstr>
      <vt:lpstr>PowerPoint Presentation</vt:lpstr>
      <vt:lpstr>PowerPoint Presentation</vt:lpstr>
      <vt:lpstr>PowerPoint Presentation</vt:lpstr>
      <vt:lpstr>Managing and Preserving Digital Images</vt:lpstr>
      <vt:lpstr> </vt:lpstr>
      <vt:lpstr>Module 8:  Public service &amp; outreach</vt:lpstr>
      <vt:lpstr>Basic reference</vt:lpstr>
      <vt:lpstr>Researchers</vt:lpstr>
      <vt:lpstr>Training &amp; orientation</vt:lpstr>
      <vt:lpstr>Research room</vt:lpstr>
      <vt:lpstr>Reference services</vt:lpstr>
      <vt:lpstr>Finding &amp; requesting photos</vt:lpstr>
      <vt:lpstr>Viewing &amp; use</vt:lpstr>
      <vt:lpstr>Exit procedure</vt:lpstr>
      <vt:lpstr>Outreach goals</vt:lpstr>
      <vt:lpstr>Outreach projects</vt:lpstr>
      <vt:lpstr>Web-based outreach</vt:lpstr>
      <vt:lpstr>Fundraising</vt:lpstr>
      <vt:lpstr>Outreach</vt:lpstr>
      <vt:lpstr>Types of Outreach </vt:lpstr>
      <vt:lpstr>Outreach risks</vt:lpstr>
      <vt:lpstr>Evaluating programs</vt:lpstr>
      <vt:lpstr>Thank You!</vt:lpstr>
    </vt:vector>
  </TitlesOfParts>
  <Company>Silver Image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Photographs:</dc:title>
  <dc:creator>Marcy Flynn</dc:creator>
  <cp:lastModifiedBy>Amanda Look</cp:lastModifiedBy>
  <cp:revision>218</cp:revision>
  <dcterms:created xsi:type="dcterms:W3CDTF">2005-09-01T21:27:18Z</dcterms:created>
  <dcterms:modified xsi:type="dcterms:W3CDTF">2010-09-27T17:39:28Z</dcterms:modified>
</cp:coreProperties>
</file>